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24" r:id="rId2"/>
    <p:sldId id="425" r:id="rId3"/>
    <p:sldId id="426" r:id="rId4"/>
    <p:sldId id="427" r:id="rId5"/>
    <p:sldId id="428" r:id="rId6"/>
    <p:sldId id="429" r:id="rId7"/>
    <p:sldId id="430" r:id="rId8"/>
    <p:sldId id="43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17F32-F441-4D75-AED4-74E6D7E0BE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22F658C-62A9-4987-9237-777665BDD7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66878A-2081-49B1-91C8-70D1DC71EE4F}"/>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E44D6530-063D-4123-B274-864FD0764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BAC27F-C5DE-4635-ADC8-4382F6BBA2ED}"/>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711078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4EF0-1E41-42AB-B9E1-377206D82B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E87DE9-45BF-4C44-BCC8-A061E85AED6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4B844B-24FC-4389-A304-235F4275322A}"/>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1A64E545-BBED-4170-B5CB-64FD08276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283C11-E472-45B5-AF5A-5A4EB19163AB}"/>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1693646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FDD81E-1C92-47E8-9839-9B3AAE7821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4D365E-091B-47DC-8F11-1F602D3FC58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B2A4D8-61D8-4AF2-B0CA-6712C1172DA4}"/>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AD4F45A2-E481-4E7F-976D-F7B4DB696E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976D95-2800-4493-AA9A-99101ABE0AB7}"/>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3922764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Rounded Rectangle 2"/>
          <p:cNvSpPr/>
          <p:nvPr userDrawn="1"/>
        </p:nvSpPr>
        <p:spPr bwMode="auto">
          <a:xfrm>
            <a:off x="609601" y="438150"/>
            <a:ext cx="10960100"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609598" y="478895"/>
            <a:ext cx="10960100" cy="994306"/>
          </a:xfrm>
        </p:spPr>
        <p:txBody>
          <a:bodyPr>
            <a:noAutofit/>
          </a:bodyPr>
          <a:lstStyle>
            <a:lvl1pPr>
              <a:defRPr>
                <a:latin typeface="Twinkl SemiBold" pitchFamily="2" charset="0"/>
              </a:defRPr>
            </a:lvl1pPr>
          </a:lstStyle>
          <a:p>
            <a:endParaRPr lang="en-GB" dirty="0"/>
          </a:p>
        </p:txBody>
      </p:sp>
    </p:spTree>
    <p:extLst>
      <p:ext uri="{BB962C8B-B14F-4D97-AF65-F5344CB8AC3E}">
        <p14:creationId xmlns:p14="http://schemas.microsoft.com/office/powerpoint/2010/main" val="189320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BBA5B-1534-434B-BE3E-EF43BC6938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441299-471E-42C0-A392-4877E3D8CC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684010-99E9-428A-B714-DD4F006BE4BC}"/>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42D765FA-6C22-4C1D-BCE1-8D681AFB5C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16CE6F-459C-4D96-8B6D-C0DF90152847}"/>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560370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B5F2-91E0-4B30-8FD4-F67F1B467F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6618B7-81B8-4348-989F-86348DF40D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6692ACF-A117-46F6-A64C-556E35B9C407}"/>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269BB3E3-3086-452B-8C56-918F433883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09C9FF-C563-4747-813F-712DF6DDF05D}"/>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9168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A42E7-ADCF-4C17-9E40-1E5E384B05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583BED-B5D4-4724-9979-B0200F79CE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923B159-5CA9-40AA-8807-0F1F2701DC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5839E3-532D-4DE7-9C5D-4358AF246C1F}"/>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6" name="Footer Placeholder 5">
            <a:extLst>
              <a:ext uri="{FF2B5EF4-FFF2-40B4-BE49-F238E27FC236}">
                <a16:creationId xmlns:a16="http://schemas.microsoft.com/office/drawing/2014/main" id="{77F68357-680D-4F21-9FC0-FF43473146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8DC60C-B45C-497A-84E8-4F5D0AF69998}"/>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210511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BD984-C26B-4842-BF38-DA5004F1C1F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03A82E-5985-4519-9906-AEEBA768F4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C364CB-44C2-4453-8F30-7167AF9500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010A0E2-9F61-4910-A9CC-EE46C3296F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E41CB2-2B24-4BAC-A6C9-A7D5A90927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5A875F5-2661-44E2-8240-4FD949155193}"/>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8" name="Footer Placeholder 7">
            <a:extLst>
              <a:ext uri="{FF2B5EF4-FFF2-40B4-BE49-F238E27FC236}">
                <a16:creationId xmlns:a16="http://schemas.microsoft.com/office/drawing/2014/main" id="{1DC796C4-242D-49A0-98D7-E58164C3D4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CCA06E-9A7F-4D4F-BCEA-C53EC8F2B2B6}"/>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153816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935A-9402-4194-A459-250A511260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5C92C1-E616-4D82-AE79-DA536C112334}"/>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4" name="Footer Placeholder 3">
            <a:extLst>
              <a:ext uri="{FF2B5EF4-FFF2-40B4-BE49-F238E27FC236}">
                <a16:creationId xmlns:a16="http://schemas.microsoft.com/office/drawing/2014/main" id="{765745EF-8314-4823-A4F9-3024EAA576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FFDAE4-8B92-429C-8644-7F88A385E745}"/>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111374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2F323-2B65-44C7-B441-CC7188548235}"/>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3" name="Footer Placeholder 2">
            <a:extLst>
              <a:ext uri="{FF2B5EF4-FFF2-40B4-BE49-F238E27FC236}">
                <a16:creationId xmlns:a16="http://schemas.microsoft.com/office/drawing/2014/main" id="{6CFE0523-6DB5-4DB1-9E20-9AFA9B369B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E78718-5A65-41E1-A347-EDA593D756AE}"/>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93911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906F2-3247-4A49-8724-19DB56DB99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99DAD7-C5D8-49AF-8AD7-1C87C983C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F01402-EC7B-4180-A296-861ECC9EF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DC2C4C-8739-442C-BCC8-BBB57750C12C}"/>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6" name="Footer Placeholder 5">
            <a:extLst>
              <a:ext uri="{FF2B5EF4-FFF2-40B4-BE49-F238E27FC236}">
                <a16:creationId xmlns:a16="http://schemas.microsoft.com/office/drawing/2014/main" id="{8FFEA4BC-7618-444A-A60E-8FE446A0C7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AAFBEC-8A33-4701-B2A7-0EF146E31C87}"/>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170512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5EE46-A52F-4BD6-B118-28291EB02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77E7ECE-3FBF-4713-8EE6-B3D5E6F3D6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9AA3F2-4B5E-413F-A3DA-0D25D7BFEE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1EC721-053F-4BB8-800B-7CC4687B4D4D}"/>
              </a:ext>
            </a:extLst>
          </p:cNvPr>
          <p:cNvSpPr>
            <a:spLocks noGrp="1"/>
          </p:cNvSpPr>
          <p:nvPr>
            <p:ph type="dt" sz="half" idx="10"/>
          </p:nvPr>
        </p:nvSpPr>
        <p:spPr/>
        <p:txBody>
          <a:bodyPr/>
          <a:lstStyle/>
          <a:p>
            <a:fld id="{E7A97C26-AFD2-40F1-9706-34B19F02A00B}" type="datetimeFigureOut">
              <a:rPr lang="en-GB" smtClean="0"/>
              <a:t>26/01/2021</a:t>
            </a:fld>
            <a:endParaRPr lang="en-GB"/>
          </a:p>
        </p:txBody>
      </p:sp>
      <p:sp>
        <p:nvSpPr>
          <p:cNvPr id="6" name="Footer Placeholder 5">
            <a:extLst>
              <a:ext uri="{FF2B5EF4-FFF2-40B4-BE49-F238E27FC236}">
                <a16:creationId xmlns:a16="http://schemas.microsoft.com/office/drawing/2014/main" id="{2B5923C6-DACE-44A7-A7F2-35043CC3E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F8E404-B6CC-41E1-8594-BC1A56288771}"/>
              </a:ext>
            </a:extLst>
          </p:cNvPr>
          <p:cNvSpPr>
            <a:spLocks noGrp="1"/>
          </p:cNvSpPr>
          <p:nvPr>
            <p:ph type="sldNum" sz="quarter" idx="12"/>
          </p:nvPr>
        </p:nvSpPr>
        <p:spPr/>
        <p:txBody>
          <a:bodyPr/>
          <a:lstStyle/>
          <a:p>
            <a:fld id="{777A85D0-DE9D-4F8B-B665-25BE0FD53291}" type="slidenum">
              <a:rPr lang="en-GB" smtClean="0"/>
              <a:t>‹#›</a:t>
            </a:fld>
            <a:endParaRPr lang="en-GB"/>
          </a:p>
        </p:txBody>
      </p:sp>
    </p:spTree>
    <p:extLst>
      <p:ext uri="{BB962C8B-B14F-4D97-AF65-F5344CB8AC3E}">
        <p14:creationId xmlns:p14="http://schemas.microsoft.com/office/powerpoint/2010/main" val="329990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10C784-98DA-41A1-992C-4CEDF295CB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9C6A03-8994-40D3-AB07-6DC1107F15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BB7FDC-A444-435E-959A-525EC8E283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97C26-AFD2-40F1-9706-34B19F02A00B}" type="datetimeFigureOut">
              <a:rPr lang="en-GB" smtClean="0"/>
              <a:t>26/01/2021</a:t>
            </a:fld>
            <a:endParaRPr lang="en-GB"/>
          </a:p>
        </p:txBody>
      </p:sp>
      <p:sp>
        <p:nvSpPr>
          <p:cNvPr id="5" name="Footer Placeholder 4">
            <a:extLst>
              <a:ext uri="{FF2B5EF4-FFF2-40B4-BE49-F238E27FC236}">
                <a16:creationId xmlns:a16="http://schemas.microsoft.com/office/drawing/2014/main" id="{989FBA2A-A487-4B4D-95E7-1DEBF37C08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4725363-1B07-4CE9-AFB3-CCE86DDCD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A85D0-DE9D-4F8B-B665-25BE0FD53291}" type="slidenum">
              <a:rPr lang="en-GB" smtClean="0"/>
              <a:t>‹#›</a:t>
            </a:fld>
            <a:endParaRPr lang="en-GB"/>
          </a:p>
        </p:txBody>
      </p:sp>
    </p:spTree>
    <p:extLst>
      <p:ext uri="{BB962C8B-B14F-4D97-AF65-F5344CB8AC3E}">
        <p14:creationId xmlns:p14="http://schemas.microsoft.com/office/powerpoint/2010/main" val="793183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71F196C-4876-4665-B644-9BDE9ED5C40C}"/>
              </a:ext>
            </a:extLst>
          </p:cNvPr>
          <p:cNvSpPr>
            <a:spLocks noGrp="1"/>
          </p:cNvSpPr>
          <p:nvPr>
            <p:ph type="title"/>
          </p:nvPr>
        </p:nvSpPr>
        <p:spPr>
          <a:xfrm>
            <a:off x="1272208" y="2891321"/>
            <a:ext cx="9846366" cy="2369791"/>
          </a:xfrm>
        </p:spPr>
        <p:txBody>
          <a:bodyPr/>
          <a:lstStyle/>
          <a:p>
            <a:pPr algn="ctr"/>
            <a:r>
              <a:rPr lang="en-GB" sz="4800" u="sng" dirty="0">
                <a:latin typeface="Letter-join Plus 40" panose="02000505000000020003" pitchFamily="50" charset="0"/>
              </a:rPr>
              <a:t>WALT: write a story to include atmosphere, character and setting descriptions</a:t>
            </a:r>
          </a:p>
        </p:txBody>
      </p:sp>
      <p:sp>
        <p:nvSpPr>
          <p:cNvPr id="5" name="Title 1">
            <a:extLst>
              <a:ext uri="{FF2B5EF4-FFF2-40B4-BE49-F238E27FC236}">
                <a16:creationId xmlns:a16="http://schemas.microsoft.com/office/drawing/2014/main" id="{F8B46558-9415-449A-80FE-1B9E10300E46}"/>
              </a:ext>
            </a:extLst>
          </p:cNvPr>
          <p:cNvSpPr txBox="1">
            <a:spLocks/>
          </p:cNvSpPr>
          <p:nvPr/>
        </p:nvSpPr>
        <p:spPr>
          <a:xfrm>
            <a:off x="2292626" y="736670"/>
            <a:ext cx="9647583" cy="17204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Twinkl SemiBold" pitchFamily="2" charset="0"/>
                <a:ea typeface="+mj-ea"/>
                <a:cs typeface="+mj-cs"/>
              </a:defRPr>
            </a:lvl1pPr>
          </a:lstStyle>
          <a:p>
            <a:pPr algn="r"/>
            <a:r>
              <a:rPr lang="en-GB" sz="4800" u="sng" dirty="0">
                <a:latin typeface="Letter-join Plus 40" panose="02000505000000020003" pitchFamily="50" charset="0"/>
              </a:rPr>
              <a:t>Monday 1</a:t>
            </a:r>
            <a:r>
              <a:rPr lang="en-GB" sz="4800" u="sng" baseline="30000" dirty="0">
                <a:latin typeface="Letter-join Plus 40" panose="02000505000000020003" pitchFamily="50" charset="0"/>
              </a:rPr>
              <a:t>st</a:t>
            </a:r>
            <a:r>
              <a:rPr lang="en-GB" sz="4800" u="sng" dirty="0">
                <a:latin typeface="Letter-join Plus 40" panose="02000505000000020003" pitchFamily="50" charset="0"/>
              </a:rPr>
              <a:t> February</a:t>
            </a:r>
          </a:p>
        </p:txBody>
      </p:sp>
    </p:spTree>
    <p:extLst>
      <p:ext uri="{BB962C8B-B14F-4D97-AF65-F5344CB8AC3E}">
        <p14:creationId xmlns:p14="http://schemas.microsoft.com/office/powerpoint/2010/main" val="248613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94E84-B0B6-4FAD-A525-D8CFBA1F6E4E}"/>
              </a:ext>
            </a:extLst>
          </p:cNvPr>
          <p:cNvSpPr>
            <a:spLocks noGrp="1"/>
          </p:cNvSpPr>
          <p:nvPr>
            <p:ph type="title"/>
          </p:nvPr>
        </p:nvSpPr>
        <p:spPr>
          <a:xfrm>
            <a:off x="615950" y="239447"/>
            <a:ext cx="10960100" cy="6379105"/>
          </a:xfrm>
        </p:spPr>
        <p:txBody>
          <a:bodyPr/>
          <a:lstStyle/>
          <a:p>
            <a:r>
              <a:rPr lang="en-GB" sz="3800" dirty="0">
                <a:latin typeface="Letter-join Plus 40" panose="02000505000000020003" pitchFamily="50" charset="0"/>
              </a:rPr>
              <a:t>On Monday to Thursday this week, you will be reviewing skills that you need to demonstrate to be classed as a Year 6 writer.</a:t>
            </a:r>
            <a:br>
              <a:rPr lang="en-GB" sz="3800" dirty="0">
                <a:latin typeface="Letter-join Plus 40" panose="02000505000000020003" pitchFamily="50" charset="0"/>
              </a:rPr>
            </a:br>
            <a:br>
              <a:rPr lang="en-GB" sz="3800" dirty="0">
                <a:latin typeface="Letter-join Plus 40" panose="02000505000000020003" pitchFamily="50" charset="0"/>
              </a:rPr>
            </a:br>
            <a:r>
              <a:rPr lang="en-GB" sz="3800" dirty="0">
                <a:latin typeface="Letter-join Plus 40" panose="02000505000000020003" pitchFamily="50" charset="0"/>
              </a:rPr>
              <a:t>If you want, you can look through these in advance of the lessons and make a few notes, but you still need to join in the Teams lessons to clarify your ideas and confirm they are correct. </a:t>
            </a:r>
            <a:br>
              <a:rPr lang="en-GB" sz="3800" dirty="0">
                <a:latin typeface="Letter-join Plus 40" panose="02000505000000020003" pitchFamily="50" charset="0"/>
              </a:rPr>
            </a:br>
            <a:br>
              <a:rPr lang="en-GB" sz="3800" dirty="0">
                <a:latin typeface="Letter-join Plus 40" panose="02000505000000020003" pitchFamily="50" charset="0"/>
              </a:rPr>
            </a:br>
            <a:r>
              <a:rPr lang="en-GB" sz="3800" dirty="0">
                <a:latin typeface="Letter-join Plus 40" panose="02000505000000020003" pitchFamily="50" charset="0"/>
              </a:rPr>
              <a:t>You will need to write just the one WALT (on Monday) and the date in the margin all other days.</a:t>
            </a:r>
          </a:p>
        </p:txBody>
      </p:sp>
    </p:spTree>
    <p:extLst>
      <p:ext uri="{BB962C8B-B14F-4D97-AF65-F5344CB8AC3E}">
        <p14:creationId xmlns:p14="http://schemas.microsoft.com/office/powerpoint/2010/main" val="59908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DD6B4-BB95-4962-8F54-C9C50A75E919}"/>
              </a:ext>
            </a:extLst>
          </p:cNvPr>
          <p:cNvSpPr>
            <a:spLocks noGrp="1"/>
          </p:cNvSpPr>
          <p:nvPr>
            <p:ph type="title"/>
          </p:nvPr>
        </p:nvSpPr>
        <p:spPr>
          <a:xfrm>
            <a:off x="516832" y="213851"/>
            <a:ext cx="10960100" cy="554775"/>
          </a:xfrm>
        </p:spPr>
        <p:txBody>
          <a:bodyPr/>
          <a:lstStyle/>
          <a:p>
            <a:r>
              <a:rPr lang="en-GB" b="1" dirty="0">
                <a:latin typeface="Letter-join Plus 40" panose="02000505000000020003" pitchFamily="50" charset="0"/>
              </a:rPr>
              <a:t>Descriptions: character and settings</a:t>
            </a:r>
          </a:p>
        </p:txBody>
      </p:sp>
      <p:sp>
        <p:nvSpPr>
          <p:cNvPr id="3" name="TextBox 2">
            <a:extLst>
              <a:ext uri="{FF2B5EF4-FFF2-40B4-BE49-F238E27FC236}">
                <a16:creationId xmlns:a16="http://schemas.microsoft.com/office/drawing/2014/main" id="{BCF4CD85-4582-4D4E-B2FA-62EE7DCFC49F}"/>
              </a:ext>
            </a:extLst>
          </p:cNvPr>
          <p:cNvSpPr txBox="1"/>
          <p:nvPr/>
        </p:nvSpPr>
        <p:spPr>
          <a:xfrm>
            <a:off x="702365" y="876934"/>
            <a:ext cx="10124661" cy="1569660"/>
          </a:xfrm>
          <a:prstGeom prst="rect">
            <a:avLst/>
          </a:prstGeom>
          <a:noFill/>
        </p:spPr>
        <p:txBody>
          <a:bodyPr wrap="square" rtlCol="0">
            <a:spAutoFit/>
          </a:bodyPr>
          <a:lstStyle/>
          <a:p>
            <a:r>
              <a:rPr lang="en-GB" sz="2400" b="1" dirty="0">
                <a:latin typeface="Letter-join Plus 40" panose="02000505000000020003" pitchFamily="50" charset="0"/>
              </a:rPr>
              <a:t>Starting a narrative by describing a character in a specific place is an easy way to combine both character and setting descriptions.  For example, in our Street Child narratives, we could have the following starter:</a:t>
            </a:r>
          </a:p>
        </p:txBody>
      </p:sp>
      <p:sp>
        <p:nvSpPr>
          <p:cNvPr id="5" name="TextBox 4">
            <a:extLst>
              <a:ext uri="{FF2B5EF4-FFF2-40B4-BE49-F238E27FC236}">
                <a16:creationId xmlns:a16="http://schemas.microsoft.com/office/drawing/2014/main" id="{E2D6004D-FBA5-414E-ADF8-585E6167A344}"/>
              </a:ext>
            </a:extLst>
          </p:cNvPr>
          <p:cNvSpPr txBox="1"/>
          <p:nvPr/>
        </p:nvSpPr>
        <p:spPr>
          <a:xfrm>
            <a:off x="662609" y="4124562"/>
            <a:ext cx="10164417" cy="830997"/>
          </a:xfrm>
          <a:prstGeom prst="rect">
            <a:avLst/>
          </a:prstGeom>
          <a:noFill/>
        </p:spPr>
        <p:txBody>
          <a:bodyPr wrap="square" rtlCol="0">
            <a:spAutoFit/>
          </a:bodyPr>
          <a:lstStyle/>
          <a:p>
            <a:r>
              <a:rPr lang="en-GB" sz="2400" b="1" dirty="0">
                <a:latin typeface="Letter-join Plus 40" panose="02000505000000020003" pitchFamily="50" charset="0"/>
              </a:rPr>
              <a:t>So far you have introduced Tip, what he looks like and where he is right now.  Next, you need to introduce another key character, Jim. </a:t>
            </a:r>
          </a:p>
        </p:txBody>
      </p:sp>
      <p:sp>
        <p:nvSpPr>
          <p:cNvPr id="6" name="TextBox 5">
            <a:extLst>
              <a:ext uri="{FF2B5EF4-FFF2-40B4-BE49-F238E27FC236}">
                <a16:creationId xmlns:a16="http://schemas.microsoft.com/office/drawing/2014/main" id="{BC6DACAA-18FA-43C1-9143-6EB9D5791D33}"/>
              </a:ext>
            </a:extLst>
          </p:cNvPr>
          <p:cNvSpPr txBox="1"/>
          <p:nvPr/>
        </p:nvSpPr>
        <p:spPr>
          <a:xfrm>
            <a:off x="480391" y="5092639"/>
            <a:ext cx="11423374" cy="1200329"/>
          </a:xfrm>
          <a:prstGeom prst="rect">
            <a:avLst/>
          </a:prstGeom>
          <a:noFill/>
        </p:spPr>
        <p:txBody>
          <a:bodyPr wrap="square" rtlCol="0">
            <a:spAutoFit/>
          </a:bodyPr>
          <a:lstStyle/>
          <a:p>
            <a:r>
              <a:rPr lang="en-GB" dirty="0">
                <a:solidFill>
                  <a:schemeClr val="tx1">
                    <a:lumMod val="85000"/>
                    <a:lumOff val="15000"/>
                  </a:schemeClr>
                </a:solidFill>
                <a:latin typeface="Letter-join Plus 40" panose="02000505000000020003" pitchFamily="50" charset="0"/>
              </a:rPr>
              <a:t>	</a:t>
            </a:r>
            <a:r>
              <a:rPr lang="en-GB" sz="2400" dirty="0">
                <a:solidFill>
                  <a:srgbClr val="002060"/>
                </a:solidFill>
                <a:latin typeface="Letter-join Plus 40" panose="02000505000000020003" pitchFamily="50" charset="0"/>
              </a:rPr>
              <a:t>It was in the middle of a bleak winter that Tip came across Jim.  Jim had, at first, appeared to be a sullen boy with a great sadness about him – like he was carrying the weight of the world on his shoulders. </a:t>
            </a:r>
            <a:endParaRPr lang="en-GB" dirty="0">
              <a:solidFill>
                <a:srgbClr val="002060"/>
              </a:solidFill>
              <a:latin typeface="Letter-join Plus 40" panose="02000505000000020003" pitchFamily="50" charset="0"/>
            </a:endParaRPr>
          </a:p>
        </p:txBody>
      </p:sp>
      <p:sp>
        <p:nvSpPr>
          <p:cNvPr id="7" name="TextBox 6">
            <a:extLst>
              <a:ext uri="{FF2B5EF4-FFF2-40B4-BE49-F238E27FC236}">
                <a16:creationId xmlns:a16="http://schemas.microsoft.com/office/drawing/2014/main" id="{A9EE74E6-41D8-43C2-9E56-0A3885C2BF3A}"/>
              </a:ext>
            </a:extLst>
          </p:cNvPr>
          <p:cNvSpPr txBox="1"/>
          <p:nvPr/>
        </p:nvSpPr>
        <p:spPr>
          <a:xfrm>
            <a:off x="430696" y="2446594"/>
            <a:ext cx="11423374" cy="1846659"/>
          </a:xfrm>
          <a:prstGeom prst="rect">
            <a:avLst/>
          </a:prstGeom>
          <a:noFill/>
        </p:spPr>
        <p:txBody>
          <a:bodyPr wrap="square" rtlCol="0">
            <a:spAutoFit/>
          </a:bodyPr>
          <a:lstStyle/>
          <a:p>
            <a:r>
              <a:rPr lang="en-GB" dirty="0">
                <a:solidFill>
                  <a:schemeClr val="tx1">
                    <a:lumMod val="85000"/>
                    <a:lumOff val="15000"/>
                  </a:schemeClr>
                </a:solidFill>
                <a:latin typeface="Letter-join Plus 40" panose="02000505000000020003" pitchFamily="50" charset="0"/>
              </a:rPr>
              <a:t>	</a:t>
            </a:r>
            <a:r>
              <a:rPr lang="en-GB" sz="2400" dirty="0">
                <a:solidFill>
                  <a:srgbClr val="002060"/>
                </a:solidFill>
                <a:latin typeface="Letter-join Plus 40" panose="02000505000000020003" pitchFamily="50" charset="0"/>
              </a:rPr>
              <a:t>Tip, an impoverished young lad, had spent every day of his life in the workhouse …</a:t>
            </a:r>
          </a:p>
          <a:p>
            <a:r>
              <a:rPr lang="en-GB" sz="2400" dirty="0">
                <a:solidFill>
                  <a:srgbClr val="002060"/>
                </a:solidFill>
                <a:latin typeface="Letter-join Plus 40" panose="02000505000000020003" pitchFamily="50" charset="0"/>
              </a:rPr>
              <a:t>Everywhere he looked …</a:t>
            </a:r>
          </a:p>
          <a:p>
            <a:r>
              <a:rPr lang="en-GB" sz="2400" dirty="0">
                <a:solidFill>
                  <a:srgbClr val="002060"/>
                </a:solidFill>
                <a:latin typeface="Letter-join Plus 40" panose="02000505000000020003" pitchFamily="50" charset="0"/>
              </a:rPr>
              <a:t>Coupled with the stench of… and the sound of … he …</a:t>
            </a:r>
          </a:p>
          <a:p>
            <a:endParaRPr lang="en-GB" dirty="0"/>
          </a:p>
        </p:txBody>
      </p:sp>
      <p:sp>
        <p:nvSpPr>
          <p:cNvPr id="8" name="TextBox 7">
            <a:extLst>
              <a:ext uri="{FF2B5EF4-FFF2-40B4-BE49-F238E27FC236}">
                <a16:creationId xmlns:a16="http://schemas.microsoft.com/office/drawing/2014/main" id="{942F51B5-0C17-4855-8F5E-B9C85AA904AA}"/>
              </a:ext>
            </a:extLst>
          </p:cNvPr>
          <p:cNvSpPr txBox="1"/>
          <p:nvPr/>
        </p:nvSpPr>
        <p:spPr>
          <a:xfrm>
            <a:off x="3263347" y="6401729"/>
            <a:ext cx="5002695" cy="369332"/>
          </a:xfrm>
          <a:prstGeom prst="rect">
            <a:avLst/>
          </a:prstGeom>
          <a:noFill/>
        </p:spPr>
        <p:txBody>
          <a:bodyPr wrap="square" rtlCol="0">
            <a:spAutoFit/>
          </a:bodyPr>
          <a:lstStyle/>
          <a:p>
            <a:r>
              <a:rPr lang="en-GB" dirty="0">
                <a:solidFill>
                  <a:srgbClr val="FF0000"/>
                </a:solidFill>
                <a:latin typeface="Letter-join Plus 40" panose="02000505000000020003" pitchFamily="50" charset="0"/>
              </a:rPr>
              <a:t>This should be section 1 of your plan written up.</a:t>
            </a:r>
          </a:p>
        </p:txBody>
      </p:sp>
      <p:sp>
        <p:nvSpPr>
          <p:cNvPr id="9" name="TextBox 8">
            <a:extLst>
              <a:ext uri="{FF2B5EF4-FFF2-40B4-BE49-F238E27FC236}">
                <a16:creationId xmlns:a16="http://schemas.microsoft.com/office/drawing/2014/main" id="{6B1B10FA-2FEF-47F0-9DCF-9C459E31855A}"/>
              </a:ext>
            </a:extLst>
          </p:cNvPr>
          <p:cNvSpPr txBox="1"/>
          <p:nvPr/>
        </p:nvSpPr>
        <p:spPr>
          <a:xfrm>
            <a:off x="10588488" y="157470"/>
            <a:ext cx="1497496"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1/2/21</a:t>
            </a:r>
          </a:p>
        </p:txBody>
      </p:sp>
    </p:spTree>
    <p:extLst>
      <p:ext uri="{BB962C8B-B14F-4D97-AF65-F5344CB8AC3E}">
        <p14:creationId xmlns:p14="http://schemas.microsoft.com/office/powerpoint/2010/main" val="133700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DC1215-8F5D-4860-9FFF-D108E29E5694}"/>
              </a:ext>
            </a:extLst>
          </p:cNvPr>
          <p:cNvSpPr txBox="1"/>
          <p:nvPr/>
        </p:nvSpPr>
        <p:spPr>
          <a:xfrm>
            <a:off x="10588488" y="157470"/>
            <a:ext cx="1497496"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2/2/21</a:t>
            </a:r>
          </a:p>
        </p:txBody>
      </p:sp>
      <p:sp>
        <p:nvSpPr>
          <p:cNvPr id="4" name="Title 1">
            <a:extLst>
              <a:ext uri="{FF2B5EF4-FFF2-40B4-BE49-F238E27FC236}">
                <a16:creationId xmlns:a16="http://schemas.microsoft.com/office/drawing/2014/main" id="{AAE3470C-600E-4A2D-9501-5890FF93523E}"/>
              </a:ext>
            </a:extLst>
          </p:cNvPr>
          <p:cNvSpPr>
            <a:spLocks noGrp="1"/>
          </p:cNvSpPr>
          <p:nvPr>
            <p:ph type="title"/>
          </p:nvPr>
        </p:nvSpPr>
        <p:spPr>
          <a:xfrm>
            <a:off x="516832" y="69859"/>
            <a:ext cx="9978890" cy="554775"/>
          </a:xfrm>
        </p:spPr>
        <p:txBody>
          <a:bodyPr/>
          <a:lstStyle/>
          <a:p>
            <a:r>
              <a:rPr lang="en-GB" b="1" dirty="0">
                <a:latin typeface="Letter-join Plus 40" panose="02000505000000020003" pitchFamily="50" charset="0"/>
              </a:rPr>
              <a:t>Dialogue: punctuating and ‘balancing’</a:t>
            </a:r>
          </a:p>
        </p:txBody>
      </p:sp>
      <p:sp>
        <p:nvSpPr>
          <p:cNvPr id="5" name="TextBox 4">
            <a:extLst>
              <a:ext uri="{FF2B5EF4-FFF2-40B4-BE49-F238E27FC236}">
                <a16:creationId xmlns:a16="http://schemas.microsoft.com/office/drawing/2014/main" id="{19C66701-854C-40C0-9F38-9EA543C520BF}"/>
              </a:ext>
            </a:extLst>
          </p:cNvPr>
          <p:cNvSpPr txBox="1"/>
          <p:nvPr/>
        </p:nvSpPr>
        <p:spPr>
          <a:xfrm>
            <a:off x="702365" y="809938"/>
            <a:ext cx="10124661" cy="1015663"/>
          </a:xfrm>
          <a:prstGeom prst="rect">
            <a:avLst/>
          </a:prstGeom>
          <a:noFill/>
        </p:spPr>
        <p:txBody>
          <a:bodyPr wrap="square" rtlCol="0">
            <a:spAutoFit/>
          </a:bodyPr>
          <a:lstStyle/>
          <a:p>
            <a:r>
              <a:rPr lang="en-GB" sz="2000" b="1" dirty="0">
                <a:latin typeface="Letter-join Plus 40" panose="02000505000000020003" pitchFamily="50" charset="0"/>
              </a:rPr>
              <a:t>Punctuating dialogue is an absolute </a:t>
            </a:r>
            <a:r>
              <a:rPr lang="en-GB" sz="2000" b="1" i="1" dirty="0">
                <a:latin typeface="Letter-join Plus 40" panose="02000505000000020003" pitchFamily="50" charset="0"/>
              </a:rPr>
              <a:t>must</a:t>
            </a:r>
            <a:r>
              <a:rPr lang="en-GB" sz="2000" b="1" dirty="0">
                <a:latin typeface="Letter-join Plus 40" panose="02000505000000020003" pitchFamily="50" charset="0"/>
              </a:rPr>
              <a:t> to show you are writing at the standard of a Year 6 writer.  Remember that the spoken words and punctuation are within the inverted commas:</a:t>
            </a:r>
          </a:p>
        </p:txBody>
      </p:sp>
      <p:sp>
        <p:nvSpPr>
          <p:cNvPr id="6" name="TextBox 5">
            <a:extLst>
              <a:ext uri="{FF2B5EF4-FFF2-40B4-BE49-F238E27FC236}">
                <a16:creationId xmlns:a16="http://schemas.microsoft.com/office/drawing/2014/main" id="{F21081B0-2D7C-40EB-8C92-2DE5BCE84264}"/>
              </a:ext>
            </a:extLst>
          </p:cNvPr>
          <p:cNvSpPr txBox="1"/>
          <p:nvPr/>
        </p:nvSpPr>
        <p:spPr>
          <a:xfrm>
            <a:off x="384313" y="1816239"/>
            <a:ext cx="11423374" cy="1938992"/>
          </a:xfrm>
          <a:prstGeom prst="rect">
            <a:avLst/>
          </a:prstGeom>
          <a:noFill/>
        </p:spPr>
        <p:txBody>
          <a:bodyPr wrap="square" rtlCol="0">
            <a:spAutoFit/>
          </a:bodyPr>
          <a:lstStyle/>
          <a:p>
            <a:r>
              <a:rPr lang="en-GB" dirty="0">
                <a:solidFill>
                  <a:schemeClr val="tx1">
                    <a:lumMod val="85000"/>
                    <a:lumOff val="15000"/>
                  </a:schemeClr>
                </a:solidFill>
                <a:latin typeface="Letter-join Plus 40" panose="02000505000000020003" pitchFamily="50" charset="0"/>
              </a:rPr>
              <a:t>	</a:t>
            </a:r>
            <a:r>
              <a:rPr lang="en-GB" sz="2000" dirty="0">
                <a:solidFill>
                  <a:schemeClr val="tx1">
                    <a:lumMod val="85000"/>
                    <a:lumOff val="15000"/>
                  </a:schemeClr>
                </a:solidFill>
                <a:latin typeface="Letter-join Plus 40" panose="02000505000000020003" pitchFamily="50" charset="0"/>
              </a:rPr>
              <a:t>“Come too,” pleaded Jim</a:t>
            </a:r>
          </a:p>
          <a:p>
            <a:endParaRPr lang="en-GB" sz="2000" dirty="0">
              <a:solidFill>
                <a:schemeClr val="tx1">
                  <a:lumMod val="85000"/>
                  <a:lumOff val="15000"/>
                </a:schemeClr>
              </a:solidFill>
              <a:latin typeface="Letter-join Plus 40" panose="02000505000000020003" pitchFamily="50" charset="0"/>
            </a:endParaRPr>
          </a:p>
          <a:p>
            <a:r>
              <a:rPr lang="en-GB" sz="2000" dirty="0">
                <a:solidFill>
                  <a:schemeClr val="tx1">
                    <a:lumMod val="85000"/>
                    <a:lumOff val="15000"/>
                  </a:schemeClr>
                </a:solidFill>
                <a:latin typeface="Letter-join Plus 40" panose="02000505000000020003" pitchFamily="50" charset="0"/>
              </a:rPr>
              <a:t>	“I </a:t>
            </a:r>
            <a:r>
              <a:rPr lang="en-GB" sz="2000" dirty="0" err="1">
                <a:solidFill>
                  <a:schemeClr val="tx1">
                    <a:lumMod val="85000"/>
                    <a:lumOff val="15000"/>
                  </a:schemeClr>
                </a:solidFill>
                <a:latin typeface="Letter-join Plus 40" panose="02000505000000020003" pitchFamily="50" charset="0"/>
              </a:rPr>
              <a:t>daresn’t</a:t>
            </a:r>
            <a:r>
              <a:rPr lang="en-GB" sz="2000" dirty="0">
                <a:solidFill>
                  <a:schemeClr val="tx1">
                    <a:lumMod val="85000"/>
                    <a:lumOff val="15000"/>
                  </a:schemeClr>
                </a:solidFill>
                <a:latin typeface="Letter-join Plus 40" panose="02000505000000020003" pitchFamily="50" charset="0"/>
              </a:rPr>
              <a:t> Jim,” Tip looked down at his battered old shoes, worn and torn from days of hard labour.</a:t>
            </a:r>
          </a:p>
          <a:p>
            <a:endParaRPr lang="en-GB" sz="2000" dirty="0">
              <a:solidFill>
                <a:schemeClr val="tx1">
                  <a:lumMod val="85000"/>
                  <a:lumOff val="15000"/>
                </a:schemeClr>
              </a:solidFill>
              <a:latin typeface="Letter-join Plus 40" panose="02000505000000020003" pitchFamily="50" charset="0"/>
            </a:endParaRPr>
          </a:p>
          <a:p>
            <a:r>
              <a:rPr lang="en-GB" sz="2000" dirty="0">
                <a:solidFill>
                  <a:schemeClr val="tx1">
                    <a:lumMod val="85000"/>
                    <a:lumOff val="15000"/>
                  </a:schemeClr>
                </a:solidFill>
                <a:latin typeface="Letter-join Plus 40" panose="02000505000000020003" pitchFamily="50" charset="0"/>
              </a:rPr>
              <a:t>	Jim stared hard at his one friend, frowning, “It’ll be OK, Tip, really!” </a:t>
            </a:r>
            <a:endParaRPr lang="en-GB" sz="2000" dirty="0"/>
          </a:p>
        </p:txBody>
      </p:sp>
      <p:sp>
        <p:nvSpPr>
          <p:cNvPr id="7" name="TextBox 6">
            <a:extLst>
              <a:ext uri="{FF2B5EF4-FFF2-40B4-BE49-F238E27FC236}">
                <a16:creationId xmlns:a16="http://schemas.microsoft.com/office/drawing/2014/main" id="{D122ED1E-CE1A-4D4B-8DC9-F2E27FD20BBE}"/>
              </a:ext>
            </a:extLst>
          </p:cNvPr>
          <p:cNvSpPr txBox="1"/>
          <p:nvPr/>
        </p:nvSpPr>
        <p:spPr>
          <a:xfrm>
            <a:off x="702365" y="3835244"/>
            <a:ext cx="10124661" cy="400110"/>
          </a:xfrm>
          <a:prstGeom prst="rect">
            <a:avLst/>
          </a:prstGeom>
          <a:noFill/>
        </p:spPr>
        <p:txBody>
          <a:bodyPr wrap="square" rtlCol="0">
            <a:spAutoFit/>
          </a:bodyPr>
          <a:lstStyle/>
          <a:p>
            <a:r>
              <a:rPr lang="en-GB" sz="2000" b="1" dirty="0">
                <a:latin typeface="Letter-join Plus 40" panose="02000505000000020003" pitchFamily="50" charset="0"/>
              </a:rPr>
              <a:t>Let’s look at the basics first; I will choose pupils to tell me why the font is red:</a:t>
            </a:r>
          </a:p>
        </p:txBody>
      </p:sp>
      <p:sp>
        <p:nvSpPr>
          <p:cNvPr id="9" name="TextBox 8">
            <a:extLst>
              <a:ext uri="{FF2B5EF4-FFF2-40B4-BE49-F238E27FC236}">
                <a16:creationId xmlns:a16="http://schemas.microsoft.com/office/drawing/2014/main" id="{C20C8DC7-E4F6-4B65-B96B-44DA35732DA9}"/>
              </a:ext>
            </a:extLst>
          </p:cNvPr>
          <p:cNvSpPr txBox="1"/>
          <p:nvPr/>
        </p:nvSpPr>
        <p:spPr>
          <a:xfrm>
            <a:off x="516832" y="4274423"/>
            <a:ext cx="11423374" cy="1938992"/>
          </a:xfrm>
          <a:prstGeom prst="rect">
            <a:avLst/>
          </a:prstGeom>
          <a:noFill/>
        </p:spPr>
        <p:txBody>
          <a:bodyPr wrap="square" rtlCol="0">
            <a:spAutoFit/>
          </a:bodyPr>
          <a:lstStyle/>
          <a:p>
            <a:r>
              <a:rPr lang="en-GB" dirty="0">
                <a:solidFill>
                  <a:schemeClr val="tx1">
                    <a:lumMod val="85000"/>
                    <a:lumOff val="15000"/>
                  </a:schemeClr>
                </a:solidFill>
                <a:latin typeface="Letter-join Plus 40" panose="02000505000000020003" pitchFamily="50" charset="0"/>
              </a:rPr>
              <a:t>	</a:t>
            </a:r>
            <a:r>
              <a:rPr lang="en-GB" sz="2000" b="1" dirty="0">
                <a:solidFill>
                  <a:srgbClr val="FF0000"/>
                </a:solidFill>
                <a:latin typeface="Letter-join Plus 40" panose="02000505000000020003" pitchFamily="50" charset="0"/>
              </a:rPr>
              <a:t>“C</a:t>
            </a:r>
            <a:r>
              <a:rPr lang="en-GB" sz="2000" dirty="0">
                <a:solidFill>
                  <a:schemeClr val="tx1">
                    <a:lumMod val="85000"/>
                    <a:lumOff val="15000"/>
                  </a:schemeClr>
                </a:solidFill>
                <a:latin typeface="Letter-join Plus 40" panose="02000505000000020003" pitchFamily="50" charset="0"/>
              </a:rPr>
              <a:t>ome too</a:t>
            </a:r>
            <a:r>
              <a:rPr lang="en-GB" sz="2000" dirty="0">
                <a:solidFill>
                  <a:srgbClr val="FF0000"/>
                </a:solidFill>
                <a:latin typeface="Letter-join Plus 40" panose="02000505000000020003" pitchFamily="50" charset="0"/>
              </a:rPr>
              <a:t>,”</a:t>
            </a:r>
            <a:r>
              <a:rPr lang="en-GB" sz="2000" dirty="0">
                <a:solidFill>
                  <a:schemeClr val="tx1">
                    <a:lumMod val="85000"/>
                    <a:lumOff val="15000"/>
                  </a:schemeClr>
                </a:solidFill>
                <a:latin typeface="Letter-join Plus 40" panose="02000505000000020003" pitchFamily="50" charset="0"/>
              </a:rPr>
              <a:t> </a:t>
            </a:r>
            <a:r>
              <a:rPr lang="en-GB" sz="2000" dirty="0">
                <a:solidFill>
                  <a:srgbClr val="FF0000"/>
                </a:solidFill>
                <a:latin typeface="Letter-join Plus 40" panose="02000505000000020003" pitchFamily="50" charset="0"/>
              </a:rPr>
              <a:t>p</a:t>
            </a:r>
            <a:r>
              <a:rPr lang="en-GB" sz="2000" dirty="0">
                <a:solidFill>
                  <a:schemeClr val="tx1">
                    <a:lumMod val="85000"/>
                    <a:lumOff val="15000"/>
                  </a:schemeClr>
                </a:solidFill>
                <a:latin typeface="Letter-join Plus 40" panose="02000505000000020003" pitchFamily="50" charset="0"/>
              </a:rPr>
              <a:t>leaded Jim</a:t>
            </a:r>
            <a:r>
              <a:rPr lang="en-GB" sz="2000" dirty="0">
                <a:solidFill>
                  <a:srgbClr val="FF0000"/>
                </a:solidFill>
                <a:latin typeface="Letter-join Plus 40" panose="02000505000000020003" pitchFamily="50" charset="0"/>
              </a:rPr>
              <a:t>.</a:t>
            </a:r>
          </a:p>
          <a:p>
            <a:endParaRPr lang="en-GB" sz="2000" dirty="0">
              <a:solidFill>
                <a:schemeClr val="tx1">
                  <a:lumMod val="85000"/>
                  <a:lumOff val="15000"/>
                </a:schemeClr>
              </a:solidFill>
              <a:latin typeface="Letter-join Plus 40" panose="02000505000000020003" pitchFamily="50" charset="0"/>
            </a:endParaRPr>
          </a:p>
          <a:p>
            <a:r>
              <a:rPr lang="en-GB" sz="2000" dirty="0">
                <a:solidFill>
                  <a:schemeClr val="tx1">
                    <a:lumMod val="85000"/>
                    <a:lumOff val="15000"/>
                  </a:schemeClr>
                </a:solidFill>
                <a:latin typeface="Letter-join Plus 40" panose="02000505000000020003" pitchFamily="50" charset="0"/>
              </a:rPr>
              <a:t>	</a:t>
            </a:r>
            <a:r>
              <a:rPr lang="en-GB" sz="2000" dirty="0">
                <a:solidFill>
                  <a:srgbClr val="FF0000"/>
                </a:solidFill>
                <a:latin typeface="Letter-join Plus 40" panose="02000505000000020003" pitchFamily="50" charset="0"/>
              </a:rPr>
              <a:t>“</a:t>
            </a:r>
            <a:r>
              <a:rPr lang="en-GB" sz="2000" dirty="0">
                <a:solidFill>
                  <a:schemeClr val="tx1">
                    <a:lumMod val="85000"/>
                    <a:lumOff val="15000"/>
                  </a:schemeClr>
                </a:solidFill>
                <a:latin typeface="Letter-join Plus 40" panose="02000505000000020003" pitchFamily="50" charset="0"/>
              </a:rPr>
              <a:t>I </a:t>
            </a:r>
            <a:r>
              <a:rPr lang="en-GB" sz="2000" dirty="0" err="1">
                <a:solidFill>
                  <a:schemeClr val="tx1">
                    <a:lumMod val="85000"/>
                    <a:lumOff val="15000"/>
                  </a:schemeClr>
                </a:solidFill>
                <a:latin typeface="Letter-join Plus 40" panose="02000505000000020003" pitchFamily="50" charset="0"/>
              </a:rPr>
              <a:t>daresn’t</a:t>
            </a:r>
            <a:r>
              <a:rPr lang="en-GB" sz="2000" dirty="0">
                <a:solidFill>
                  <a:schemeClr val="tx1">
                    <a:lumMod val="85000"/>
                    <a:lumOff val="15000"/>
                  </a:schemeClr>
                </a:solidFill>
                <a:latin typeface="Letter-join Plus 40" panose="02000505000000020003" pitchFamily="50" charset="0"/>
              </a:rPr>
              <a:t> Jim</a:t>
            </a:r>
            <a:r>
              <a:rPr lang="en-GB" sz="2000" dirty="0">
                <a:solidFill>
                  <a:srgbClr val="FF0000"/>
                </a:solidFill>
                <a:latin typeface="Letter-join Plus 40" panose="02000505000000020003" pitchFamily="50" charset="0"/>
              </a:rPr>
              <a:t>;” </a:t>
            </a:r>
            <a:r>
              <a:rPr lang="en-GB" sz="2000" dirty="0">
                <a:solidFill>
                  <a:schemeClr val="tx1">
                    <a:lumMod val="85000"/>
                    <a:lumOff val="15000"/>
                  </a:schemeClr>
                </a:solidFill>
                <a:latin typeface="Letter-join Plus 40" panose="02000505000000020003" pitchFamily="50" charset="0"/>
              </a:rPr>
              <a:t>Tip looked down at his battered old shoes, worn and torn from days of hard labour, “what if we get caught?”.</a:t>
            </a:r>
          </a:p>
          <a:p>
            <a:endParaRPr lang="en-GB" sz="2000" dirty="0">
              <a:solidFill>
                <a:schemeClr val="tx1">
                  <a:lumMod val="85000"/>
                  <a:lumOff val="15000"/>
                </a:schemeClr>
              </a:solidFill>
              <a:latin typeface="Letter-join Plus 40" panose="02000505000000020003" pitchFamily="50" charset="0"/>
            </a:endParaRPr>
          </a:p>
          <a:p>
            <a:r>
              <a:rPr lang="en-GB" sz="2000" dirty="0">
                <a:solidFill>
                  <a:schemeClr val="tx1">
                    <a:lumMod val="85000"/>
                    <a:lumOff val="15000"/>
                  </a:schemeClr>
                </a:solidFill>
                <a:latin typeface="Letter-join Plus 40" panose="02000505000000020003" pitchFamily="50" charset="0"/>
              </a:rPr>
              <a:t>	Jim stared hard at his one friend, frowning, </a:t>
            </a:r>
            <a:r>
              <a:rPr lang="en-GB" sz="2000" dirty="0">
                <a:solidFill>
                  <a:srgbClr val="FF0000"/>
                </a:solidFill>
                <a:latin typeface="Letter-join Plus 40" panose="02000505000000020003" pitchFamily="50" charset="0"/>
              </a:rPr>
              <a:t>“</a:t>
            </a:r>
            <a:r>
              <a:rPr lang="en-GB" sz="2000" dirty="0">
                <a:solidFill>
                  <a:schemeClr val="tx1">
                    <a:lumMod val="85000"/>
                    <a:lumOff val="15000"/>
                  </a:schemeClr>
                </a:solidFill>
                <a:latin typeface="Letter-join Plus 40" panose="02000505000000020003" pitchFamily="50" charset="0"/>
              </a:rPr>
              <a:t>It’ll be OK, Tip, really</a:t>
            </a:r>
            <a:r>
              <a:rPr lang="en-GB" sz="2000" dirty="0">
                <a:solidFill>
                  <a:srgbClr val="FF0000"/>
                </a:solidFill>
                <a:latin typeface="Letter-join Plus 40" panose="02000505000000020003" pitchFamily="50" charset="0"/>
              </a:rPr>
              <a:t>!”</a:t>
            </a:r>
            <a:r>
              <a:rPr lang="en-GB" sz="2000" dirty="0">
                <a:solidFill>
                  <a:schemeClr val="tx1">
                    <a:lumMod val="85000"/>
                    <a:lumOff val="15000"/>
                  </a:schemeClr>
                </a:solidFill>
                <a:latin typeface="Letter-join Plus 40" panose="02000505000000020003" pitchFamily="50" charset="0"/>
              </a:rPr>
              <a:t> </a:t>
            </a:r>
            <a:endParaRPr lang="en-GB" sz="2000" dirty="0"/>
          </a:p>
        </p:txBody>
      </p:sp>
      <p:sp>
        <p:nvSpPr>
          <p:cNvPr id="10" name="TextBox 9">
            <a:extLst>
              <a:ext uri="{FF2B5EF4-FFF2-40B4-BE49-F238E27FC236}">
                <a16:creationId xmlns:a16="http://schemas.microsoft.com/office/drawing/2014/main" id="{47DD5CFD-8962-462C-99E0-52FEAB3AA1E7}"/>
              </a:ext>
            </a:extLst>
          </p:cNvPr>
          <p:cNvSpPr txBox="1"/>
          <p:nvPr/>
        </p:nvSpPr>
        <p:spPr>
          <a:xfrm>
            <a:off x="516832" y="6191799"/>
            <a:ext cx="8070577" cy="400110"/>
          </a:xfrm>
          <a:prstGeom prst="rect">
            <a:avLst/>
          </a:prstGeom>
          <a:noFill/>
        </p:spPr>
        <p:txBody>
          <a:bodyPr wrap="square" rtlCol="0">
            <a:spAutoFit/>
          </a:bodyPr>
          <a:lstStyle/>
          <a:p>
            <a:r>
              <a:rPr lang="en-GB" sz="2000" b="1" dirty="0">
                <a:latin typeface="Letter-join Plus 40" panose="02000505000000020003" pitchFamily="50" charset="0"/>
              </a:rPr>
              <a:t>What do you notice about the placement of the speakers?</a:t>
            </a:r>
          </a:p>
        </p:txBody>
      </p:sp>
      <p:sp>
        <p:nvSpPr>
          <p:cNvPr id="11" name="TextBox 10">
            <a:extLst>
              <a:ext uri="{FF2B5EF4-FFF2-40B4-BE49-F238E27FC236}">
                <a16:creationId xmlns:a16="http://schemas.microsoft.com/office/drawing/2014/main" id="{D78CF1F4-710A-441F-A8ED-AEB881B6E769}"/>
              </a:ext>
            </a:extLst>
          </p:cNvPr>
          <p:cNvSpPr txBox="1"/>
          <p:nvPr/>
        </p:nvSpPr>
        <p:spPr>
          <a:xfrm>
            <a:off x="6626084" y="6444094"/>
            <a:ext cx="6122507" cy="400110"/>
          </a:xfrm>
          <a:prstGeom prst="rect">
            <a:avLst/>
          </a:prstGeom>
          <a:noFill/>
        </p:spPr>
        <p:txBody>
          <a:bodyPr wrap="square" rtlCol="0">
            <a:spAutoFit/>
          </a:bodyPr>
          <a:lstStyle/>
          <a:p>
            <a:r>
              <a:rPr lang="en-GB" sz="2000" b="1" dirty="0">
                <a:latin typeface="Letter-join Plus 40" panose="02000505000000020003" pitchFamily="50" charset="0"/>
              </a:rPr>
              <a:t>Speaker last; speaker middle; speaker first.</a:t>
            </a:r>
          </a:p>
        </p:txBody>
      </p:sp>
    </p:spTree>
    <p:extLst>
      <p:ext uri="{BB962C8B-B14F-4D97-AF65-F5344CB8AC3E}">
        <p14:creationId xmlns:p14="http://schemas.microsoft.com/office/powerpoint/2010/main" val="334148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589DBE-13E2-4830-8D3B-9B2CB973AD8A}"/>
              </a:ext>
            </a:extLst>
          </p:cNvPr>
          <p:cNvSpPr txBox="1"/>
          <p:nvPr/>
        </p:nvSpPr>
        <p:spPr>
          <a:xfrm>
            <a:off x="10972801" y="427378"/>
            <a:ext cx="1126434"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2/2/21</a:t>
            </a:r>
          </a:p>
        </p:txBody>
      </p:sp>
      <p:sp>
        <p:nvSpPr>
          <p:cNvPr id="4" name="TextBox 3">
            <a:extLst>
              <a:ext uri="{FF2B5EF4-FFF2-40B4-BE49-F238E27FC236}">
                <a16:creationId xmlns:a16="http://schemas.microsoft.com/office/drawing/2014/main" id="{C8FD8261-556C-4BE3-ABFA-CEED29D4ECC6}"/>
              </a:ext>
            </a:extLst>
          </p:cNvPr>
          <p:cNvSpPr txBox="1"/>
          <p:nvPr/>
        </p:nvSpPr>
        <p:spPr>
          <a:xfrm>
            <a:off x="304800" y="157470"/>
            <a:ext cx="10827026" cy="1938992"/>
          </a:xfrm>
          <a:prstGeom prst="rect">
            <a:avLst/>
          </a:prstGeom>
          <a:noFill/>
        </p:spPr>
        <p:txBody>
          <a:bodyPr wrap="square" rtlCol="0">
            <a:spAutoFit/>
          </a:bodyPr>
          <a:lstStyle/>
          <a:p>
            <a:r>
              <a:rPr lang="en-GB" sz="2000" dirty="0">
                <a:latin typeface="Letter-join Plus 40" panose="02000505000000020003" pitchFamily="50" charset="0"/>
              </a:rPr>
              <a:t>‘</a:t>
            </a:r>
            <a:r>
              <a:rPr lang="en-GB" sz="2000" b="1" dirty="0">
                <a:latin typeface="Letter-join Plus 40" panose="02000505000000020003" pitchFamily="50" charset="0"/>
              </a:rPr>
              <a:t>Balancing’ the dialogue simply means making sure there is an appropriate ratio of narrative and dialogue.  If there is all description, the story can be too visual and doesn’t let the reader imagine for themselves.  If there is too much dialogue, it becomes tedious to read and we can easily get muddled with who says what.  </a:t>
            </a:r>
          </a:p>
          <a:p>
            <a:endParaRPr lang="en-GB" sz="2000" b="1" dirty="0">
              <a:latin typeface="Letter-join Plus 40" panose="02000505000000020003" pitchFamily="50" charset="0"/>
            </a:endParaRPr>
          </a:p>
          <a:p>
            <a:r>
              <a:rPr lang="en-GB" sz="2000" b="1" dirty="0">
                <a:latin typeface="Letter-join Plus 40" panose="02000505000000020003" pitchFamily="50" charset="0"/>
              </a:rPr>
              <a:t>How do we do this?</a:t>
            </a:r>
          </a:p>
        </p:txBody>
      </p:sp>
      <p:sp>
        <p:nvSpPr>
          <p:cNvPr id="6" name="TextBox 5">
            <a:extLst>
              <a:ext uri="{FF2B5EF4-FFF2-40B4-BE49-F238E27FC236}">
                <a16:creationId xmlns:a16="http://schemas.microsoft.com/office/drawing/2014/main" id="{0E97DAE6-68D7-4CFF-8606-A1D13EFD0334}"/>
              </a:ext>
            </a:extLst>
          </p:cNvPr>
          <p:cNvSpPr txBox="1"/>
          <p:nvPr/>
        </p:nvSpPr>
        <p:spPr>
          <a:xfrm>
            <a:off x="470452" y="2212275"/>
            <a:ext cx="11065566" cy="3170099"/>
          </a:xfrm>
          <a:prstGeom prst="rect">
            <a:avLst/>
          </a:prstGeom>
          <a:noFill/>
        </p:spPr>
        <p:txBody>
          <a:bodyPr wrap="square" rtlCol="0">
            <a:spAutoFit/>
          </a:bodyPr>
          <a:lstStyle/>
          <a:p>
            <a:r>
              <a:rPr lang="en-GB" sz="2000" dirty="0">
                <a:latin typeface="Letter-join Plus 40" panose="02000505000000020003" pitchFamily="50" charset="0"/>
              </a:rPr>
              <a:t>	</a:t>
            </a:r>
            <a:r>
              <a:rPr lang="en-GB" sz="2000" dirty="0">
                <a:solidFill>
                  <a:srgbClr val="7030A0"/>
                </a:solidFill>
                <a:latin typeface="Letter-join Plus 40" panose="02000505000000020003" pitchFamily="50" charset="0"/>
              </a:rPr>
              <a:t>“You will come won’t </a:t>
            </a:r>
            <a:r>
              <a:rPr lang="en-GB" sz="2000" dirty="0" err="1">
                <a:solidFill>
                  <a:srgbClr val="7030A0"/>
                </a:solidFill>
                <a:latin typeface="Letter-join Plus 40" panose="02000505000000020003" pitchFamily="50" charset="0"/>
              </a:rPr>
              <a:t>ya</a:t>
            </a:r>
            <a:r>
              <a:rPr lang="en-GB" sz="2000" dirty="0">
                <a:solidFill>
                  <a:srgbClr val="7030A0"/>
                </a:solidFill>
                <a:latin typeface="Letter-join Plus 40" panose="02000505000000020003" pitchFamily="50" charset="0"/>
              </a:rPr>
              <a:t>? We won’t get caught, if that’s what’s worrying </a:t>
            </a:r>
            <a:r>
              <a:rPr lang="en-GB" sz="2000" dirty="0" err="1">
                <a:solidFill>
                  <a:srgbClr val="7030A0"/>
                </a:solidFill>
                <a:latin typeface="Letter-join Plus 40" panose="02000505000000020003" pitchFamily="50" charset="0"/>
              </a:rPr>
              <a:t>ya</a:t>
            </a:r>
            <a:r>
              <a:rPr lang="en-GB" sz="2000" dirty="0">
                <a:solidFill>
                  <a:srgbClr val="7030A0"/>
                </a:solidFill>
                <a:latin typeface="Letter-join Plus 40" panose="02000505000000020003" pitchFamily="50" charset="0"/>
              </a:rPr>
              <a:t>,” </a:t>
            </a:r>
            <a:r>
              <a:rPr lang="en-GB" sz="2000" dirty="0">
                <a:solidFill>
                  <a:srgbClr val="00B050"/>
                </a:solidFill>
                <a:latin typeface="Letter-join Plus 40" panose="02000505000000020003" pitchFamily="50" charset="0"/>
              </a:rPr>
              <a:t>Jim continued his act of persuasion to no avail.  Tip wanted, so badly, to leave this prison-like place; to leave the stark, emotionless rooms.  However much he wanted something else, he couldn’t leave.  This was all he knew.  No matter how awful life had felt, this had always been ‘home’.  </a:t>
            </a:r>
            <a:r>
              <a:rPr lang="en-GB" sz="2000" dirty="0">
                <a:solidFill>
                  <a:srgbClr val="7030A0"/>
                </a:solidFill>
                <a:latin typeface="Letter-join Plus 40" panose="02000505000000020003" pitchFamily="50" charset="0"/>
              </a:rPr>
              <a:t>“I’m off today, when we take the carpets to the cart later on, I’m off,”</a:t>
            </a:r>
            <a:r>
              <a:rPr lang="en-GB" sz="2000" dirty="0">
                <a:latin typeface="Letter-join Plus 40" panose="02000505000000020003" pitchFamily="50" charset="0"/>
              </a:rPr>
              <a:t> </a:t>
            </a:r>
            <a:r>
              <a:rPr lang="en-GB" sz="2000" dirty="0">
                <a:solidFill>
                  <a:srgbClr val="00B050"/>
                </a:solidFill>
                <a:latin typeface="Letter-join Plus 40" panose="02000505000000020003" pitchFamily="50" charset="0"/>
              </a:rPr>
              <a:t>Tip noticed something about Jim he’d never seen before.  A glint of hope ; a hint of excitement.  </a:t>
            </a:r>
          </a:p>
          <a:p>
            <a:endParaRPr lang="en-GB" sz="2000" dirty="0">
              <a:latin typeface="Letter-join Plus 40" panose="02000505000000020003" pitchFamily="50" charset="0"/>
            </a:endParaRPr>
          </a:p>
          <a:p>
            <a:r>
              <a:rPr lang="en-GB" sz="2000" dirty="0">
                <a:latin typeface="Letter-join Plus 40" panose="02000505000000020003" pitchFamily="50" charset="0"/>
              </a:rPr>
              <a:t>	</a:t>
            </a:r>
            <a:r>
              <a:rPr lang="en-GB" sz="2000" dirty="0">
                <a:solidFill>
                  <a:srgbClr val="7030A0"/>
                </a:solidFill>
                <a:latin typeface="Letter-join Plus 40" panose="02000505000000020003" pitchFamily="50" charset="0"/>
              </a:rPr>
              <a:t>“I </a:t>
            </a:r>
            <a:r>
              <a:rPr lang="en-GB" sz="2000" dirty="0" err="1">
                <a:solidFill>
                  <a:srgbClr val="7030A0"/>
                </a:solidFill>
                <a:latin typeface="Letter-join Plus 40" panose="02000505000000020003" pitchFamily="50" charset="0"/>
              </a:rPr>
              <a:t>daresn’t</a:t>
            </a:r>
            <a:r>
              <a:rPr lang="en-GB" sz="2000" dirty="0">
                <a:solidFill>
                  <a:srgbClr val="7030A0"/>
                </a:solidFill>
                <a:latin typeface="Letter-join Plus 40" panose="02000505000000020003" pitchFamily="50" charset="0"/>
              </a:rPr>
              <a:t> Jim, I </a:t>
            </a:r>
            <a:r>
              <a:rPr lang="en-GB" sz="2000" dirty="0" err="1">
                <a:solidFill>
                  <a:srgbClr val="7030A0"/>
                </a:solidFill>
                <a:latin typeface="Letter-join Plus 40" panose="02000505000000020003" pitchFamily="50" charset="0"/>
              </a:rPr>
              <a:t>daresn’t</a:t>
            </a:r>
            <a:r>
              <a:rPr lang="en-GB" sz="2000" dirty="0">
                <a:solidFill>
                  <a:srgbClr val="7030A0"/>
                </a:solidFill>
                <a:latin typeface="Letter-join Plus 40" panose="02000505000000020003" pitchFamily="50" charset="0"/>
              </a:rPr>
              <a:t>.”  </a:t>
            </a:r>
            <a:r>
              <a:rPr lang="en-GB" sz="2000" dirty="0">
                <a:solidFill>
                  <a:srgbClr val="00B050"/>
                </a:solidFill>
                <a:latin typeface="Letter-join Plus 40" panose="02000505000000020003" pitchFamily="50" charset="0"/>
              </a:rPr>
              <a:t>Tip caught Jim’s eye and looked quickly away feeling guilt rising, letting his friend down.  </a:t>
            </a:r>
            <a:r>
              <a:rPr lang="en-GB" sz="2000" dirty="0">
                <a:solidFill>
                  <a:srgbClr val="7030A0"/>
                </a:solidFill>
                <a:latin typeface="Letter-join Plus 40" panose="02000505000000020003" pitchFamily="50" charset="0"/>
              </a:rPr>
              <a:t>“I’m too scared of getting nabbed and locked up with them screaming crazies!” </a:t>
            </a:r>
          </a:p>
        </p:txBody>
      </p:sp>
      <p:sp>
        <p:nvSpPr>
          <p:cNvPr id="7" name="TextBox 6">
            <a:extLst>
              <a:ext uri="{FF2B5EF4-FFF2-40B4-BE49-F238E27FC236}">
                <a16:creationId xmlns:a16="http://schemas.microsoft.com/office/drawing/2014/main" id="{25FCC0D3-0A52-443E-9A3E-EF4AF011FED9}"/>
              </a:ext>
            </a:extLst>
          </p:cNvPr>
          <p:cNvSpPr txBox="1"/>
          <p:nvPr/>
        </p:nvSpPr>
        <p:spPr>
          <a:xfrm>
            <a:off x="304800" y="5519530"/>
            <a:ext cx="10827026" cy="1323439"/>
          </a:xfrm>
          <a:prstGeom prst="rect">
            <a:avLst/>
          </a:prstGeom>
          <a:noFill/>
        </p:spPr>
        <p:txBody>
          <a:bodyPr wrap="square" rtlCol="0">
            <a:spAutoFit/>
          </a:bodyPr>
          <a:lstStyle/>
          <a:p>
            <a:r>
              <a:rPr lang="en-GB" sz="2000" b="1" dirty="0">
                <a:latin typeface="Letter-join Plus 40" panose="02000505000000020003" pitchFamily="50" charset="0"/>
              </a:rPr>
              <a:t>Can you see above, there is more narrative than dialogue? The ratio between dialogue to narrative is approximately 1:3. The reader needs to be given an idea of what the character is doing whilst speaking or thinking. Also, people rarely speak in short sentences (unless they’re a teenager); usually two to three sentences per person is sufficient.   </a:t>
            </a:r>
          </a:p>
        </p:txBody>
      </p:sp>
    </p:spTree>
    <p:extLst>
      <p:ext uri="{BB962C8B-B14F-4D97-AF65-F5344CB8AC3E}">
        <p14:creationId xmlns:p14="http://schemas.microsoft.com/office/powerpoint/2010/main" val="421103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589DBE-13E2-4830-8D3B-9B2CB973AD8A}"/>
              </a:ext>
            </a:extLst>
          </p:cNvPr>
          <p:cNvSpPr txBox="1"/>
          <p:nvPr/>
        </p:nvSpPr>
        <p:spPr>
          <a:xfrm>
            <a:off x="10767392" y="193854"/>
            <a:ext cx="1166190"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3/2/21</a:t>
            </a:r>
          </a:p>
        </p:txBody>
      </p:sp>
      <p:sp>
        <p:nvSpPr>
          <p:cNvPr id="4" name="TextBox 3">
            <a:extLst>
              <a:ext uri="{FF2B5EF4-FFF2-40B4-BE49-F238E27FC236}">
                <a16:creationId xmlns:a16="http://schemas.microsoft.com/office/drawing/2014/main" id="{C8FD8261-556C-4BE3-ABFA-CEED29D4ECC6}"/>
              </a:ext>
            </a:extLst>
          </p:cNvPr>
          <p:cNvSpPr txBox="1"/>
          <p:nvPr/>
        </p:nvSpPr>
        <p:spPr>
          <a:xfrm>
            <a:off x="318052" y="771477"/>
            <a:ext cx="11615529" cy="1200329"/>
          </a:xfrm>
          <a:prstGeom prst="rect">
            <a:avLst/>
          </a:prstGeom>
          <a:noFill/>
        </p:spPr>
        <p:txBody>
          <a:bodyPr wrap="square" rtlCol="0">
            <a:spAutoFit/>
          </a:bodyPr>
          <a:lstStyle/>
          <a:p>
            <a:r>
              <a:rPr lang="en-GB" sz="2400" b="1" dirty="0">
                <a:latin typeface="Letter-join Plus 40" panose="02000505000000020003" pitchFamily="50" charset="0"/>
              </a:rPr>
              <a:t>The key to a good story is having plenty of description without giving too much information away – the reader needs to be able to infer what somewhere looks like, or how someone is reacting,  or even what season it is without you actually saying.  </a:t>
            </a:r>
          </a:p>
        </p:txBody>
      </p:sp>
      <p:sp>
        <p:nvSpPr>
          <p:cNvPr id="5" name="Title 1">
            <a:extLst>
              <a:ext uri="{FF2B5EF4-FFF2-40B4-BE49-F238E27FC236}">
                <a16:creationId xmlns:a16="http://schemas.microsoft.com/office/drawing/2014/main" id="{B3E51ED9-26A6-405C-8B3D-24D805990497}"/>
              </a:ext>
            </a:extLst>
          </p:cNvPr>
          <p:cNvSpPr>
            <a:spLocks noGrp="1"/>
          </p:cNvSpPr>
          <p:nvPr>
            <p:ph type="title"/>
          </p:nvPr>
        </p:nvSpPr>
        <p:spPr>
          <a:xfrm>
            <a:off x="106016" y="157470"/>
            <a:ext cx="7620001" cy="554775"/>
          </a:xfrm>
        </p:spPr>
        <p:txBody>
          <a:bodyPr/>
          <a:lstStyle/>
          <a:p>
            <a:r>
              <a:rPr lang="en-GB" sz="4000" b="1" dirty="0">
                <a:latin typeface="Letter-join Plus 40" panose="02000505000000020003" pitchFamily="50" charset="0"/>
              </a:rPr>
              <a:t>Dialogue: conveying characters</a:t>
            </a:r>
          </a:p>
        </p:txBody>
      </p:sp>
      <p:sp>
        <p:nvSpPr>
          <p:cNvPr id="2" name="Rectangle 1">
            <a:extLst>
              <a:ext uri="{FF2B5EF4-FFF2-40B4-BE49-F238E27FC236}">
                <a16:creationId xmlns:a16="http://schemas.microsoft.com/office/drawing/2014/main" id="{CC52A408-CAAA-4547-997F-FDE88A5A82BF}"/>
              </a:ext>
            </a:extLst>
          </p:cNvPr>
          <p:cNvSpPr/>
          <p:nvPr/>
        </p:nvSpPr>
        <p:spPr>
          <a:xfrm>
            <a:off x="258418" y="2136191"/>
            <a:ext cx="11675164" cy="2814873"/>
          </a:xfrm>
          <a:prstGeom prst="rect">
            <a:avLst/>
          </a:prstGeom>
        </p:spPr>
        <p:txBody>
          <a:bodyPr wrap="square">
            <a:spAutoFit/>
          </a:bodyPr>
          <a:lstStyle/>
          <a:p>
            <a:pPr indent="457200">
              <a:lnSpc>
                <a:spcPct val="115000"/>
              </a:lnSpc>
              <a:spcAft>
                <a:spcPts val="1000"/>
              </a:spcAft>
            </a:pP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Jim had grown used to the quiet humming of machines, the wailing of children being beaten and the crowing of cackling washer-women laughing at the expense of the children’s misfortunes. A straggly boy around the same age as Jim came running up to him, and as he drew closer, he curiously circled Jim.  “You’re from the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work’ouse</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ain’t</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ya</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I can tells from your cloves,”</a:t>
            </a:r>
            <a:endPar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N..n..no</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stammered Jim, “no, really, I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ain’t</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Jim thought quickly.  “I like what you’re wearing, let’s swap clothes,” he suggested, a plan forming in his mind.  </a:t>
            </a:r>
            <a:endPar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“You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gotta</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be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kiddin</a:t>
            </a:r>
            <a:r>
              <a:rPr lang="en-GB" sz="2000"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Fink I looks stupid?!” sniggered the boy as he ran off.</a:t>
            </a:r>
            <a:endPar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4825911-C27B-4E17-BAC0-B9349195D5B1}"/>
              </a:ext>
            </a:extLst>
          </p:cNvPr>
          <p:cNvSpPr txBox="1"/>
          <p:nvPr/>
        </p:nvSpPr>
        <p:spPr>
          <a:xfrm>
            <a:off x="318053" y="5027868"/>
            <a:ext cx="11317356" cy="1569660"/>
          </a:xfrm>
          <a:prstGeom prst="rect">
            <a:avLst/>
          </a:prstGeom>
          <a:noFill/>
        </p:spPr>
        <p:txBody>
          <a:bodyPr wrap="square" rtlCol="0">
            <a:spAutoFit/>
          </a:bodyPr>
          <a:lstStyle/>
          <a:p>
            <a:r>
              <a:rPr lang="en-GB" sz="2400" b="1" dirty="0">
                <a:latin typeface="Letter-join Plus 40" panose="02000505000000020003" pitchFamily="50" charset="0"/>
              </a:rPr>
              <a:t>Just from this paragraph above, you can see that Jim is nervous talking to the street boy – he stammers and has to think quickly.  You can also identify that the street boy is fearless when approaching Jim with direct questioning about being from the workhouse.   </a:t>
            </a:r>
          </a:p>
        </p:txBody>
      </p:sp>
    </p:spTree>
    <p:extLst>
      <p:ext uri="{BB962C8B-B14F-4D97-AF65-F5344CB8AC3E}">
        <p14:creationId xmlns:p14="http://schemas.microsoft.com/office/powerpoint/2010/main" val="327371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589DBE-13E2-4830-8D3B-9B2CB973AD8A}"/>
              </a:ext>
            </a:extLst>
          </p:cNvPr>
          <p:cNvSpPr txBox="1"/>
          <p:nvPr/>
        </p:nvSpPr>
        <p:spPr>
          <a:xfrm>
            <a:off x="10767392" y="157470"/>
            <a:ext cx="1166190"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3/2/21</a:t>
            </a:r>
          </a:p>
        </p:txBody>
      </p:sp>
      <p:sp>
        <p:nvSpPr>
          <p:cNvPr id="4" name="TextBox 3">
            <a:extLst>
              <a:ext uri="{FF2B5EF4-FFF2-40B4-BE49-F238E27FC236}">
                <a16:creationId xmlns:a16="http://schemas.microsoft.com/office/drawing/2014/main" id="{C8FD8261-556C-4BE3-ABFA-CEED29D4ECC6}"/>
              </a:ext>
            </a:extLst>
          </p:cNvPr>
          <p:cNvSpPr txBox="1"/>
          <p:nvPr/>
        </p:nvSpPr>
        <p:spPr>
          <a:xfrm>
            <a:off x="318053" y="718469"/>
            <a:ext cx="10827026" cy="707886"/>
          </a:xfrm>
          <a:prstGeom prst="rect">
            <a:avLst/>
          </a:prstGeom>
          <a:noFill/>
        </p:spPr>
        <p:txBody>
          <a:bodyPr wrap="square" rtlCol="0">
            <a:spAutoFit/>
          </a:bodyPr>
          <a:lstStyle/>
          <a:p>
            <a:r>
              <a:rPr lang="en-GB" sz="2000" b="1" dirty="0">
                <a:latin typeface="Letter-join Plus 40" panose="02000505000000020003" pitchFamily="50" charset="0"/>
              </a:rPr>
              <a:t>Encouraging the reader to do the work is always a good idea!  For example, if we want to </a:t>
            </a:r>
            <a:r>
              <a:rPr lang="en-GB" sz="2000" b="1" i="1" dirty="0">
                <a:latin typeface="Letter-join Plus 40" panose="02000505000000020003" pitchFamily="50" charset="0"/>
              </a:rPr>
              <a:t>infer </a:t>
            </a:r>
            <a:r>
              <a:rPr lang="en-GB" sz="2000" b="1" dirty="0">
                <a:latin typeface="Letter-join Plus 40" panose="02000505000000020003" pitchFamily="50" charset="0"/>
              </a:rPr>
              <a:t>that it is winter, what could we write?</a:t>
            </a:r>
          </a:p>
        </p:txBody>
      </p:sp>
      <p:sp>
        <p:nvSpPr>
          <p:cNvPr id="5" name="Title 1">
            <a:extLst>
              <a:ext uri="{FF2B5EF4-FFF2-40B4-BE49-F238E27FC236}">
                <a16:creationId xmlns:a16="http://schemas.microsoft.com/office/drawing/2014/main" id="{B3E51ED9-26A6-405C-8B3D-24D805990497}"/>
              </a:ext>
            </a:extLst>
          </p:cNvPr>
          <p:cNvSpPr>
            <a:spLocks noGrp="1"/>
          </p:cNvSpPr>
          <p:nvPr>
            <p:ph type="title"/>
          </p:nvPr>
        </p:nvSpPr>
        <p:spPr>
          <a:xfrm>
            <a:off x="106016" y="104462"/>
            <a:ext cx="5327375" cy="554775"/>
          </a:xfrm>
        </p:spPr>
        <p:txBody>
          <a:bodyPr/>
          <a:lstStyle/>
          <a:p>
            <a:r>
              <a:rPr lang="en-GB" sz="4000" b="1" dirty="0">
                <a:latin typeface="Letter-join Plus 40" panose="02000505000000020003" pitchFamily="50" charset="0"/>
              </a:rPr>
              <a:t>Dialogue: moving on</a:t>
            </a:r>
          </a:p>
        </p:txBody>
      </p:sp>
      <p:sp>
        <p:nvSpPr>
          <p:cNvPr id="2" name="Rectangle 1">
            <a:extLst>
              <a:ext uri="{FF2B5EF4-FFF2-40B4-BE49-F238E27FC236}">
                <a16:creationId xmlns:a16="http://schemas.microsoft.com/office/drawing/2014/main" id="{CC52A408-CAAA-4547-997F-FDE88A5A82BF}"/>
              </a:ext>
            </a:extLst>
          </p:cNvPr>
          <p:cNvSpPr/>
          <p:nvPr/>
        </p:nvSpPr>
        <p:spPr>
          <a:xfrm>
            <a:off x="258418" y="1476865"/>
            <a:ext cx="11675164" cy="1142620"/>
          </a:xfrm>
          <a:prstGeom prst="rect">
            <a:avLst/>
          </a:prstGeom>
        </p:spPr>
        <p:txBody>
          <a:bodyPr wrap="square">
            <a:spAutoFit/>
          </a:bodyPr>
          <a:lstStyle/>
          <a:p>
            <a:pPr indent="457200">
              <a:lnSpc>
                <a:spcPct val="115000"/>
              </a:lnSpc>
              <a:spcAft>
                <a:spcPts val="1000"/>
              </a:spcAft>
            </a:pP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Jim rubbed his hands together, blowing on them to get the blood flowing. “Wish I ‘ad </a:t>
            </a:r>
            <a:r>
              <a:rPr lang="en-GB" sz="2000" dirty="0" err="1">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somefing</a:t>
            </a:r>
            <a:r>
              <a:rPr lang="en-GB" sz="2000" dirty="0">
                <a:solidFill>
                  <a:srgbClr val="002060"/>
                </a:solidFill>
                <a:latin typeface="Letter-join Plus 40" panose="02000505000000020003" pitchFamily="50" charset="0"/>
                <a:ea typeface="Calibri" panose="020F0502020204030204" pitchFamily="34" charset="0"/>
                <a:cs typeface="Times New Roman" panose="02020603050405020304" pitchFamily="18" charset="0"/>
              </a:rPr>
              <a:t> warmer to wear than these old rags,” he muttered to himself, whilst wriggling his toes in his worn out boots.    </a:t>
            </a:r>
            <a:endPar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4825911-C27B-4E17-BAC0-B9349195D5B1}"/>
              </a:ext>
            </a:extLst>
          </p:cNvPr>
          <p:cNvSpPr txBox="1"/>
          <p:nvPr/>
        </p:nvSpPr>
        <p:spPr>
          <a:xfrm>
            <a:off x="901148" y="2650656"/>
            <a:ext cx="10827026" cy="707886"/>
          </a:xfrm>
          <a:prstGeom prst="rect">
            <a:avLst/>
          </a:prstGeom>
          <a:noFill/>
        </p:spPr>
        <p:txBody>
          <a:bodyPr wrap="square" rtlCol="0">
            <a:spAutoFit/>
          </a:bodyPr>
          <a:lstStyle/>
          <a:p>
            <a:r>
              <a:rPr lang="en-GB" sz="2000" b="1" dirty="0">
                <a:latin typeface="Letter-join Plus 40" panose="02000505000000020003" pitchFamily="50" charset="0"/>
              </a:rPr>
              <a:t>Just from these two sentences, the reader can work out that it is winter; Jim is wearing clothes not appropriate for the season; he’s freezing cold.     </a:t>
            </a:r>
          </a:p>
        </p:txBody>
      </p:sp>
      <p:sp>
        <p:nvSpPr>
          <p:cNvPr id="7" name="TextBox 6">
            <a:extLst>
              <a:ext uri="{FF2B5EF4-FFF2-40B4-BE49-F238E27FC236}">
                <a16:creationId xmlns:a16="http://schemas.microsoft.com/office/drawing/2014/main" id="{FDD078BF-BD03-4F8D-AA41-1A7DD3E5713A}"/>
              </a:ext>
            </a:extLst>
          </p:cNvPr>
          <p:cNvSpPr txBox="1"/>
          <p:nvPr/>
        </p:nvSpPr>
        <p:spPr>
          <a:xfrm>
            <a:off x="553278" y="5746621"/>
            <a:ext cx="11032434" cy="707886"/>
          </a:xfrm>
          <a:prstGeom prst="rect">
            <a:avLst/>
          </a:prstGeom>
          <a:noFill/>
        </p:spPr>
        <p:txBody>
          <a:bodyPr wrap="square" rtlCol="0">
            <a:spAutoFit/>
          </a:bodyPr>
          <a:lstStyle/>
          <a:p>
            <a:r>
              <a:rPr lang="en-GB" sz="2000" b="1" dirty="0">
                <a:latin typeface="Letter-join Plus 40" panose="02000505000000020003" pitchFamily="50" charset="0"/>
              </a:rPr>
              <a:t>This tells us, mostly in dialogue, that Jim knows he will be captured if caught; he has to make a run for it; he sprints off and ends up where his Ma collapsed. </a:t>
            </a:r>
          </a:p>
        </p:txBody>
      </p:sp>
      <p:sp>
        <p:nvSpPr>
          <p:cNvPr id="8" name="Rectangle 7">
            <a:extLst>
              <a:ext uri="{FF2B5EF4-FFF2-40B4-BE49-F238E27FC236}">
                <a16:creationId xmlns:a16="http://schemas.microsoft.com/office/drawing/2014/main" id="{B3626353-A067-42ED-8416-6534CE386F61}"/>
              </a:ext>
            </a:extLst>
          </p:cNvPr>
          <p:cNvSpPr/>
          <p:nvPr/>
        </p:nvSpPr>
        <p:spPr>
          <a:xfrm>
            <a:off x="231913" y="4587810"/>
            <a:ext cx="11675164" cy="1015663"/>
          </a:xfrm>
          <a:prstGeom prst="rect">
            <a:avLst/>
          </a:prstGeom>
        </p:spPr>
        <p:txBody>
          <a:bodyPr wrap="square">
            <a:spAutoFit/>
          </a:bodyPr>
          <a:lstStyle/>
          <a:p>
            <a:r>
              <a:rPr lang="en-GB" sz="2000" dirty="0">
                <a:solidFill>
                  <a:srgbClr val="002060"/>
                </a:solidFill>
                <a:latin typeface="Letter-join Plus 40" panose="02000505000000020003" pitchFamily="50" charset="0"/>
              </a:rPr>
              <a:t>In the distance, Jim heard a familiar whistling.  The Bobbies! “They’ll be after me in a flash and send me back to that hell-house if they spotted me.  I </a:t>
            </a:r>
            <a:r>
              <a:rPr lang="en-GB" sz="2000" dirty="0" err="1">
                <a:solidFill>
                  <a:srgbClr val="002060"/>
                </a:solidFill>
                <a:latin typeface="Letter-join Plus 40" panose="02000505000000020003" pitchFamily="50" charset="0"/>
              </a:rPr>
              <a:t>gotta</a:t>
            </a:r>
            <a:r>
              <a:rPr lang="en-GB" sz="2000" dirty="0">
                <a:solidFill>
                  <a:srgbClr val="002060"/>
                </a:solidFill>
                <a:latin typeface="Letter-join Plus 40" panose="02000505000000020003" pitchFamily="50" charset="0"/>
              </a:rPr>
              <a:t> hide, and quick,” Jim felt his heart thumping out of his chest.  Breathlessly, he reached a fountain and immediately recognised it as the place Ma had collapsed.  </a:t>
            </a:r>
          </a:p>
        </p:txBody>
      </p:sp>
      <p:sp>
        <p:nvSpPr>
          <p:cNvPr id="9" name="TextBox 8">
            <a:extLst>
              <a:ext uri="{FF2B5EF4-FFF2-40B4-BE49-F238E27FC236}">
                <a16:creationId xmlns:a16="http://schemas.microsoft.com/office/drawing/2014/main" id="{573E4521-BE56-4A79-93EF-F80F32117219}"/>
              </a:ext>
            </a:extLst>
          </p:cNvPr>
          <p:cNvSpPr txBox="1"/>
          <p:nvPr/>
        </p:nvSpPr>
        <p:spPr>
          <a:xfrm>
            <a:off x="758686" y="3408920"/>
            <a:ext cx="10827026" cy="1015663"/>
          </a:xfrm>
          <a:prstGeom prst="rect">
            <a:avLst/>
          </a:prstGeom>
          <a:noFill/>
        </p:spPr>
        <p:txBody>
          <a:bodyPr wrap="square" rtlCol="0">
            <a:spAutoFit/>
          </a:bodyPr>
          <a:lstStyle/>
          <a:p>
            <a:r>
              <a:rPr lang="en-GB" sz="2000" b="1" dirty="0">
                <a:latin typeface="Letter-join Plus 40" panose="02000505000000020003" pitchFamily="50" charset="0"/>
              </a:rPr>
              <a:t>To create action in dialogue without describing it all, you have to get the character to say what they’re doing, or call to another character to tell them what to do.  This saves on descriptions.  </a:t>
            </a:r>
          </a:p>
        </p:txBody>
      </p:sp>
    </p:spTree>
    <p:extLst>
      <p:ext uri="{BB962C8B-B14F-4D97-AF65-F5344CB8AC3E}">
        <p14:creationId xmlns:p14="http://schemas.microsoft.com/office/powerpoint/2010/main" val="403656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
                                            <p:txEl>
                                              <p:pRg st="0" end="0"/>
                                            </p:txEl>
                                          </p:spTgt>
                                        </p:tgtEl>
                                        <p:attrNameLst>
                                          <p:attrName>style.visibility</p:attrName>
                                        </p:attrNameLst>
                                      </p:cBhvr>
                                      <p:to>
                                        <p:strVal val="visible"/>
                                      </p:to>
                                    </p:set>
                                    <p:animEffect transition="in" filter="fade">
                                      <p:cBhvr>
                                        <p:cTn id="3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DF8C2-1F8A-417D-A4D9-3A94C06AFCAE}"/>
              </a:ext>
            </a:extLst>
          </p:cNvPr>
          <p:cNvSpPr>
            <a:spLocks noGrp="1"/>
          </p:cNvSpPr>
          <p:nvPr>
            <p:ph type="title"/>
          </p:nvPr>
        </p:nvSpPr>
        <p:spPr>
          <a:xfrm>
            <a:off x="503581" y="0"/>
            <a:ext cx="10960100" cy="994306"/>
          </a:xfrm>
        </p:spPr>
        <p:txBody>
          <a:bodyPr/>
          <a:lstStyle/>
          <a:p>
            <a:r>
              <a:rPr lang="en-GB" b="1" dirty="0">
                <a:latin typeface="Letter-join Plus 40" panose="02000505000000020003" pitchFamily="50" charset="0"/>
              </a:rPr>
              <a:t>Create tension and atmosphere:</a:t>
            </a:r>
          </a:p>
        </p:txBody>
      </p:sp>
      <p:sp>
        <p:nvSpPr>
          <p:cNvPr id="3" name="TextBox 2">
            <a:extLst>
              <a:ext uri="{FF2B5EF4-FFF2-40B4-BE49-F238E27FC236}">
                <a16:creationId xmlns:a16="http://schemas.microsoft.com/office/drawing/2014/main" id="{54CF59CB-A568-414E-9F0A-5D671F3D8285}"/>
              </a:ext>
            </a:extLst>
          </p:cNvPr>
          <p:cNvSpPr txBox="1"/>
          <p:nvPr/>
        </p:nvSpPr>
        <p:spPr>
          <a:xfrm>
            <a:off x="384314" y="1089529"/>
            <a:ext cx="10827026" cy="400110"/>
          </a:xfrm>
          <a:prstGeom prst="rect">
            <a:avLst/>
          </a:prstGeom>
          <a:noFill/>
        </p:spPr>
        <p:txBody>
          <a:bodyPr wrap="square" rtlCol="0">
            <a:spAutoFit/>
          </a:bodyPr>
          <a:lstStyle/>
          <a:p>
            <a:r>
              <a:rPr lang="en-GB" sz="2000" b="1" dirty="0">
                <a:latin typeface="Letter-join Plus 40" panose="02000505000000020003" pitchFamily="50" charset="0"/>
              </a:rPr>
              <a:t>What do we already know about how authors create tension?</a:t>
            </a:r>
          </a:p>
        </p:txBody>
      </p:sp>
      <p:sp>
        <p:nvSpPr>
          <p:cNvPr id="4" name="TextBox 3">
            <a:extLst>
              <a:ext uri="{FF2B5EF4-FFF2-40B4-BE49-F238E27FC236}">
                <a16:creationId xmlns:a16="http://schemas.microsoft.com/office/drawing/2014/main" id="{8369EE38-0C87-47C0-BD3E-A622D66CB9D6}"/>
              </a:ext>
            </a:extLst>
          </p:cNvPr>
          <p:cNvSpPr txBox="1"/>
          <p:nvPr/>
        </p:nvSpPr>
        <p:spPr>
          <a:xfrm>
            <a:off x="384314" y="1584862"/>
            <a:ext cx="10827026" cy="400110"/>
          </a:xfrm>
          <a:prstGeom prst="rect">
            <a:avLst/>
          </a:prstGeom>
          <a:noFill/>
        </p:spPr>
        <p:txBody>
          <a:bodyPr wrap="square" rtlCol="0">
            <a:spAutoFit/>
          </a:bodyPr>
          <a:lstStyle/>
          <a:p>
            <a:r>
              <a:rPr lang="en-GB" sz="2000" b="1" dirty="0">
                <a:latin typeface="Letter-join Plus 40" panose="02000505000000020003" pitchFamily="50" charset="0"/>
              </a:rPr>
              <a:t>Short sentences – even one word sentences! Any examples to share based on this narrative?</a:t>
            </a:r>
          </a:p>
        </p:txBody>
      </p:sp>
      <p:sp>
        <p:nvSpPr>
          <p:cNvPr id="5" name="TextBox 4">
            <a:extLst>
              <a:ext uri="{FF2B5EF4-FFF2-40B4-BE49-F238E27FC236}">
                <a16:creationId xmlns:a16="http://schemas.microsoft.com/office/drawing/2014/main" id="{2CEB9DC1-9D99-4AB6-9156-EA301E140F52}"/>
              </a:ext>
            </a:extLst>
          </p:cNvPr>
          <p:cNvSpPr txBox="1"/>
          <p:nvPr/>
        </p:nvSpPr>
        <p:spPr>
          <a:xfrm>
            <a:off x="384314" y="2080195"/>
            <a:ext cx="10827026" cy="400110"/>
          </a:xfrm>
          <a:prstGeom prst="rect">
            <a:avLst/>
          </a:prstGeom>
          <a:noFill/>
        </p:spPr>
        <p:txBody>
          <a:bodyPr wrap="square" rtlCol="0">
            <a:spAutoFit/>
          </a:bodyPr>
          <a:lstStyle/>
          <a:p>
            <a:r>
              <a:rPr lang="en-GB" sz="2000" dirty="0">
                <a:latin typeface="Letter-join Plus 40" panose="02000505000000020003" pitchFamily="50" charset="0"/>
              </a:rPr>
              <a:t>	</a:t>
            </a:r>
            <a:r>
              <a:rPr lang="en-GB" sz="2000" dirty="0">
                <a:solidFill>
                  <a:srgbClr val="002060"/>
                </a:solidFill>
                <a:latin typeface="Letter-join Plus 40" panose="02000505000000020003" pitchFamily="50" charset="0"/>
              </a:rPr>
              <a:t>Jim stood ice-still.  He stared straight ahead.  He swallowed hard.  </a:t>
            </a:r>
          </a:p>
        </p:txBody>
      </p:sp>
      <p:sp>
        <p:nvSpPr>
          <p:cNvPr id="6" name="Rectangle 5">
            <a:extLst>
              <a:ext uri="{FF2B5EF4-FFF2-40B4-BE49-F238E27FC236}">
                <a16:creationId xmlns:a16="http://schemas.microsoft.com/office/drawing/2014/main" id="{1E77FD58-61DF-487D-AEE6-4E9B2032A863}"/>
              </a:ext>
            </a:extLst>
          </p:cNvPr>
          <p:cNvSpPr/>
          <p:nvPr/>
        </p:nvSpPr>
        <p:spPr>
          <a:xfrm>
            <a:off x="291548" y="4185647"/>
            <a:ext cx="10721008" cy="1323439"/>
          </a:xfrm>
          <a:prstGeom prst="rect">
            <a:avLst/>
          </a:prstGeom>
        </p:spPr>
        <p:txBody>
          <a:bodyPr wrap="square">
            <a:spAutoFit/>
          </a:bodyPr>
          <a:lstStyle/>
          <a:p>
            <a:r>
              <a:rPr lang="en-GB" sz="2000" dirty="0">
                <a:solidFill>
                  <a:srgbClr val="002060"/>
                </a:solidFill>
                <a:latin typeface="Letter-join Plus 40" panose="02000505000000020003" pitchFamily="50" charset="0"/>
              </a:rPr>
              <a:t>As he reached out, Jim ran his fingers along the ornate, damp brickwork of a fountain: it felt like only yesterday he was here, lying on the ground comforting his Ma.  That was a year ago now.  He needed to get his wits about him ; he needed to be able to look after himself, after all, who else was there?</a:t>
            </a:r>
            <a:endParaRPr lang="en-GB" sz="2000" dirty="0">
              <a:solidFill>
                <a:srgbClr val="002060"/>
              </a:solidFill>
            </a:endParaRPr>
          </a:p>
        </p:txBody>
      </p:sp>
      <p:sp>
        <p:nvSpPr>
          <p:cNvPr id="7" name="TextBox 6">
            <a:extLst>
              <a:ext uri="{FF2B5EF4-FFF2-40B4-BE49-F238E27FC236}">
                <a16:creationId xmlns:a16="http://schemas.microsoft.com/office/drawing/2014/main" id="{DE1A5B80-E0CF-4D68-935E-5931BDDBAC41}"/>
              </a:ext>
            </a:extLst>
          </p:cNvPr>
          <p:cNvSpPr txBox="1"/>
          <p:nvPr/>
        </p:nvSpPr>
        <p:spPr>
          <a:xfrm>
            <a:off x="384314" y="2695597"/>
            <a:ext cx="10827026" cy="707886"/>
          </a:xfrm>
          <a:prstGeom prst="rect">
            <a:avLst/>
          </a:prstGeom>
          <a:noFill/>
        </p:spPr>
        <p:txBody>
          <a:bodyPr wrap="square" rtlCol="0">
            <a:spAutoFit/>
          </a:bodyPr>
          <a:lstStyle/>
          <a:p>
            <a:r>
              <a:rPr lang="en-GB" sz="2000" b="1" dirty="0">
                <a:latin typeface="Letter-join Plus 40" panose="02000505000000020003" pitchFamily="50" charset="0"/>
              </a:rPr>
              <a:t>These three short sentences will make the reader want to know what Jim has seen; what made him stop in his tracks; whether he is about to get caught by ‘the bobbies’.  </a:t>
            </a:r>
          </a:p>
        </p:txBody>
      </p:sp>
      <p:sp>
        <p:nvSpPr>
          <p:cNvPr id="8" name="TextBox 7">
            <a:extLst>
              <a:ext uri="{FF2B5EF4-FFF2-40B4-BE49-F238E27FC236}">
                <a16:creationId xmlns:a16="http://schemas.microsoft.com/office/drawing/2014/main" id="{784CE5CD-FE8D-43C8-B4B8-20A33DDEC6DE}"/>
              </a:ext>
            </a:extLst>
          </p:cNvPr>
          <p:cNvSpPr txBox="1"/>
          <p:nvPr/>
        </p:nvSpPr>
        <p:spPr>
          <a:xfrm>
            <a:off x="384314" y="3618775"/>
            <a:ext cx="10827026" cy="400110"/>
          </a:xfrm>
          <a:prstGeom prst="rect">
            <a:avLst/>
          </a:prstGeom>
          <a:noFill/>
        </p:spPr>
        <p:txBody>
          <a:bodyPr wrap="square" rtlCol="0">
            <a:spAutoFit/>
          </a:bodyPr>
          <a:lstStyle/>
          <a:p>
            <a:r>
              <a:rPr lang="en-GB" sz="2000" b="1" dirty="0">
                <a:latin typeface="Letter-join Plus 40" panose="02000505000000020003" pitchFamily="50" charset="0"/>
              </a:rPr>
              <a:t>This will now need to be followed up with a description to guide the reader’s imagination. </a:t>
            </a:r>
          </a:p>
        </p:txBody>
      </p:sp>
      <p:sp>
        <p:nvSpPr>
          <p:cNvPr id="10" name="TextBox 9">
            <a:extLst>
              <a:ext uri="{FF2B5EF4-FFF2-40B4-BE49-F238E27FC236}">
                <a16:creationId xmlns:a16="http://schemas.microsoft.com/office/drawing/2014/main" id="{75264022-E2F9-4F6D-A79D-6130E2C553E6}"/>
              </a:ext>
            </a:extLst>
          </p:cNvPr>
          <p:cNvSpPr txBox="1"/>
          <p:nvPr/>
        </p:nvSpPr>
        <p:spPr>
          <a:xfrm>
            <a:off x="384314" y="5509086"/>
            <a:ext cx="10827026" cy="1323439"/>
          </a:xfrm>
          <a:prstGeom prst="rect">
            <a:avLst/>
          </a:prstGeom>
          <a:noFill/>
        </p:spPr>
        <p:txBody>
          <a:bodyPr wrap="square" rtlCol="0">
            <a:spAutoFit/>
          </a:bodyPr>
          <a:lstStyle/>
          <a:p>
            <a:r>
              <a:rPr lang="en-GB" sz="2000" b="1" dirty="0">
                <a:latin typeface="Letter-join Plus 40" panose="02000505000000020003" pitchFamily="50" charset="0"/>
              </a:rPr>
              <a:t>This description will evoke a sense sadness for Jim; the reader will feel sorry for him and want him to be cared for again.  The atmosphere created by these three complex sentences is almost like time has stopped for Jim – the sounds of the city have all but disappeared - while he thinks back to the last time he was here.  </a:t>
            </a:r>
          </a:p>
        </p:txBody>
      </p:sp>
      <p:sp>
        <p:nvSpPr>
          <p:cNvPr id="11" name="TextBox 10">
            <a:extLst>
              <a:ext uri="{FF2B5EF4-FFF2-40B4-BE49-F238E27FC236}">
                <a16:creationId xmlns:a16="http://schemas.microsoft.com/office/drawing/2014/main" id="{BE384DC3-837B-479D-9320-C9CA7FD11EBE}"/>
              </a:ext>
            </a:extLst>
          </p:cNvPr>
          <p:cNvSpPr txBox="1"/>
          <p:nvPr/>
        </p:nvSpPr>
        <p:spPr>
          <a:xfrm>
            <a:off x="10767392" y="157470"/>
            <a:ext cx="1166190" cy="461665"/>
          </a:xfrm>
          <a:prstGeom prst="rect">
            <a:avLst/>
          </a:prstGeom>
          <a:noFill/>
        </p:spPr>
        <p:txBody>
          <a:bodyPr wrap="square" rtlCol="0">
            <a:spAutoFit/>
          </a:bodyPr>
          <a:lstStyle/>
          <a:p>
            <a:r>
              <a:rPr lang="en-GB" sz="2400" b="1" dirty="0">
                <a:solidFill>
                  <a:srgbClr val="FF0000"/>
                </a:solidFill>
                <a:latin typeface="Letter-join Plus 40" panose="02000505000000020003" pitchFamily="50" charset="0"/>
              </a:rPr>
              <a:t>4/2/21</a:t>
            </a:r>
          </a:p>
        </p:txBody>
      </p:sp>
    </p:spTree>
    <p:extLst>
      <p:ext uri="{BB962C8B-B14F-4D97-AF65-F5344CB8AC3E}">
        <p14:creationId xmlns:p14="http://schemas.microsoft.com/office/powerpoint/2010/main" val="249968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1494</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Letter-join Plus 40</vt:lpstr>
      <vt:lpstr>Times New Roman</vt:lpstr>
      <vt:lpstr>Twinkl SemiBold</vt:lpstr>
      <vt:lpstr>Office Theme</vt:lpstr>
      <vt:lpstr>WALT: write a story to include atmosphere, character and setting descriptions</vt:lpstr>
      <vt:lpstr>On Monday to Thursday this week, you will be reviewing skills that you need to demonstrate to be classed as a Year 6 writer.  If you want, you can look through these in advance of the lessons and make a few notes, but you still need to join in the Teams lessons to clarify your ideas and confirm they are correct.   You will need to write just the one WALT (on Monday) and the date in the margin all other days.</vt:lpstr>
      <vt:lpstr>Descriptions: character and settings</vt:lpstr>
      <vt:lpstr>Dialogue: punctuating and ‘balancing’</vt:lpstr>
      <vt:lpstr>PowerPoint Presentation</vt:lpstr>
      <vt:lpstr>Dialogue: conveying characters</vt:lpstr>
      <vt:lpstr>Dialogue: moving on</vt:lpstr>
      <vt:lpstr>Create tension and atmosphere: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WALT: write a story to include atmosphere, character and setting descriptions</dc:title>
  <dc:creator>S Burnard WLS</dc:creator>
  <cp:lastModifiedBy>S Burnard WLS</cp:lastModifiedBy>
  <cp:revision>16</cp:revision>
  <dcterms:created xsi:type="dcterms:W3CDTF">2021-01-26T14:52:15Z</dcterms:created>
  <dcterms:modified xsi:type="dcterms:W3CDTF">2021-01-26T16:29:29Z</dcterms:modified>
</cp:coreProperties>
</file>