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0" r:id="rId6"/>
    <p:sldId id="281" r:id="rId7"/>
    <p:sldId id="28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1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579E8-CCF4-43F0-99F7-972462A5F7AF}" type="datetimeFigureOut">
              <a:rPr lang="en-GB" smtClean="0"/>
              <a:pPr/>
              <a:t>10/09/2020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5CCB62-DBE2-41AC-B174-AB96BF71C83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579E8-CCF4-43F0-99F7-972462A5F7AF}" type="datetimeFigureOut">
              <a:rPr lang="en-GB" smtClean="0"/>
              <a:pPr/>
              <a:t>10/09/2020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CCB62-DBE2-41AC-B174-AB96BF71C83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ptember 13 is Roald Dahl Day 2018! – Roald Dahl Fa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76672"/>
            <a:ext cx="8434294" cy="47525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75656" y="5517232"/>
            <a:ext cx="7416824" cy="861774"/>
          </a:xfrm>
          <a:prstGeom prst="rect">
            <a:avLst/>
          </a:prstGeom>
          <a:noFill/>
        </p:spPr>
        <p:txBody>
          <a:bodyPr wrap="square" rtlCol="0">
            <a:spAutoFit/>
          </a:bodyPr>
          <a:lstStyle/>
          <a:p>
            <a:r>
              <a:rPr lang="en-GB" sz="5000" b="1" dirty="0" smtClean="0">
                <a:solidFill>
                  <a:srgbClr val="FF0000"/>
                </a:solidFill>
                <a:latin typeface="Arial Rounded MT Bold" panose="020F0704030504030204" pitchFamily="34" charset="0"/>
              </a:rPr>
              <a:t>Creature Designing</a:t>
            </a:r>
            <a:endParaRPr lang="en-GB" sz="5000" b="1" dirty="0">
              <a:solidFill>
                <a:srgbClr val="FF0000"/>
              </a:solidFill>
              <a:latin typeface="Arial Rounded MT Bold" panose="020F07040305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TextBox 2"/>
          <p:cNvSpPr txBox="1"/>
          <p:nvPr/>
        </p:nvSpPr>
        <p:spPr>
          <a:xfrm>
            <a:off x="611560" y="-99392"/>
            <a:ext cx="7488832" cy="1754326"/>
          </a:xfrm>
          <a:prstGeom prst="rect">
            <a:avLst/>
          </a:prstGeom>
          <a:noFill/>
        </p:spPr>
        <p:txBody>
          <a:bodyPr wrap="square" rtlCol="0">
            <a:spAutoFit/>
          </a:bodyPr>
          <a:lstStyle/>
          <a:p>
            <a:pPr algn="ctr"/>
            <a:endParaRPr lang="en-GB" sz="6000" b="1" dirty="0">
              <a:solidFill>
                <a:srgbClr val="002060"/>
              </a:solidFill>
              <a:latin typeface="Chiller" panose="04020404031007020602" pitchFamily="82" charset="0"/>
            </a:endParaRPr>
          </a:p>
          <a:p>
            <a:pPr algn="ctr"/>
            <a:endParaRPr lang="en-GB" sz="4800" dirty="0">
              <a:solidFill>
                <a:srgbClr val="002060"/>
              </a:solidFill>
              <a:latin typeface="Letter-join Plus 40" panose="02000505000000020003" pitchFamily="50" charset="0"/>
            </a:endParaRPr>
          </a:p>
        </p:txBody>
      </p:sp>
      <p:sp>
        <p:nvSpPr>
          <p:cNvPr id="4" name="Control 1"/>
          <p:cNvSpPr>
            <a:spLocks noChangeArrowheads="1" noChangeShapeType="1"/>
          </p:cNvSpPr>
          <p:nvPr/>
        </p:nvSpPr>
        <p:spPr bwMode="auto">
          <a:xfrm>
            <a:off x="2019300" y="3440113"/>
            <a:ext cx="6507163" cy="376872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pic>
        <p:nvPicPr>
          <p:cNvPr id="5" name="Picture 4" descr="Page0002.jpg"/>
          <p:cNvPicPr>
            <a:picLocks noChangeAspect="1"/>
          </p:cNvPicPr>
          <p:nvPr/>
        </p:nvPicPr>
        <p:blipFill rotWithShape="1">
          <a:blip r:embed="rId2" cstate="print">
            <a:lum contrast="30000"/>
          </a:blip>
          <a:srcRect l="34803" t="1563" r="36466" b="54687"/>
          <a:stretch/>
        </p:blipFill>
        <p:spPr>
          <a:xfrm rot="16200000">
            <a:off x="327112" y="-73773"/>
            <a:ext cx="3384376" cy="3644712"/>
          </a:xfrm>
          <a:prstGeom prst="rect">
            <a:avLst/>
          </a:prstGeom>
        </p:spPr>
      </p:pic>
      <p:pic>
        <p:nvPicPr>
          <p:cNvPr id="7" name="Picture 6" descr="Page0002.jpg"/>
          <p:cNvPicPr>
            <a:picLocks noChangeAspect="1"/>
          </p:cNvPicPr>
          <p:nvPr/>
        </p:nvPicPr>
        <p:blipFill rotWithShape="1">
          <a:blip r:embed="rId2" cstate="print">
            <a:lum contrast="30000"/>
          </a:blip>
          <a:srcRect t="53846" r="43661"/>
          <a:stretch/>
        </p:blipFill>
        <p:spPr>
          <a:xfrm rot="16200000">
            <a:off x="3932818" y="1563419"/>
            <a:ext cx="6371733" cy="3691608"/>
          </a:xfrm>
          <a:prstGeom prst="rect">
            <a:avLst/>
          </a:prstGeom>
        </p:spPr>
      </p:pic>
      <p:pic>
        <p:nvPicPr>
          <p:cNvPr id="8" name="Picture 7" descr="Page0002.jpg"/>
          <p:cNvPicPr>
            <a:picLocks noChangeAspect="1"/>
          </p:cNvPicPr>
          <p:nvPr/>
        </p:nvPicPr>
        <p:blipFill rotWithShape="1">
          <a:blip r:embed="rId2" cstate="print">
            <a:lum contrast="30000"/>
          </a:blip>
          <a:srcRect r="61070" b="43077"/>
          <a:stretch/>
        </p:blipFill>
        <p:spPr>
          <a:xfrm rot="16200000">
            <a:off x="1545165" y="3566722"/>
            <a:ext cx="3203166" cy="3312368"/>
          </a:xfrm>
          <a:prstGeom prst="rect">
            <a:avLst/>
          </a:prstGeom>
        </p:spPr>
      </p:pic>
    </p:spTree>
    <p:extLst>
      <p:ext uri="{BB962C8B-B14F-4D97-AF65-F5344CB8AC3E}">
        <p14:creationId xmlns:p14="http://schemas.microsoft.com/office/powerpoint/2010/main" val="1509220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TextBox 2"/>
          <p:cNvSpPr txBox="1"/>
          <p:nvPr/>
        </p:nvSpPr>
        <p:spPr>
          <a:xfrm>
            <a:off x="611560" y="-99392"/>
            <a:ext cx="7488832" cy="1754326"/>
          </a:xfrm>
          <a:prstGeom prst="rect">
            <a:avLst/>
          </a:prstGeom>
          <a:noFill/>
        </p:spPr>
        <p:txBody>
          <a:bodyPr wrap="square" rtlCol="0">
            <a:spAutoFit/>
          </a:bodyPr>
          <a:lstStyle/>
          <a:p>
            <a:pPr algn="ctr"/>
            <a:endParaRPr lang="en-GB" sz="6000" b="1" dirty="0">
              <a:solidFill>
                <a:srgbClr val="002060"/>
              </a:solidFill>
              <a:latin typeface="Chiller" panose="04020404031007020602" pitchFamily="82" charset="0"/>
            </a:endParaRPr>
          </a:p>
          <a:p>
            <a:pPr algn="ctr"/>
            <a:endParaRPr lang="en-GB" sz="4800" dirty="0">
              <a:solidFill>
                <a:srgbClr val="002060"/>
              </a:solidFill>
              <a:latin typeface="Letter-join Plus 40" panose="02000505000000020003" pitchFamily="50" charset="0"/>
            </a:endParaRPr>
          </a:p>
        </p:txBody>
      </p:sp>
      <p:sp>
        <p:nvSpPr>
          <p:cNvPr id="4" name="Control 1"/>
          <p:cNvSpPr>
            <a:spLocks noChangeArrowheads="1" noChangeShapeType="1"/>
          </p:cNvSpPr>
          <p:nvPr/>
        </p:nvSpPr>
        <p:spPr bwMode="auto">
          <a:xfrm>
            <a:off x="2019300" y="3440113"/>
            <a:ext cx="6507163" cy="376872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6" name="Rectangle 5"/>
          <p:cNvSpPr/>
          <p:nvPr/>
        </p:nvSpPr>
        <p:spPr>
          <a:xfrm>
            <a:off x="179512" y="71543"/>
            <a:ext cx="8856984" cy="5727337"/>
          </a:xfrm>
          <a:prstGeom prst="rect">
            <a:avLst/>
          </a:prstGeom>
        </p:spPr>
        <p:txBody>
          <a:bodyPr wrap="square">
            <a:spAutoFit/>
          </a:bodyPr>
          <a:lstStyle/>
          <a:p>
            <a:pPr>
              <a:lnSpc>
                <a:spcPct val="107000"/>
              </a:lnSpc>
              <a:spcAft>
                <a:spcPts val="800"/>
              </a:spcAft>
            </a:pPr>
            <a:r>
              <a:rPr lang="en-GB" sz="2400" dirty="0">
                <a:solidFill>
                  <a:srgbClr val="333333"/>
                </a:solidFill>
                <a:latin typeface="Comic Sans MS" panose="030F0702030302020204" pitchFamily="66" charset="0"/>
                <a:ea typeface="Calibri" panose="020F0502020204030204" pitchFamily="34" charset="0"/>
                <a:cs typeface="Tahoma" panose="020B0604030504040204" pitchFamily="34" charset="0"/>
              </a:rPr>
              <a:t>This is the crinkly crow, the </a:t>
            </a:r>
            <a:r>
              <a:rPr lang="en-GB" sz="2400" dirty="0">
                <a:solidFill>
                  <a:srgbClr val="FF0000"/>
                </a:solidFill>
                <a:latin typeface="Comic Sans MS" panose="030F0702030302020204" pitchFamily="66" charset="0"/>
                <a:ea typeface="Calibri" panose="020F0502020204030204" pitchFamily="34" charset="0"/>
                <a:cs typeface="Tahoma" panose="020B0604030504040204" pitchFamily="34" charset="0"/>
              </a:rPr>
              <a:t>largest</a:t>
            </a:r>
            <a:r>
              <a:rPr lang="en-GB" sz="2400" dirty="0">
                <a:solidFill>
                  <a:srgbClr val="333333"/>
                </a:solidFill>
                <a:latin typeface="Comic Sans MS" panose="030F0702030302020204" pitchFamily="66" charset="0"/>
                <a:ea typeface="Calibri" panose="020F0502020204030204" pitchFamily="34" charset="0"/>
                <a:cs typeface="Tahoma" panose="020B0604030504040204" pitchFamily="34" charset="0"/>
              </a:rPr>
              <a:t> winged creature anywhere in the world. </a:t>
            </a:r>
            <a:r>
              <a:rPr lang="en-GB" sz="2400" dirty="0">
                <a:solidFill>
                  <a:srgbClr val="FF0000"/>
                </a:solidFill>
                <a:latin typeface="Comic Sans MS" panose="030F0702030302020204" pitchFamily="66" charset="0"/>
                <a:ea typeface="Calibri" panose="020F0502020204030204" pitchFamily="34" charset="0"/>
                <a:cs typeface="Tahoma" panose="020B0604030504040204" pitchFamily="34" charset="0"/>
              </a:rPr>
              <a:t>Living above the mountain streams and lakes in China,</a:t>
            </a:r>
            <a:r>
              <a:rPr lang="en-GB" sz="2400" dirty="0">
                <a:solidFill>
                  <a:srgbClr val="333333"/>
                </a:solidFill>
                <a:latin typeface="Comic Sans MS" panose="030F0702030302020204" pitchFamily="66" charset="0"/>
                <a:ea typeface="Calibri" panose="020F0502020204030204" pitchFamily="34" charset="0"/>
                <a:cs typeface="Tahoma" panose="020B0604030504040204" pitchFamily="34" charset="0"/>
              </a:rPr>
              <a:t> this unique creature is rarely seen by humans. The crinkly crow can have a wingspan of up to 2 metres wide and weighs up to 4kilogrammes. Rough, coal black feathers cover its body, while its tail is covered in thick spiked skin for protection against its predators. </a:t>
            </a:r>
            <a:r>
              <a:rPr lang="en-GB" sz="2400" dirty="0">
                <a:solidFill>
                  <a:srgbClr val="FF0000"/>
                </a:solidFill>
                <a:latin typeface="Comic Sans MS" panose="030F0702030302020204" pitchFamily="66" charset="0"/>
                <a:ea typeface="Calibri" panose="020F0502020204030204" pitchFamily="34" charset="0"/>
                <a:cs typeface="Tahoma" panose="020B0604030504040204" pitchFamily="34" charset="0"/>
              </a:rPr>
              <a:t>Piercing sapphire eyes </a:t>
            </a:r>
            <a:r>
              <a:rPr lang="en-GB" sz="2400" dirty="0">
                <a:solidFill>
                  <a:srgbClr val="333333"/>
                </a:solidFill>
                <a:latin typeface="Comic Sans MS" panose="030F0702030302020204" pitchFamily="66" charset="0"/>
                <a:ea typeface="Calibri" panose="020F0502020204030204" pitchFamily="34" charset="0"/>
                <a:cs typeface="Tahoma" panose="020B0604030504040204" pitchFamily="34" charset="0"/>
              </a:rPr>
              <a:t>scan the terrain for prey to feed this vicious bird, </a:t>
            </a:r>
            <a:r>
              <a:rPr lang="en-GB" sz="2400" dirty="0">
                <a:solidFill>
                  <a:srgbClr val="FF0000"/>
                </a:solidFill>
                <a:latin typeface="Comic Sans MS" panose="030F0702030302020204" pitchFamily="66" charset="0"/>
                <a:ea typeface="Calibri" panose="020F0502020204030204" pitchFamily="34" charset="0"/>
                <a:cs typeface="Tahoma" panose="020B0604030504040204" pitchFamily="34" charset="0"/>
              </a:rPr>
              <a:t>who has an appetite like an elephant’s</a:t>
            </a:r>
            <a:r>
              <a:rPr lang="en-GB" sz="2400" dirty="0">
                <a:solidFill>
                  <a:srgbClr val="333333"/>
                </a:solidFill>
                <a:latin typeface="Comic Sans MS" panose="030F0702030302020204" pitchFamily="66" charset="0"/>
                <a:ea typeface="Calibri" panose="020F0502020204030204" pitchFamily="34" charset="0"/>
                <a:cs typeface="Tahoma" panose="020B0604030504040204" pitchFamily="34" charset="0"/>
              </a:rPr>
              <a:t>.</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FF0000"/>
                </a:solidFill>
                <a:latin typeface="Comic Sans MS" panose="030F0702030302020204" pitchFamily="66" charset="0"/>
                <a:ea typeface="Calibri" panose="020F0502020204030204" pitchFamily="34" charset="0"/>
                <a:cs typeface="Tahoma" panose="020B0604030504040204" pitchFamily="34" charset="0"/>
              </a:rPr>
              <a:t>Laying</a:t>
            </a:r>
            <a:r>
              <a:rPr lang="en-GB" sz="2400" dirty="0">
                <a:solidFill>
                  <a:srgbClr val="333333"/>
                </a:solidFill>
                <a:latin typeface="Comic Sans MS" panose="030F0702030302020204" pitchFamily="66" charset="0"/>
                <a:ea typeface="Calibri" panose="020F0502020204030204" pitchFamily="34" charset="0"/>
                <a:cs typeface="Tahoma" panose="020B0604030504040204" pitchFamily="34" charset="0"/>
              </a:rPr>
              <a:t> up to three pale blue eggs at a time, the crinkly crow’s young take just 9 weeks to hatch. Living with the adults birds for the first three months of their life, the offspring soon learn to find their own food supply and move away from the huge warm oval nests that are ‘home’.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4276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TextBox 2"/>
          <p:cNvSpPr txBox="1"/>
          <p:nvPr/>
        </p:nvSpPr>
        <p:spPr>
          <a:xfrm>
            <a:off x="611560" y="-99392"/>
            <a:ext cx="7488832" cy="1754326"/>
          </a:xfrm>
          <a:prstGeom prst="rect">
            <a:avLst/>
          </a:prstGeom>
          <a:noFill/>
        </p:spPr>
        <p:txBody>
          <a:bodyPr wrap="square" rtlCol="0">
            <a:spAutoFit/>
          </a:bodyPr>
          <a:lstStyle/>
          <a:p>
            <a:pPr algn="ctr"/>
            <a:endParaRPr lang="en-GB" sz="6000" b="1" dirty="0">
              <a:solidFill>
                <a:srgbClr val="002060"/>
              </a:solidFill>
              <a:latin typeface="Chiller" panose="04020404031007020602" pitchFamily="82" charset="0"/>
            </a:endParaRPr>
          </a:p>
          <a:p>
            <a:pPr algn="ctr"/>
            <a:endParaRPr lang="en-GB" sz="4800" dirty="0">
              <a:solidFill>
                <a:srgbClr val="002060"/>
              </a:solidFill>
              <a:latin typeface="Letter-join Plus 40" panose="02000505000000020003" pitchFamily="50" charset="0"/>
            </a:endParaRPr>
          </a:p>
        </p:txBody>
      </p:sp>
      <p:sp>
        <p:nvSpPr>
          <p:cNvPr id="4" name="Control 1"/>
          <p:cNvSpPr>
            <a:spLocks noChangeArrowheads="1" noChangeShapeType="1"/>
          </p:cNvSpPr>
          <p:nvPr/>
        </p:nvSpPr>
        <p:spPr bwMode="auto">
          <a:xfrm>
            <a:off x="2019300" y="3440113"/>
            <a:ext cx="6507163" cy="376872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2" name="Rectangle 1"/>
          <p:cNvSpPr/>
          <p:nvPr/>
        </p:nvSpPr>
        <p:spPr>
          <a:xfrm>
            <a:off x="827584" y="836712"/>
            <a:ext cx="6030416" cy="4145494"/>
          </a:xfrm>
          <a:prstGeom prst="rect">
            <a:avLst/>
          </a:prstGeom>
        </p:spPr>
        <p:txBody>
          <a:bodyPr wrap="square">
            <a:spAutoFit/>
          </a:bodyPr>
          <a:lstStyle/>
          <a:p>
            <a:pPr algn="ctr">
              <a:lnSpc>
                <a:spcPct val="107000"/>
              </a:lnSpc>
              <a:spcAft>
                <a:spcPts val="800"/>
              </a:spcAft>
            </a:pPr>
            <a:r>
              <a:rPr lang="en-GB" sz="4000" u="sng" dirty="0" err="1">
                <a:solidFill>
                  <a:srgbClr val="333333"/>
                </a:solidFill>
                <a:latin typeface="Comic Sans MS" panose="030F0702030302020204" pitchFamily="66" charset="0"/>
                <a:ea typeface="Calibri" panose="020F0502020204030204" pitchFamily="34" charset="0"/>
                <a:cs typeface="Tahoma" panose="020B0604030504040204" pitchFamily="34" charset="0"/>
              </a:rPr>
              <a:t>Wagoll</a:t>
            </a:r>
            <a:r>
              <a:rPr lang="en-GB" sz="4000" u="sng" dirty="0">
                <a:solidFill>
                  <a:srgbClr val="333333"/>
                </a:solidFill>
                <a:latin typeface="Comic Sans MS" panose="030F0702030302020204" pitchFamily="66" charset="0"/>
                <a:ea typeface="Calibri" panose="020F0502020204030204" pitchFamily="34" charset="0"/>
                <a:cs typeface="Tahoma" panose="020B0604030504040204" pitchFamily="34" charset="0"/>
              </a:rPr>
              <a:t> </a:t>
            </a:r>
            <a:endParaRPr lang="en-GB" sz="4000" u="sng"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n-GB" sz="3500" dirty="0" smtClean="0">
                <a:solidFill>
                  <a:srgbClr val="333333"/>
                </a:solidFill>
                <a:latin typeface="Comic Sans MS" panose="030F0702030302020204" pitchFamily="66" charset="0"/>
                <a:ea typeface="Calibri" panose="020F0502020204030204" pitchFamily="34" charset="0"/>
                <a:cs typeface="Tahoma" panose="020B0604030504040204" pitchFamily="34" charset="0"/>
              </a:rPr>
              <a:t>Descriptive words</a:t>
            </a:r>
          </a:p>
          <a:p>
            <a:pPr marL="457200" indent="-457200">
              <a:lnSpc>
                <a:spcPct val="107000"/>
              </a:lnSpc>
              <a:spcAft>
                <a:spcPts val="800"/>
              </a:spcAft>
              <a:buFont typeface="Arial" panose="020B0604020202020204" pitchFamily="34" charset="0"/>
              <a:buChar char="•"/>
            </a:pPr>
            <a:r>
              <a:rPr lang="en-GB" sz="3500" dirty="0" smtClean="0">
                <a:solidFill>
                  <a:srgbClr val="333333"/>
                </a:solidFill>
                <a:latin typeface="Comic Sans MS" panose="030F0702030302020204" pitchFamily="66" charset="0"/>
                <a:ea typeface="Calibri" panose="020F0502020204030204" pitchFamily="34" charset="0"/>
                <a:cs typeface="Tahoma" panose="020B0604030504040204" pitchFamily="34" charset="0"/>
              </a:rPr>
              <a:t>Similes</a:t>
            </a:r>
            <a:endParaRPr lang="en-GB" sz="35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n-GB" sz="3500" dirty="0">
                <a:solidFill>
                  <a:srgbClr val="333333"/>
                </a:solidFill>
                <a:latin typeface="Comic Sans MS" panose="030F0702030302020204" pitchFamily="66" charset="0"/>
                <a:ea typeface="Calibri" panose="020F0502020204030204" pitchFamily="34" charset="0"/>
                <a:cs typeface="Tahoma" panose="020B0604030504040204" pitchFamily="34" charset="0"/>
              </a:rPr>
              <a:t>Fronted adverbials </a:t>
            </a:r>
            <a:endParaRPr lang="en-GB" sz="35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n-GB" sz="3500" dirty="0" smtClean="0">
                <a:solidFill>
                  <a:srgbClr val="333333"/>
                </a:solidFill>
                <a:latin typeface="Comic Sans MS" panose="030F0702030302020204" pitchFamily="66" charset="0"/>
                <a:ea typeface="Calibri" panose="020F0502020204030204" pitchFamily="34" charset="0"/>
                <a:cs typeface="Tahoma" panose="020B0604030504040204" pitchFamily="34" charset="0"/>
              </a:rPr>
              <a:t>Adverbs</a:t>
            </a:r>
          </a:p>
          <a:p>
            <a:pPr marL="457200" indent="-457200">
              <a:lnSpc>
                <a:spcPct val="107000"/>
              </a:lnSpc>
              <a:spcAft>
                <a:spcPts val="800"/>
              </a:spcAft>
              <a:buFont typeface="Arial" panose="020B0604020202020204" pitchFamily="34" charset="0"/>
              <a:buChar char="•"/>
            </a:pPr>
            <a:r>
              <a:rPr lang="en-GB" sz="3500" dirty="0" smtClean="0">
                <a:solidFill>
                  <a:srgbClr val="333333"/>
                </a:solidFill>
                <a:effectLst/>
                <a:latin typeface="Comic Sans MS" panose="030F0702030302020204" pitchFamily="66" charset="0"/>
                <a:ea typeface="Calibri" panose="020F0502020204030204" pitchFamily="34" charset="0"/>
                <a:cs typeface="Tahoma" panose="020B0604030504040204" pitchFamily="34" charset="0"/>
              </a:rPr>
              <a:t>Punctuation and spellings</a:t>
            </a:r>
            <a:endParaRPr lang="en-GB" sz="3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2723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A6B68D9C174C488C95F723C6D29297" ma:contentTypeVersion="13" ma:contentTypeDescription="Create a new document." ma:contentTypeScope="" ma:versionID="6108cabde585b7dc50235a78de4765b9">
  <xsd:schema xmlns:xsd="http://www.w3.org/2001/XMLSchema" xmlns:xs="http://www.w3.org/2001/XMLSchema" xmlns:p="http://schemas.microsoft.com/office/2006/metadata/properties" xmlns:ns3="07795f98-dbed-4e02-89ed-dfcddde1349a" xmlns:ns4="40200921-8c54-4ceb-8cd3-5dd2fd2adab0" targetNamespace="http://schemas.microsoft.com/office/2006/metadata/properties" ma:root="true" ma:fieldsID="7679466dedda11d5d5f1829b4dab1d02" ns3:_="" ns4:_="">
    <xsd:import namespace="07795f98-dbed-4e02-89ed-dfcddde1349a"/>
    <xsd:import namespace="40200921-8c54-4ceb-8cd3-5dd2fd2adab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795f98-dbed-4e02-89ed-dfcddde134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00921-8c54-4ceb-8cd3-5dd2fd2adab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8E418C-A941-440D-8935-C01D8B61C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795f98-dbed-4e02-89ed-dfcddde1349a"/>
    <ds:schemaRef ds:uri="40200921-8c54-4ceb-8cd3-5dd2fd2ada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F57A55-2EEE-4E32-B5D5-032BB59D7C19}">
  <ds:schemaRefs>
    <ds:schemaRef ds:uri="http://schemas.microsoft.com/sharepoint/v3/contenttype/forms"/>
  </ds:schemaRefs>
</ds:datastoreItem>
</file>

<file path=customXml/itemProps3.xml><?xml version="1.0" encoding="utf-8"?>
<ds:datastoreItem xmlns:ds="http://schemas.openxmlformats.org/officeDocument/2006/customXml" ds:itemID="{84532AA8-B634-43A9-AACE-1C8A58DDE0E8}">
  <ds:schemaRefs>
    <ds:schemaRef ds:uri="07795f98-dbed-4e02-89ed-dfcddde1349a"/>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40200921-8c54-4ceb-8cd3-5dd2fd2adab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553</TotalTime>
  <Words>171</Words>
  <Application>Microsoft Office PowerPoint</Application>
  <PresentationFormat>On-screen Show (4:3)</PresentationFormat>
  <Paragraphs>9</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Arial Rounded MT Bold</vt:lpstr>
      <vt:lpstr>Calibri</vt:lpstr>
      <vt:lpstr>Chiller</vt:lpstr>
      <vt:lpstr>Comic Sans MS</vt:lpstr>
      <vt:lpstr>Letter-join Plus 40</vt:lpstr>
      <vt:lpstr>Tahoma</vt:lpstr>
      <vt:lpstr>Times New Roman</vt:lpstr>
      <vt:lpstr>Office Theme</vt:lpstr>
      <vt:lpstr>PowerPoint Presentation</vt:lpstr>
      <vt:lpstr>PowerPoint Presentation</vt:lpstr>
      <vt:lpstr>PowerPoint Presentation</vt:lpstr>
      <vt:lpstr>PowerPoint Presentation</vt:lpstr>
    </vt:vector>
  </TitlesOfParts>
  <Company>The Oldham Academy North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offsite</dc:creator>
  <cp:lastModifiedBy>J Younghusband WLS</cp:lastModifiedBy>
  <cp:revision>19</cp:revision>
  <dcterms:created xsi:type="dcterms:W3CDTF">2012-03-04T14:42:22Z</dcterms:created>
  <dcterms:modified xsi:type="dcterms:W3CDTF">2020-09-10T12:53:02Z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0x01010030A6B68D9C174C488C95F723C6D29297</vt:lpwstr>
  </property>
</Properties>
</file>