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0BED70D-776A-465A-8BF3-83AF8DDA703F}" type="datetimeFigureOut">
              <a:rPr lang="en-GB" smtClean="0"/>
              <a:t>15/06/2020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AA4011-BB6A-4292-BC0D-5F6134E3722D}" type="slidenum">
              <a:rPr lang="en-GB" smtClean="0"/>
              <a:t>‹#›</a:t>
            </a:fld>
            <a:endParaRPr lang="en-GB"/>
          </a:p>
        </p:txBody>
      </p:sp>
    </p:spTree>
    <p:extLst>
      <p:ext uri="{BB962C8B-B14F-4D97-AF65-F5344CB8AC3E}">
        <p14:creationId xmlns:p14="http://schemas.microsoft.com/office/powerpoint/2010/main" val="1509340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BED70D-776A-465A-8BF3-83AF8DDA703F}" type="datetimeFigureOut">
              <a:rPr lang="en-GB" smtClean="0"/>
              <a:t>15/06/2020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AA4011-BB6A-4292-BC0D-5F6134E3722D}" type="slidenum">
              <a:rPr lang="en-GB" smtClean="0"/>
              <a:t>‹#›</a:t>
            </a:fld>
            <a:endParaRPr lang="en-GB"/>
          </a:p>
        </p:txBody>
      </p:sp>
    </p:spTree>
    <p:extLst>
      <p:ext uri="{BB962C8B-B14F-4D97-AF65-F5344CB8AC3E}">
        <p14:creationId xmlns:p14="http://schemas.microsoft.com/office/powerpoint/2010/main" val="3828442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BED70D-776A-465A-8BF3-83AF8DDA703F}" type="datetimeFigureOut">
              <a:rPr lang="en-GB" smtClean="0"/>
              <a:t>15/06/2020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AA4011-BB6A-4292-BC0D-5F6134E3722D}"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1079641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BED70D-776A-465A-8BF3-83AF8DDA703F}" type="datetimeFigureOut">
              <a:rPr lang="en-GB" smtClean="0"/>
              <a:t>15/06/2020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AA4011-BB6A-4292-BC0D-5F6134E3722D}" type="slidenum">
              <a:rPr lang="en-GB" smtClean="0"/>
              <a:t>‹#›</a:t>
            </a:fld>
            <a:endParaRPr lang="en-GB"/>
          </a:p>
        </p:txBody>
      </p:sp>
    </p:spTree>
    <p:extLst>
      <p:ext uri="{BB962C8B-B14F-4D97-AF65-F5344CB8AC3E}">
        <p14:creationId xmlns:p14="http://schemas.microsoft.com/office/powerpoint/2010/main" val="34698356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BED70D-776A-465A-8BF3-83AF8DDA703F}" type="datetimeFigureOut">
              <a:rPr lang="en-GB" smtClean="0"/>
              <a:t>15/06/2020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AA4011-BB6A-4292-BC0D-5F6134E3722D}"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337105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BED70D-776A-465A-8BF3-83AF8DDA703F}" type="datetimeFigureOut">
              <a:rPr lang="en-GB" smtClean="0"/>
              <a:t>15/06/2020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AA4011-BB6A-4292-BC0D-5F6134E3722D}" type="slidenum">
              <a:rPr lang="en-GB" smtClean="0"/>
              <a:t>‹#›</a:t>
            </a:fld>
            <a:endParaRPr lang="en-GB"/>
          </a:p>
        </p:txBody>
      </p:sp>
    </p:spTree>
    <p:extLst>
      <p:ext uri="{BB962C8B-B14F-4D97-AF65-F5344CB8AC3E}">
        <p14:creationId xmlns:p14="http://schemas.microsoft.com/office/powerpoint/2010/main" val="12128442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BED70D-776A-465A-8BF3-83AF8DDA703F}" type="datetimeFigureOut">
              <a:rPr lang="en-GB" smtClean="0"/>
              <a:t>15/06/2020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AA4011-BB6A-4292-BC0D-5F6134E3722D}" type="slidenum">
              <a:rPr lang="en-GB" smtClean="0"/>
              <a:t>‹#›</a:t>
            </a:fld>
            <a:endParaRPr lang="en-GB"/>
          </a:p>
        </p:txBody>
      </p:sp>
    </p:spTree>
    <p:extLst>
      <p:ext uri="{BB962C8B-B14F-4D97-AF65-F5344CB8AC3E}">
        <p14:creationId xmlns:p14="http://schemas.microsoft.com/office/powerpoint/2010/main" val="22556959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BED70D-776A-465A-8BF3-83AF8DDA703F}" type="datetimeFigureOut">
              <a:rPr lang="en-GB" smtClean="0"/>
              <a:t>15/06/2020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AA4011-BB6A-4292-BC0D-5F6134E3722D}" type="slidenum">
              <a:rPr lang="en-GB" smtClean="0"/>
              <a:t>‹#›</a:t>
            </a:fld>
            <a:endParaRPr lang="en-GB"/>
          </a:p>
        </p:txBody>
      </p:sp>
    </p:spTree>
    <p:extLst>
      <p:ext uri="{BB962C8B-B14F-4D97-AF65-F5344CB8AC3E}">
        <p14:creationId xmlns:p14="http://schemas.microsoft.com/office/powerpoint/2010/main" val="410597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BED70D-776A-465A-8BF3-83AF8DDA703F}" type="datetimeFigureOut">
              <a:rPr lang="en-GB" smtClean="0"/>
              <a:t>15/06/2020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AA4011-BB6A-4292-BC0D-5F6134E3722D}" type="slidenum">
              <a:rPr lang="en-GB" smtClean="0"/>
              <a:t>‹#›</a:t>
            </a:fld>
            <a:endParaRPr lang="en-GB"/>
          </a:p>
        </p:txBody>
      </p:sp>
    </p:spTree>
    <p:extLst>
      <p:ext uri="{BB962C8B-B14F-4D97-AF65-F5344CB8AC3E}">
        <p14:creationId xmlns:p14="http://schemas.microsoft.com/office/powerpoint/2010/main" val="2374346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BED70D-776A-465A-8BF3-83AF8DDA703F}" type="datetimeFigureOut">
              <a:rPr lang="en-GB" smtClean="0"/>
              <a:t>15/06/2020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AA4011-BB6A-4292-BC0D-5F6134E3722D}" type="slidenum">
              <a:rPr lang="en-GB" smtClean="0"/>
              <a:t>‹#›</a:t>
            </a:fld>
            <a:endParaRPr lang="en-GB"/>
          </a:p>
        </p:txBody>
      </p:sp>
    </p:spTree>
    <p:extLst>
      <p:ext uri="{BB962C8B-B14F-4D97-AF65-F5344CB8AC3E}">
        <p14:creationId xmlns:p14="http://schemas.microsoft.com/office/powerpoint/2010/main" val="3492975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0BED70D-776A-465A-8BF3-83AF8DDA703F}" type="datetimeFigureOut">
              <a:rPr lang="en-GB" smtClean="0"/>
              <a:t>15/06/2020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AA4011-BB6A-4292-BC0D-5F6134E3722D}" type="slidenum">
              <a:rPr lang="en-GB" smtClean="0"/>
              <a:t>‹#›</a:t>
            </a:fld>
            <a:endParaRPr lang="en-GB"/>
          </a:p>
        </p:txBody>
      </p:sp>
    </p:spTree>
    <p:extLst>
      <p:ext uri="{BB962C8B-B14F-4D97-AF65-F5344CB8AC3E}">
        <p14:creationId xmlns:p14="http://schemas.microsoft.com/office/powerpoint/2010/main" val="2687779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0BED70D-776A-465A-8BF3-83AF8DDA703F}" type="datetimeFigureOut">
              <a:rPr lang="en-GB" smtClean="0"/>
              <a:t>15/06/2020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BAA4011-BB6A-4292-BC0D-5F6134E3722D}" type="slidenum">
              <a:rPr lang="en-GB" smtClean="0"/>
              <a:t>‹#›</a:t>
            </a:fld>
            <a:endParaRPr lang="en-GB"/>
          </a:p>
        </p:txBody>
      </p:sp>
    </p:spTree>
    <p:extLst>
      <p:ext uri="{BB962C8B-B14F-4D97-AF65-F5344CB8AC3E}">
        <p14:creationId xmlns:p14="http://schemas.microsoft.com/office/powerpoint/2010/main" val="2900413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0BED70D-776A-465A-8BF3-83AF8DDA703F}" type="datetimeFigureOut">
              <a:rPr lang="en-GB" smtClean="0"/>
              <a:t>15/06/2020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BAA4011-BB6A-4292-BC0D-5F6134E3722D}" type="slidenum">
              <a:rPr lang="en-GB" smtClean="0"/>
              <a:t>‹#›</a:t>
            </a:fld>
            <a:endParaRPr lang="en-GB"/>
          </a:p>
        </p:txBody>
      </p:sp>
    </p:spTree>
    <p:extLst>
      <p:ext uri="{BB962C8B-B14F-4D97-AF65-F5344CB8AC3E}">
        <p14:creationId xmlns:p14="http://schemas.microsoft.com/office/powerpoint/2010/main" val="1823000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BED70D-776A-465A-8BF3-83AF8DDA703F}" type="datetimeFigureOut">
              <a:rPr lang="en-GB" smtClean="0"/>
              <a:t>15/06/2020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BAA4011-BB6A-4292-BC0D-5F6134E3722D}" type="slidenum">
              <a:rPr lang="en-GB" smtClean="0"/>
              <a:t>‹#›</a:t>
            </a:fld>
            <a:endParaRPr lang="en-GB"/>
          </a:p>
        </p:txBody>
      </p:sp>
    </p:spTree>
    <p:extLst>
      <p:ext uri="{BB962C8B-B14F-4D97-AF65-F5344CB8AC3E}">
        <p14:creationId xmlns:p14="http://schemas.microsoft.com/office/powerpoint/2010/main" val="3107645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0BED70D-776A-465A-8BF3-83AF8DDA703F}" type="datetimeFigureOut">
              <a:rPr lang="en-GB" smtClean="0"/>
              <a:t>15/06/2020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AA4011-BB6A-4292-BC0D-5F6134E3722D}" type="slidenum">
              <a:rPr lang="en-GB" smtClean="0"/>
              <a:t>‹#›</a:t>
            </a:fld>
            <a:endParaRPr lang="en-GB"/>
          </a:p>
        </p:txBody>
      </p:sp>
    </p:spTree>
    <p:extLst>
      <p:ext uri="{BB962C8B-B14F-4D97-AF65-F5344CB8AC3E}">
        <p14:creationId xmlns:p14="http://schemas.microsoft.com/office/powerpoint/2010/main" val="3475000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0BED70D-776A-465A-8BF3-83AF8DDA703F}" type="datetimeFigureOut">
              <a:rPr lang="en-GB" smtClean="0"/>
              <a:t>15/06/2020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AA4011-BB6A-4292-BC0D-5F6134E3722D}" type="slidenum">
              <a:rPr lang="en-GB" smtClean="0"/>
              <a:t>‹#›</a:t>
            </a:fld>
            <a:endParaRPr lang="en-GB"/>
          </a:p>
        </p:txBody>
      </p:sp>
    </p:spTree>
    <p:extLst>
      <p:ext uri="{BB962C8B-B14F-4D97-AF65-F5344CB8AC3E}">
        <p14:creationId xmlns:p14="http://schemas.microsoft.com/office/powerpoint/2010/main" val="366006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0BED70D-776A-465A-8BF3-83AF8DDA703F}" type="datetimeFigureOut">
              <a:rPr lang="en-GB" smtClean="0"/>
              <a:t>15/06/2020</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BAA4011-BB6A-4292-BC0D-5F6134E3722D}" type="slidenum">
              <a:rPr lang="en-GB" smtClean="0"/>
              <a:t>‹#›</a:t>
            </a:fld>
            <a:endParaRPr lang="en-GB"/>
          </a:p>
        </p:txBody>
      </p:sp>
    </p:spTree>
    <p:extLst>
      <p:ext uri="{BB962C8B-B14F-4D97-AF65-F5344CB8AC3E}">
        <p14:creationId xmlns:p14="http://schemas.microsoft.com/office/powerpoint/2010/main" val="1424424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4CC5E-C00E-483E-97DA-29DE8151B2A7}"/>
              </a:ext>
            </a:extLst>
          </p:cNvPr>
          <p:cNvSpPr>
            <a:spLocks noGrp="1"/>
          </p:cNvSpPr>
          <p:nvPr>
            <p:ph type="ctrTitle"/>
          </p:nvPr>
        </p:nvSpPr>
        <p:spPr/>
        <p:txBody>
          <a:bodyPr/>
          <a:lstStyle/>
          <a:p>
            <a:r>
              <a:rPr lang="en-GB" dirty="0"/>
              <a:t>Welcome to </a:t>
            </a:r>
            <a:r>
              <a:rPr lang="en-GB" dirty="0" err="1"/>
              <a:t>Woodloes</a:t>
            </a:r>
            <a:r>
              <a:rPr lang="en-GB" dirty="0"/>
              <a:t> Primary School</a:t>
            </a:r>
          </a:p>
        </p:txBody>
      </p:sp>
      <p:sp>
        <p:nvSpPr>
          <p:cNvPr id="3" name="Subtitle 2">
            <a:extLst>
              <a:ext uri="{FF2B5EF4-FFF2-40B4-BE49-F238E27FC236}">
                <a16:creationId xmlns:a16="http://schemas.microsoft.com/office/drawing/2014/main" id="{87AB7A82-7C54-42C4-BEAF-D2EB60BA7DBA}"/>
              </a:ext>
            </a:extLst>
          </p:cNvPr>
          <p:cNvSpPr>
            <a:spLocks noGrp="1"/>
          </p:cNvSpPr>
          <p:nvPr>
            <p:ph type="subTitle" idx="1"/>
          </p:nvPr>
        </p:nvSpPr>
        <p:spPr>
          <a:xfrm>
            <a:off x="1507067" y="4601248"/>
            <a:ext cx="7766936" cy="1096899"/>
          </a:xfrm>
        </p:spPr>
        <p:txBody>
          <a:bodyPr/>
          <a:lstStyle/>
          <a:p>
            <a:r>
              <a:rPr lang="en-GB" dirty="0"/>
              <a:t>A member of the Community Academies Trust</a:t>
            </a:r>
          </a:p>
        </p:txBody>
      </p:sp>
      <p:pic>
        <p:nvPicPr>
          <p:cNvPr id="1026" name="Picture 0" descr="Woodloes_logo.wmf">
            <a:extLst>
              <a:ext uri="{FF2B5EF4-FFF2-40B4-BE49-F238E27FC236}">
                <a16:creationId xmlns:a16="http://schemas.microsoft.com/office/drawing/2014/main" id="{E2BD710E-185B-46E2-8138-30B24484DA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11666" y="106532"/>
            <a:ext cx="1947816" cy="1947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CAT_Logo_RGB.png">
            <a:extLst>
              <a:ext uri="{FF2B5EF4-FFF2-40B4-BE49-F238E27FC236}">
                <a16:creationId xmlns:a16="http://schemas.microsoft.com/office/drawing/2014/main" id="{F677E2A2-79A5-4BD5-948C-DBE1E870FA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3604" y="5384270"/>
            <a:ext cx="2331740" cy="1110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0725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3C1D6-918E-4BBF-AC94-4E7780A9D04B}"/>
              </a:ext>
            </a:extLst>
          </p:cNvPr>
          <p:cNvSpPr>
            <a:spLocks noGrp="1"/>
          </p:cNvSpPr>
          <p:nvPr>
            <p:ph type="title"/>
          </p:nvPr>
        </p:nvSpPr>
        <p:spPr/>
        <p:txBody>
          <a:bodyPr/>
          <a:lstStyle/>
          <a:p>
            <a:r>
              <a:rPr lang="en-GB" dirty="0"/>
              <a:t>About our school</a:t>
            </a:r>
          </a:p>
        </p:txBody>
      </p:sp>
      <p:sp>
        <p:nvSpPr>
          <p:cNvPr id="3" name="Content Placeholder 2">
            <a:extLst>
              <a:ext uri="{FF2B5EF4-FFF2-40B4-BE49-F238E27FC236}">
                <a16:creationId xmlns:a16="http://schemas.microsoft.com/office/drawing/2014/main" id="{184471B7-F25C-4EBC-897C-3FB71207C20C}"/>
              </a:ext>
            </a:extLst>
          </p:cNvPr>
          <p:cNvSpPr>
            <a:spLocks noGrp="1"/>
          </p:cNvSpPr>
          <p:nvPr>
            <p:ph idx="1"/>
          </p:nvPr>
        </p:nvSpPr>
        <p:spPr>
          <a:xfrm>
            <a:off x="677334" y="1503497"/>
            <a:ext cx="8596668" cy="3880773"/>
          </a:xfrm>
        </p:spPr>
        <p:txBody>
          <a:bodyPr>
            <a:normAutofit lnSpcReduction="10000"/>
          </a:bodyPr>
          <a:lstStyle/>
          <a:p>
            <a:r>
              <a:rPr lang="en-GB" dirty="0"/>
              <a:t>A two-form entry primary school academy with a 60 place pre-school called Saplings</a:t>
            </a:r>
          </a:p>
          <a:p>
            <a:r>
              <a:rPr lang="en-GB" dirty="0"/>
              <a:t>A safe and happy environment where children feel secure and are inspired to learn</a:t>
            </a:r>
          </a:p>
          <a:p>
            <a:r>
              <a:rPr lang="en-GB" dirty="0"/>
              <a:t>High quality wraparound care in a school-managed setting called OSCAR, to help families with childcare</a:t>
            </a:r>
          </a:p>
          <a:p>
            <a:r>
              <a:rPr lang="en-GB" dirty="0"/>
              <a:t>A high performing team with the highest expectations</a:t>
            </a:r>
          </a:p>
          <a:p>
            <a:r>
              <a:rPr lang="en-GB" dirty="0"/>
              <a:t>As a member of the Community Academies Trust and the local Consortium, we collaborate and share best practise with other schools for the benefit of all our children</a:t>
            </a:r>
          </a:p>
          <a:p>
            <a:r>
              <a:rPr lang="en-GB" dirty="0"/>
              <a:t>We are a school that works closely in partnership with families and our community to meet the needs of every child.</a:t>
            </a:r>
          </a:p>
          <a:p>
            <a:endParaRPr lang="en-GB" dirty="0"/>
          </a:p>
          <a:p>
            <a:endParaRPr lang="en-GB" dirty="0"/>
          </a:p>
        </p:txBody>
      </p:sp>
      <p:pic>
        <p:nvPicPr>
          <p:cNvPr id="4" name="Picture 0" descr="Woodloes_logo.wmf">
            <a:extLst>
              <a:ext uri="{FF2B5EF4-FFF2-40B4-BE49-F238E27FC236}">
                <a16:creationId xmlns:a16="http://schemas.microsoft.com/office/drawing/2014/main" id="{DA32E20C-E758-40C1-80C1-05101E4241D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11666" y="106532"/>
            <a:ext cx="1947816" cy="1947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descr="CAT_Logo_RGB.png">
            <a:extLst>
              <a:ext uri="{FF2B5EF4-FFF2-40B4-BE49-F238E27FC236}">
                <a16:creationId xmlns:a16="http://schemas.microsoft.com/office/drawing/2014/main" id="{1B4A6945-AFAF-4694-A090-DB5EED5B96A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3604" y="5384270"/>
            <a:ext cx="2331740" cy="1110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3819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1D541-03E2-487B-83BD-4175C77228CD}"/>
              </a:ext>
            </a:extLst>
          </p:cNvPr>
          <p:cNvSpPr>
            <a:spLocks noGrp="1"/>
          </p:cNvSpPr>
          <p:nvPr>
            <p:ph type="title"/>
          </p:nvPr>
        </p:nvSpPr>
        <p:spPr/>
        <p:txBody>
          <a:bodyPr/>
          <a:lstStyle/>
          <a:p>
            <a:r>
              <a:rPr lang="en-GB" dirty="0"/>
              <a:t>What we do well</a:t>
            </a:r>
          </a:p>
        </p:txBody>
      </p:sp>
      <p:sp>
        <p:nvSpPr>
          <p:cNvPr id="3" name="Content Placeholder 2">
            <a:extLst>
              <a:ext uri="{FF2B5EF4-FFF2-40B4-BE49-F238E27FC236}">
                <a16:creationId xmlns:a16="http://schemas.microsoft.com/office/drawing/2014/main" id="{E2B81545-3CDD-4D6E-99F8-AA63F702CCCC}"/>
              </a:ext>
            </a:extLst>
          </p:cNvPr>
          <p:cNvSpPr>
            <a:spLocks noGrp="1"/>
          </p:cNvSpPr>
          <p:nvPr>
            <p:ph idx="1"/>
          </p:nvPr>
        </p:nvSpPr>
        <p:spPr>
          <a:xfrm>
            <a:off x="677334" y="1402673"/>
            <a:ext cx="8596668" cy="4638690"/>
          </a:xfrm>
        </p:spPr>
        <p:txBody>
          <a:bodyPr>
            <a:normAutofit/>
          </a:bodyPr>
          <a:lstStyle/>
          <a:p>
            <a:r>
              <a:rPr lang="en-GB" sz="1700" dirty="0"/>
              <a:t>Quality first teaching with techniques informed by the latest educational research</a:t>
            </a:r>
          </a:p>
          <a:p>
            <a:r>
              <a:rPr lang="en-GB" sz="1700" dirty="0"/>
              <a:t>Targeted support to meet the needs of every child with a strong philosophy of equality and inclusion</a:t>
            </a:r>
          </a:p>
          <a:p>
            <a:r>
              <a:rPr lang="en-GB" sz="1700" dirty="0"/>
              <a:t>An exciting, engaging curriculum that covers the national curriculum planned around rich texts, topical themes, the children’s interests and our locality</a:t>
            </a:r>
          </a:p>
          <a:p>
            <a:r>
              <a:rPr lang="en-GB" sz="1700" dirty="0"/>
              <a:t>An extensive range of extra-curricular activities and a great calendar of events managed by our PTA</a:t>
            </a:r>
          </a:p>
          <a:p>
            <a:r>
              <a:rPr lang="en-GB" sz="1700" dirty="0"/>
              <a:t>Excellent collaboration with learning partners – we work closely and share achievements with our parents and other professionals</a:t>
            </a:r>
          </a:p>
          <a:p>
            <a:r>
              <a:rPr lang="en-GB" sz="1700" dirty="0"/>
              <a:t>A positive emphasis on outdoor learning including Forest School and residential visits to </a:t>
            </a:r>
            <a:r>
              <a:rPr lang="en-GB" sz="1700" dirty="0" err="1"/>
              <a:t>Marle</a:t>
            </a:r>
            <a:r>
              <a:rPr lang="en-GB" sz="1700" dirty="0"/>
              <a:t> Hall and the Eden Project in Y5 and Y6</a:t>
            </a:r>
          </a:p>
          <a:p>
            <a:r>
              <a:rPr lang="en-GB" sz="1700" dirty="0"/>
              <a:t>Highly effective leadership and management of teaching and learning</a:t>
            </a:r>
          </a:p>
          <a:p>
            <a:r>
              <a:rPr lang="en-GB" sz="1700" dirty="0"/>
              <a:t>A relentless drive and determination to achieve excellence.</a:t>
            </a:r>
          </a:p>
          <a:p>
            <a:endParaRPr lang="en-GB" dirty="0"/>
          </a:p>
        </p:txBody>
      </p:sp>
      <p:pic>
        <p:nvPicPr>
          <p:cNvPr id="4" name="Picture 0" descr="Woodloes_logo.wmf">
            <a:extLst>
              <a:ext uri="{FF2B5EF4-FFF2-40B4-BE49-F238E27FC236}">
                <a16:creationId xmlns:a16="http://schemas.microsoft.com/office/drawing/2014/main" id="{52C9FAB0-48EA-48FD-9233-60BED2E59E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11666" y="106532"/>
            <a:ext cx="1947816" cy="1947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descr="CAT_Logo_RGB.png">
            <a:extLst>
              <a:ext uri="{FF2B5EF4-FFF2-40B4-BE49-F238E27FC236}">
                <a16:creationId xmlns:a16="http://schemas.microsoft.com/office/drawing/2014/main" id="{DBEC0549-4B54-4BDE-AA44-6B4F2B038CB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3604" y="5384270"/>
            <a:ext cx="2331740" cy="1110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2005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9C73B-71D4-4F90-A801-14B0E98C0C34}"/>
              </a:ext>
            </a:extLst>
          </p:cNvPr>
          <p:cNvSpPr>
            <a:spLocks noGrp="1"/>
          </p:cNvSpPr>
          <p:nvPr>
            <p:ph type="title"/>
          </p:nvPr>
        </p:nvSpPr>
        <p:spPr/>
        <p:txBody>
          <a:bodyPr/>
          <a:lstStyle/>
          <a:p>
            <a:r>
              <a:rPr lang="en-GB" dirty="0"/>
              <a:t>How well are we doing?</a:t>
            </a:r>
          </a:p>
        </p:txBody>
      </p:sp>
      <p:sp>
        <p:nvSpPr>
          <p:cNvPr id="3" name="Content Placeholder 2">
            <a:extLst>
              <a:ext uri="{FF2B5EF4-FFF2-40B4-BE49-F238E27FC236}">
                <a16:creationId xmlns:a16="http://schemas.microsoft.com/office/drawing/2014/main" id="{726844C6-8E61-467E-865A-C92CA05E58FF}"/>
              </a:ext>
            </a:extLst>
          </p:cNvPr>
          <p:cNvSpPr>
            <a:spLocks noGrp="1"/>
          </p:cNvSpPr>
          <p:nvPr>
            <p:ph idx="1"/>
          </p:nvPr>
        </p:nvSpPr>
        <p:spPr>
          <a:xfrm>
            <a:off x="677334" y="1716949"/>
            <a:ext cx="8596668" cy="3880773"/>
          </a:xfrm>
        </p:spPr>
        <p:txBody>
          <a:bodyPr/>
          <a:lstStyle/>
          <a:p>
            <a:r>
              <a:rPr lang="en-GB" dirty="0"/>
              <a:t>Ofsted rated the school as ‘good’ overall in 2014 and ‘improving towards outstanding’ in 2018</a:t>
            </a:r>
          </a:p>
          <a:p>
            <a:r>
              <a:rPr lang="en-GB" dirty="0"/>
              <a:t>The school was re-inspected again in 2019 and judged to be good overall but outstanding in our provision for children in the Early Years and across the whole school regarding the personal development, behaviour and welfare of our pupils</a:t>
            </a:r>
          </a:p>
          <a:p>
            <a:r>
              <a:rPr lang="en-GB" dirty="0"/>
              <a:t>The school provides expertise, professional training and support for other schools both locally and across the central area</a:t>
            </a:r>
          </a:p>
          <a:p>
            <a:r>
              <a:rPr lang="en-GB" dirty="0"/>
              <a:t>The school has achieved a number of external accreditations including the </a:t>
            </a:r>
            <a:r>
              <a:rPr lang="en-GB" dirty="0" err="1"/>
              <a:t>Artsmark</a:t>
            </a:r>
            <a:r>
              <a:rPr lang="en-GB" dirty="0"/>
              <a:t> Award, Primary Science Quality Mark, Food For Life and the School Games mark</a:t>
            </a:r>
          </a:p>
        </p:txBody>
      </p:sp>
      <p:pic>
        <p:nvPicPr>
          <p:cNvPr id="4" name="Picture 0" descr="Woodloes_logo.wmf">
            <a:extLst>
              <a:ext uri="{FF2B5EF4-FFF2-40B4-BE49-F238E27FC236}">
                <a16:creationId xmlns:a16="http://schemas.microsoft.com/office/drawing/2014/main" id="{9256C696-001F-47C5-B99E-18B3E06B031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11666" y="106532"/>
            <a:ext cx="1947816" cy="1947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descr="CAT_Logo_RGB.png">
            <a:extLst>
              <a:ext uri="{FF2B5EF4-FFF2-40B4-BE49-F238E27FC236}">
                <a16:creationId xmlns:a16="http://schemas.microsoft.com/office/drawing/2014/main" id="{2CEB2FB7-88EB-47EE-8A40-5F87BAC0952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3604" y="5384270"/>
            <a:ext cx="2331740" cy="1110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97294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5EFB9-7181-4612-ABF7-5CE8B21F2D48}"/>
              </a:ext>
            </a:extLst>
          </p:cNvPr>
          <p:cNvSpPr>
            <a:spLocks noGrp="1"/>
          </p:cNvSpPr>
          <p:nvPr>
            <p:ph type="title"/>
          </p:nvPr>
        </p:nvSpPr>
        <p:spPr/>
        <p:txBody>
          <a:bodyPr/>
          <a:lstStyle/>
          <a:p>
            <a:r>
              <a:rPr lang="en-GB" dirty="0"/>
              <a:t>Where next?</a:t>
            </a:r>
          </a:p>
        </p:txBody>
      </p:sp>
      <p:sp>
        <p:nvSpPr>
          <p:cNvPr id="3" name="Content Placeholder 2">
            <a:extLst>
              <a:ext uri="{FF2B5EF4-FFF2-40B4-BE49-F238E27FC236}">
                <a16:creationId xmlns:a16="http://schemas.microsoft.com/office/drawing/2014/main" id="{4C02DF37-EBB5-4986-9DEA-E3406764AB47}"/>
              </a:ext>
            </a:extLst>
          </p:cNvPr>
          <p:cNvSpPr>
            <a:spLocks noGrp="1"/>
          </p:cNvSpPr>
          <p:nvPr>
            <p:ph idx="1"/>
          </p:nvPr>
        </p:nvSpPr>
        <p:spPr>
          <a:xfrm>
            <a:off x="677334" y="2160590"/>
            <a:ext cx="8596668" cy="2704374"/>
          </a:xfrm>
        </p:spPr>
        <p:txBody>
          <a:bodyPr/>
          <a:lstStyle/>
          <a:p>
            <a:r>
              <a:rPr lang="en-GB" dirty="0"/>
              <a:t>To continue to raise standards by adding to the range of activities available to all our children</a:t>
            </a:r>
          </a:p>
          <a:p>
            <a:r>
              <a:rPr lang="en-GB" dirty="0"/>
              <a:t>To become a ‘teaching school’ working closely with Warwick University to recruit, train and support the next generation of teaching professionals</a:t>
            </a:r>
          </a:p>
          <a:p>
            <a:r>
              <a:rPr lang="en-GB" dirty="0"/>
              <a:t>To become a ‘beacon of best practise’, leading standards-raising initiatives to benefit other local schools and wider learning community</a:t>
            </a:r>
          </a:p>
          <a:p>
            <a:r>
              <a:rPr lang="en-GB" dirty="0"/>
              <a:t>To fulfil our potential and become an outstanding school.</a:t>
            </a:r>
          </a:p>
        </p:txBody>
      </p:sp>
      <p:pic>
        <p:nvPicPr>
          <p:cNvPr id="4" name="Picture 0" descr="Woodloes_logo.wmf">
            <a:extLst>
              <a:ext uri="{FF2B5EF4-FFF2-40B4-BE49-F238E27FC236}">
                <a16:creationId xmlns:a16="http://schemas.microsoft.com/office/drawing/2014/main" id="{E309B366-524E-469F-A2E6-FF738803FC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11666" y="106532"/>
            <a:ext cx="1947816" cy="1947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descr="CAT_Logo_RGB.png">
            <a:extLst>
              <a:ext uri="{FF2B5EF4-FFF2-40B4-BE49-F238E27FC236}">
                <a16:creationId xmlns:a16="http://schemas.microsoft.com/office/drawing/2014/main" id="{D0AF3BD4-618B-41D8-B8BD-1FC2F87293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3604" y="5384270"/>
            <a:ext cx="2331740" cy="1110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427437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126</TotalTime>
  <Words>434</Words>
  <Application>Microsoft Office PowerPoint</Application>
  <PresentationFormat>Widescreen</PresentationFormat>
  <Paragraphs>28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Trebuchet MS</vt:lpstr>
      <vt:lpstr>Wingdings 3</vt:lpstr>
      <vt:lpstr>Facet</vt:lpstr>
      <vt:lpstr>Welcome to Woodloes Primary School</vt:lpstr>
      <vt:lpstr>About our school</vt:lpstr>
      <vt:lpstr>What we do well</vt:lpstr>
      <vt:lpstr>How well are we doing?</vt:lpstr>
      <vt:lpstr>Where next?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Woodloes Primary School</dc:title>
  <dc:creator>A Mitchell WLS</dc:creator>
  <cp:lastModifiedBy>A Mitchell WLS</cp:lastModifiedBy>
  <cp:revision>5</cp:revision>
  <dcterms:created xsi:type="dcterms:W3CDTF">2020-06-15T12:03:39Z</dcterms:created>
  <dcterms:modified xsi:type="dcterms:W3CDTF">2020-06-15T14:09:45Z</dcterms:modified>
</cp:coreProperties>
</file>