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9" r:id="rId5"/>
    <p:sldId id="257" r:id="rId6"/>
    <p:sldId id="273" r:id="rId7"/>
    <p:sldId id="274" r:id="rId8"/>
    <p:sldId id="275" r:id="rId9"/>
    <p:sldId id="276" r:id="rId10"/>
    <p:sldId id="305" r:id="rId11"/>
    <p:sldId id="258" r:id="rId12"/>
    <p:sldId id="277" r:id="rId13"/>
    <p:sldId id="268" r:id="rId14"/>
    <p:sldId id="278" r:id="rId15"/>
    <p:sldId id="279" r:id="rId16"/>
    <p:sldId id="280" r:id="rId17"/>
    <p:sldId id="281" r:id="rId18"/>
    <p:sldId id="283" r:id="rId19"/>
    <p:sldId id="284" r:id="rId20"/>
    <p:sldId id="282" r:id="rId21"/>
    <p:sldId id="272" r:id="rId22"/>
    <p:sldId id="285" r:id="rId23"/>
    <p:sldId id="291" r:id="rId24"/>
    <p:sldId id="288" r:id="rId25"/>
    <p:sldId id="300" r:id="rId26"/>
    <p:sldId id="290" r:id="rId27"/>
    <p:sldId id="292" r:id="rId28"/>
    <p:sldId id="299" r:id="rId29"/>
    <p:sldId id="293" r:id="rId30"/>
    <p:sldId id="295" r:id="rId31"/>
    <p:sldId id="301" r:id="rId32"/>
    <p:sldId id="296" r:id="rId33"/>
    <p:sldId id="303" r:id="rId34"/>
    <p:sldId id="304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A81C6-FBD1-41CB-9E22-31F4F3427C1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CA54C1B-E4C9-473E-B0AD-F40BC75FA7AA}">
      <dgm:prSet phldrT="[Text]" custT="1"/>
      <dgm:spPr/>
      <dgm:t>
        <a:bodyPr/>
        <a:lstStyle/>
        <a:p>
          <a:r>
            <a:rPr lang="en-US" sz="1600" dirty="0">
              <a:latin typeface="Sassoon Primary Rg" panose="02000606020000020004" pitchFamily="50" charset="0"/>
            </a:rPr>
            <a:t>Develop curiosity and enthusiasm for learning</a:t>
          </a:r>
        </a:p>
      </dgm:t>
    </dgm:pt>
    <dgm:pt modelId="{29743784-EE3A-461F-994A-A92CA35A8388}" type="parTrans" cxnId="{77B23C0F-AB53-4448-A972-5C4483EB2B7B}">
      <dgm:prSet/>
      <dgm:spPr/>
      <dgm:t>
        <a:bodyPr/>
        <a:lstStyle/>
        <a:p>
          <a:endParaRPr lang="en-US"/>
        </a:p>
      </dgm:t>
    </dgm:pt>
    <dgm:pt modelId="{00475006-7102-46B5-930D-7D5467CD646E}" type="sibTrans" cxnId="{77B23C0F-AB53-4448-A972-5C4483EB2B7B}">
      <dgm:prSet/>
      <dgm:spPr/>
      <dgm:t>
        <a:bodyPr/>
        <a:lstStyle/>
        <a:p>
          <a:endParaRPr lang="en-US"/>
        </a:p>
      </dgm:t>
    </dgm:pt>
    <dgm:pt modelId="{798FDB42-B457-4923-AA84-FFAE6F7D3611}">
      <dgm:prSet phldrT="[Text]" custT="1"/>
      <dgm:spPr/>
      <dgm:t>
        <a:bodyPr/>
        <a:lstStyle/>
        <a:p>
          <a:r>
            <a:rPr lang="en-US" sz="1600" dirty="0">
              <a:latin typeface="Sassoon Primary Rg" panose="02000606020000020004" pitchFamily="50" charset="0"/>
            </a:rPr>
            <a:t>Crucial in order to develop skills in the specific areas</a:t>
          </a:r>
        </a:p>
      </dgm:t>
    </dgm:pt>
    <dgm:pt modelId="{37939A5B-5137-49EF-B3F5-339C37D24817}" type="parTrans" cxnId="{E3DD6C94-C0C7-4BEE-A064-65796DD7E0DB}">
      <dgm:prSet/>
      <dgm:spPr/>
      <dgm:t>
        <a:bodyPr/>
        <a:lstStyle/>
        <a:p>
          <a:endParaRPr lang="en-US"/>
        </a:p>
      </dgm:t>
    </dgm:pt>
    <dgm:pt modelId="{9A4B792B-E6F8-47F5-8003-5B628F00EE5F}" type="sibTrans" cxnId="{E3DD6C94-C0C7-4BEE-A064-65796DD7E0DB}">
      <dgm:prSet/>
      <dgm:spPr/>
      <dgm:t>
        <a:bodyPr/>
        <a:lstStyle/>
        <a:p>
          <a:endParaRPr lang="en-US"/>
        </a:p>
      </dgm:t>
    </dgm:pt>
    <dgm:pt modelId="{5822931A-DA2C-41D5-BACC-200C180BB389}" type="pres">
      <dgm:prSet presAssocID="{137A81C6-FBD1-41CB-9E22-31F4F3427C18}" presName="CompostProcess" presStyleCnt="0">
        <dgm:presLayoutVars>
          <dgm:dir/>
          <dgm:resizeHandles val="exact"/>
        </dgm:presLayoutVars>
      </dgm:prSet>
      <dgm:spPr/>
    </dgm:pt>
    <dgm:pt modelId="{46F8B0DC-62C2-41B8-8652-4CEC329467A6}" type="pres">
      <dgm:prSet presAssocID="{137A81C6-FBD1-41CB-9E22-31F4F3427C18}" presName="arrow" presStyleLbl="bgShp" presStyleIdx="0" presStyleCnt="1" custAng="10800000" custLinFactNeighborX="-2238"/>
      <dgm:spPr/>
    </dgm:pt>
    <dgm:pt modelId="{E2FCEB54-4F24-4285-A29A-8D2A3197E791}" type="pres">
      <dgm:prSet presAssocID="{137A81C6-FBD1-41CB-9E22-31F4F3427C18}" presName="linearProcess" presStyleCnt="0"/>
      <dgm:spPr/>
    </dgm:pt>
    <dgm:pt modelId="{1E93E5E8-F9DC-4BF8-A75C-B729454E7363}" type="pres">
      <dgm:prSet presAssocID="{7CA54C1B-E4C9-473E-B0AD-F40BC75FA7A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A034D-BE56-49A8-A67C-C7E3DF920A06}" type="pres">
      <dgm:prSet presAssocID="{00475006-7102-46B5-930D-7D5467CD646E}" presName="sibTrans" presStyleCnt="0"/>
      <dgm:spPr/>
    </dgm:pt>
    <dgm:pt modelId="{2A8E7FD0-B04D-484E-ABBB-322C2F1CB3D8}" type="pres">
      <dgm:prSet presAssocID="{798FDB42-B457-4923-AA84-FFAE6F7D361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B23C0F-AB53-4448-A972-5C4483EB2B7B}" srcId="{137A81C6-FBD1-41CB-9E22-31F4F3427C18}" destId="{7CA54C1B-E4C9-473E-B0AD-F40BC75FA7AA}" srcOrd="0" destOrd="0" parTransId="{29743784-EE3A-461F-994A-A92CA35A8388}" sibTransId="{00475006-7102-46B5-930D-7D5467CD646E}"/>
    <dgm:cxn modelId="{120FBAEF-32F5-4E19-B778-3DBDFAE63E5B}" type="presOf" srcId="{137A81C6-FBD1-41CB-9E22-31F4F3427C18}" destId="{5822931A-DA2C-41D5-BACC-200C180BB389}" srcOrd="0" destOrd="0" presId="urn:microsoft.com/office/officeart/2005/8/layout/hProcess9"/>
    <dgm:cxn modelId="{367D2D39-AE88-4590-95F9-506E896221EC}" type="presOf" srcId="{798FDB42-B457-4923-AA84-FFAE6F7D3611}" destId="{2A8E7FD0-B04D-484E-ABBB-322C2F1CB3D8}" srcOrd="0" destOrd="0" presId="urn:microsoft.com/office/officeart/2005/8/layout/hProcess9"/>
    <dgm:cxn modelId="{E3DD6C94-C0C7-4BEE-A064-65796DD7E0DB}" srcId="{137A81C6-FBD1-41CB-9E22-31F4F3427C18}" destId="{798FDB42-B457-4923-AA84-FFAE6F7D3611}" srcOrd="1" destOrd="0" parTransId="{37939A5B-5137-49EF-B3F5-339C37D24817}" sibTransId="{9A4B792B-E6F8-47F5-8003-5B628F00EE5F}"/>
    <dgm:cxn modelId="{FD38EFC4-0E0A-43CE-8FD0-3FA1205A5C87}" type="presOf" srcId="{7CA54C1B-E4C9-473E-B0AD-F40BC75FA7AA}" destId="{1E93E5E8-F9DC-4BF8-A75C-B729454E7363}" srcOrd="0" destOrd="0" presId="urn:microsoft.com/office/officeart/2005/8/layout/hProcess9"/>
    <dgm:cxn modelId="{F0B22075-98B8-4112-90EC-78F7686F4355}" type="presParOf" srcId="{5822931A-DA2C-41D5-BACC-200C180BB389}" destId="{46F8B0DC-62C2-41B8-8652-4CEC329467A6}" srcOrd="0" destOrd="0" presId="urn:microsoft.com/office/officeart/2005/8/layout/hProcess9"/>
    <dgm:cxn modelId="{CB08F3ED-B441-4B46-83A7-ECC8703A2F73}" type="presParOf" srcId="{5822931A-DA2C-41D5-BACC-200C180BB389}" destId="{E2FCEB54-4F24-4285-A29A-8D2A3197E791}" srcOrd="1" destOrd="0" presId="urn:microsoft.com/office/officeart/2005/8/layout/hProcess9"/>
    <dgm:cxn modelId="{09AF5E79-DA4A-46DF-A45A-FC9FEBB7C9F3}" type="presParOf" srcId="{E2FCEB54-4F24-4285-A29A-8D2A3197E791}" destId="{1E93E5E8-F9DC-4BF8-A75C-B729454E7363}" srcOrd="0" destOrd="0" presId="urn:microsoft.com/office/officeart/2005/8/layout/hProcess9"/>
    <dgm:cxn modelId="{CD397109-C15E-47BE-A1D8-36B1731DB059}" type="presParOf" srcId="{E2FCEB54-4F24-4285-A29A-8D2A3197E791}" destId="{DB2A034D-BE56-49A8-A67C-C7E3DF920A06}" srcOrd="1" destOrd="0" presId="urn:microsoft.com/office/officeart/2005/8/layout/hProcess9"/>
    <dgm:cxn modelId="{C7A627EF-3846-4BC8-BE9D-294B0F9A7FA2}" type="presParOf" srcId="{E2FCEB54-4F24-4285-A29A-8D2A3197E791}" destId="{2A8E7FD0-B04D-484E-ABBB-322C2F1CB3D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8B0DC-62C2-41B8-8652-4CEC329467A6}">
      <dsp:nvSpPr>
        <dsp:cNvPr id="0" name=""/>
        <dsp:cNvSpPr/>
      </dsp:nvSpPr>
      <dsp:spPr>
        <a:xfrm rot="10800000">
          <a:off x="225540" y="0"/>
          <a:ext cx="3424791" cy="20235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3E5E8-F9DC-4BF8-A75C-B729454E7363}">
      <dsp:nvSpPr>
        <dsp:cNvPr id="0" name=""/>
        <dsp:cNvSpPr/>
      </dsp:nvSpPr>
      <dsp:spPr>
        <a:xfrm>
          <a:off x="1933" y="607060"/>
          <a:ext cx="1929331" cy="80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Sassoon Primary Rg" panose="02000606020000020004" pitchFamily="50" charset="0"/>
            </a:rPr>
            <a:t>Develop curiosity and enthusiasm for learning</a:t>
          </a:r>
        </a:p>
      </dsp:txBody>
      <dsp:txXfrm>
        <a:off x="41445" y="646572"/>
        <a:ext cx="1850307" cy="730389"/>
      </dsp:txXfrm>
    </dsp:sp>
    <dsp:sp modelId="{2A8E7FD0-B04D-484E-ABBB-322C2F1CB3D8}">
      <dsp:nvSpPr>
        <dsp:cNvPr id="0" name=""/>
        <dsp:cNvSpPr/>
      </dsp:nvSpPr>
      <dsp:spPr>
        <a:xfrm>
          <a:off x="2097900" y="607060"/>
          <a:ext cx="1929331" cy="80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Sassoon Primary Rg" panose="02000606020000020004" pitchFamily="50" charset="0"/>
            </a:rPr>
            <a:t>Crucial in order to develop skills in the specific areas</a:t>
          </a:r>
        </a:p>
      </dsp:txBody>
      <dsp:txXfrm>
        <a:off x="2137412" y="646572"/>
        <a:ext cx="1850307" cy="73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B4AE5-BDC8-4931-AAB0-D1B6FB46F34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A7E4-3519-4B9D-98D1-9927BD30C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B1758-2C5A-4663-9CC7-2DD46EF4749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56A5A-7825-4C8A-9B1B-E9699DFC4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8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iPods</a:t>
            </a:r>
          </a:p>
          <a:p>
            <a:r>
              <a:rPr lang="en-GB" dirty="0"/>
              <a:t>Accessed during stay and play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56A5A-7825-4C8A-9B1B-E9699DFC48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3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880700-C234-443A-9784-49262FEBF6CB}" type="slidenum">
              <a:rPr lang="en-GB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8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are some</a:t>
            </a:r>
            <a:r>
              <a:rPr lang="en-GB" baseline="0" dirty="0"/>
              <a:t> examples of materials that can be used at the “concrete” and “pictorial” stages to support students at all levels of attainment to access mathematics and deepen their understanding.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D8C-9A11-D844-A70C-94F43885881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6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0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00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79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20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1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0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2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9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9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9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6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0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2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1633E-C43B-466F-883F-0EF9F32C6E1D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4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642" y="3532910"/>
            <a:ext cx="6222230" cy="74814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Sassoon Primary Rg" panose="02000606020000020004" pitchFamily="50" charset="0"/>
              </a:rPr>
              <a:t>Reception Curriculum Meeting</a:t>
            </a:r>
            <a:r>
              <a:rPr lang="en-GB" b="1" u="sng" dirty="0">
                <a:latin typeface="Sassoon Primary Rg" panose="02000606020000020004" pitchFamily="50" charset="0"/>
              </a:rPr>
              <a:t> </a:t>
            </a:r>
          </a:p>
        </p:txBody>
      </p:sp>
      <p:pic>
        <p:nvPicPr>
          <p:cNvPr id="1026" name="Picture 0" descr="Woodloes_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38" y="1043708"/>
            <a:ext cx="2295238" cy="22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5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idx="1"/>
          </p:nvPr>
        </p:nvSpPr>
        <p:spPr>
          <a:xfrm>
            <a:off x="827710" y="1881709"/>
            <a:ext cx="10633165" cy="2967383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Sassoon Primary Rg" panose="02000606020000020004" pitchFamily="50" charset="0"/>
              </a:rPr>
              <a:t>Start with singular sounds</a:t>
            </a:r>
          </a:p>
          <a:p>
            <a:pPr eaLnBrk="1" hangingPunct="1"/>
            <a:r>
              <a:rPr lang="en-GB" altLang="en-US" dirty="0">
                <a:latin typeface="Sassoon Primary Rg" panose="02000606020000020004" pitchFamily="50" charset="0"/>
              </a:rPr>
              <a:t>Progress onto digraphs</a:t>
            </a:r>
          </a:p>
          <a:p>
            <a:pPr eaLnBrk="1" hangingPunct="1"/>
            <a:r>
              <a:rPr lang="en-GB" altLang="en-US" dirty="0">
                <a:latin typeface="Sassoon Primary Rg" panose="02000606020000020004" pitchFamily="50" charset="0"/>
              </a:rPr>
              <a:t>Digraphs are where two letters make one sound e.g. ‘</a:t>
            </a:r>
            <a:r>
              <a:rPr lang="en-GB" altLang="en-US" dirty="0" err="1">
                <a:latin typeface="Sassoon Primary Rg" panose="02000606020000020004" pitchFamily="50" charset="0"/>
              </a:rPr>
              <a:t>sh</a:t>
            </a:r>
            <a:r>
              <a:rPr lang="en-GB" altLang="en-US" dirty="0">
                <a:latin typeface="Sassoon Primary Rg" panose="02000606020000020004" pitchFamily="50" charset="0"/>
              </a:rPr>
              <a:t>’ or ‘</a:t>
            </a:r>
            <a:r>
              <a:rPr lang="en-GB" altLang="en-US" dirty="0" err="1">
                <a:latin typeface="Sassoon Primary Rg" panose="02000606020000020004" pitchFamily="50" charset="0"/>
              </a:rPr>
              <a:t>ch</a:t>
            </a:r>
            <a:r>
              <a:rPr lang="en-GB" altLang="en-US" dirty="0">
                <a:latin typeface="Sassoon Primary Rg" panose="02000606020000020004" pitchFamily="50" charset="0"/>
              </a:rPr>
              <a:t>’</a:t>
            </a:r>
          </a:p>
          <a:p>
            <a:pPr eaLnBrk="1" hangingPunct="1"/>
            <a:r>
              <a:rPr lang="en-GB" altLang="en-US" dirty="0">
                <a:latin typeface="Sassoon Primary Rg" panose="02000606020000020004" pitchFamily="50" charset="0"/>
              </a:rPr>
              <a:t>The ‘</a:t>
            </a:r>
            <a:r>
              <a:rPr lang="en-GB" altLang="en-US" dirty="0" err="1">
                <a:latin typeface="Sassoon Primary Rg" panose="02000606020000020004" pitchFamily="50" charset="0"/>
              </a:rPr>
              <a:t>oo</a:t>
            </a:r>
            <a:r>
              <a:rPr lang="en-GB" altLang="en-US" dirty="0">
                <a:latin typeface="Sassoon Primary Rg" panose="02000606020000020004" pitchFamily="50" charset="0"/>
              </a:rPr>
              <a:t>’ and ‘</a:t>
            </a:r>
            <a:r>
              <a:rPr lang="en-GB" altLang="en-US" dirty="0" err="1">
                <a:latin typeface="Sassoon Primary Rg" panose="02000606020000020004" pitchFamily="50" charset="0"/>
              </a:rPr>
              <a:t>th</a:t>
            </a:r>
            <a:r>
              <a:rPr lang="en-GB" altLang="en-US" dirty="0">
                <a:latin typeface="Sassoon Primary Rg" panose="02000606020000020004" pitchFamily="50" charset="0"/>
              </a:rPr>
              <a:t>’ digraphs are initially introduced in two sizes. The children learn that they each make two different sounds, as in ‘book’ and ‘moon’</a:t>
            </a:r>
          </a:p>
        </p:txBody>
      </p:sp>
    </p:spTree>
    <p:extLst>
      <p:ext uri="{BB962C8B-B14F-4D97-AF65-F5344CB8AC3E}">
        <p14:creationId xmlns:p14="http://schemas.microsoft.com/office/powerpoint/2010/main" val="6653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idx="1"/>
          </p:nvPr>
        </p:nvSpPr>
        <p:spPr>
          <a:xfrm>
            <a:off x="827710" y="426981"/>
            <a:ext cx="10633165" cy="569118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u="sng" dirty="0">
                <a:latin typeface="Sassoon Primary Rg" panose="02000606020000020004" pitchFamily="50" charset="0"/>
              </a:rPr>
              <a:t>Blending sounds for reading</a:t>
            </a: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Most words can be broken down into individual sounds.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e.g.</a:t>
            </a:r>
          </a:p>
          <a:p>
            <a:pPr marL="0" indent="0" algn="ctr" eaLnBrk="1" hangingPunct="1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c a t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If a word has a digraph in it then it is blended like this: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s h </a:t>
            </a:r>
            <a:r>
              <a:rPr lang="en-GB" altLang="en-US" sz="6600" dirty="0" err="1">
                <a:latin typeface="Sassoon Primary Rg" panose="02000606020000020004" pitchFamily="50" charset="0"/>
              </a:rPr>
              <a:t>i</a:t>
            </a:r>
            <a:r>
              <a:rPr lang="en-GB" altLang="en-US" sz="6600" dirty="0">
                <a:latin typeface="Sassoon Primary Rg" panose="02000606020000020004" pitchFamily="50" charset="0"/>
              </a:rPr>
              <a:t> p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83382" y="3796145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137364" y="3796145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705001" y="3796145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373091" y="5985163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44146" y="5985163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5327072" y="6040581"/>
            <a:ext cx="6373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idx="1"/>
          </p:nvPr>
        </p:nvSpPr>
        <p:spPr>
          <a:xfrm>
            <a:off x="827710" y="426981"/>
            <a:ext cx="10633165" cy="5691187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GB" altLang="en-US" u="sng" dirty="0">
                <a:latin typeface="Sassoon Primary Rg" panose="02000606020000020004" pitchFamily="50" charset="0"/>
              </a:rPr>
              <a:t>Tricky words</a:t>
            </a: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Some words cannot be sounded out by reading the sounds.</a:t>
            </a:r>
          </a:p>
          <a:p>
            <a:pPr marL="0" indent="0" algn="ctr" eaLnBrk="1" hangingPunct="1">
              <a:buNone/>
            </a:pPr>
            <a:endParaRPr lang="en-GB" altLang="en-US" sz="6600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the</a:t>
            </a:r>
          </a:p>
          <a:p>
            <a:pPr marL="0" indent="0" algn="ctr" eaLnBrk="1" hangingPunct="1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she</a:t>
            </a:r>
          </a:p>
          <a:p>
            <a:pPr marL="0" indent="0" algn="ctr" eaLnBrk="1" hangingPunct="1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my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75310" y="565527"/>
            <a:ext cx="10633165" cy="532265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u="sng" dirty="0">
                <a:latin typeface="Sassoon Primary Rg" panose="02000606020000020004" pitchFamily="50" charset="0"/>
              </a:rPr>
              <a:t>Segmenting for spelling</a:t>
            </a: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Segmenting is separating a word into its original sounds</a:t>
            </a:r>
          </a:p>
          <a:p>
            <a:pPr marL="0" indent="0" algn="ctr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e.g.</a:t>
            </a:r>
          </a:p>
          <a:p>
            <a:pPr marL="0" indent="0" algn="ctr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d o g</a:t>
            </a:r>
          </a:p>
          <a:p>
            <a:pPr marL="0" indent="0" algn="ctr">
              <a:buNone/>
            </a:pPr>
            <a:endParaRPr lang="en-GB" altLang="en-US" sz="3600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To help with segmenting, we use robot arms.</a:t>
            </a:r>
          </a:p>
        </p:txBody>
      </p:sp>
    </p:spTree>
    <p:extLst>
      <p:ext uri="{BB962C8B-B14F-4D97-AF65-F5344CB8AC3E}">
        <p14:creationId xmlns:p14="http://schemas.microsoft.com/office/powerpoint/2010/main" val="10305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75310" y="565527"/>
            <a:ext cx="10633165" cy="532265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u="sng" dirty="0">
                <a:latin typeface="Sassoon Primary Rg" panose="02000606020000020004" pitchFamily="50" charset="0"/>
              </a:rPr>
              <a:t>Segmenting for spelling</a:t>
            </a: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Expected level of writing by the end of reception:</a:t>
            </a:r>
          </a:p>
        </p:txBody>
      </p:sp>
      <p:pic>
        <p:nvPicPr>
          <p:cNvPr id="1026" name="Picture 2" descr="http://www.fhi.hounslow.sch.uk/_site/data/files/images/news_and_events/AC9FFDEBFDDC953B8FA8ED474C4A45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" b="1689"/>
          <a:stretch/>
        </p:blipFill>
        <p:spPr bwMode="auto">
          <a:xfrm>
            <a:off x="1620982" y="1767929"/>
            <a:ext cx="8049491" cy="484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234440" y="398578"/>
            <a:ext cx="9304020" cy="2578893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GB" sz="2600" u="sng" dirty="0">
                <a:latin typeface="Sassoon Primary Rg" panose="02000606020000020004" pitchFamily="50" charset="0"/>
              </a:rPr>
              <a:t>Letter formation</a:t>
            </a:r>
          </a:p>
          <a:p>
            <a:pPr marL="0" indent="0" algn="ctr">
              <a:buNone/>
              <a:defRPr/>
            </a:pPr>
            <a:endParaRPr lang="en-GB" sz="2600" u="sng" dirty="0">
              <a:latin typeface="Sassoon Primary Rg" panose="02000606020000020004" pitchFamily="50" charset="0"/>
            </a:endParaRPr>
          </a:p>
          <a:p>
            <a:pPr>
              <a:defRPr/>
            </a:pPr>
            <a:r>
              <a:rPr lang="en-GB" sz="2600" dirty="0">
                <a:latin typeface="Sassoon Primary Rg" panose="02000606020000020004" pitchFamily="50" charset="0"/>
              </a:rPr>
              <a:t>Letter formation is taught alongside the sounds</a:t>
            </a:r>
          </a:p>
          <a:p>
            <a:pPr>
              <a:defRPr/>
            </a:pPr>
            <a:r>
              <a:rPr lang="en-GB" sz="2600" dirty="0">
                <a:latin typeface="Sassoon Primary Rg" panose="02000606020000020004" pitchFamily="50" charset="0"/>
              </a:rPr>
              <a:t>The children learn the ‘</a:t>
            </a:r>
            <a:r>
              <a:rPr lang="en-GB" sz="2600" dirty="0" err="1">
                <a:latin typeface="Sassoon Primary Rg" panose="02000606020000020004" pitchFamily="50" charset="0"/>
              </a:rPr>
              <a:t>froggy</a:t>
            </a:r>
            <a:r>
              <a:rPr lang="en-GB" sz="2600" dirty="0">
                <a:latin typeface="Sassoon Primary Rg" panose="02000606020000020004" pitchFamily="50" charset="0"/>
              </a:rPr>
              <a:t> legs’ grip </a:t>
            </a:r>
            <a:endParaRPr lang="en-GB" dirty="0"/>
          </a:p>
          <a:p>
            <a:pPr>
              <a:defRPr/>
            </a:pPr>
            <a:r>
              <a:rPr lang="en-GB" sz="2600" dirty="0">
                <a:latin typeface="Sassoon Primary Rg" panose="02000606020000020004" pitchFamily="50" charset="0"/>
              </a:rPr>
              <a:t>The groups below show how the letters should be formed.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413" t="25937" r="28331" b="20248"/>
          <a:stretch/>
        </p:blipFill>
        <p:spPr>
          <a:xfrm>
            <a:off x="3886200" y="2977471"/>
            <a:ext cx="4000500" cy="31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893618" y="634134"/>
            <a:ext cx="10515600" cy="5101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2000" u="sng" dirty="0">
                <a:latin typeface="Sassoon Primary Rg" panose="02000606020000020004" pitchFamily="50" charset="0"/>
              </a:rPr>
              <a:t>What you can do at home</a:t>
            </a:r>
          </a:p>
          <a:p>
            <a:r>
              <a:rPr lang="en-GB" altLang="en-US" sz="2000" dirty="0">
                <a:latin typeface="Sassoon Primary Rg" panose="02000606020000020004" pitchFamily="50" charset="0"/>
              </a:rPr>
              <a:t>Practise sounds daily</a:t>
            </a:r>
          </a:p>
          <a:p>
            <a:r>
              <a:rPr lang="en-GB" altLang="en-US" sz="2000" dirty="0">
                <a:latin typeface="Sassoon Primary Rg" panose="02000606020000020004" pitchFamily="50" charset="0"/>
              </a:rPr>
              <a:t>Read as often as possible (3/4 times a week)</a:t>
            </a:r>
          </a:p>
          <a:p>
            <a:pPr marL="0" indent="0">
              <a:buNone/>
            </a:pPr>
            <a:r>
              <a:rPr lang="en-GB" altLang="en-US" sz="2000" dirty="0">
                <a:latin typeface="Sassoon Primary Rg" panose="02000606020000020004" pitchFamily="50" charset="0"/>
              </a:rPr>
              <a:t>- Record reading in the reading record book</a:t>
            </a:r>
          </a:p>
          <a:p>
            <a:pPr marL="0" indent="0">
              <a:buNone/>
            </a:pPr>
            <a:r>
              <a:rPr lang="en-GB" altLang="en-US" sz="2000" dirty="0">
                <a:latin typeface="Sassoon Primary Rg" panose="02000606020000020004" pitchFamily="50" charset="0"/>
              </a:rPr>
              <a:t>-Books are in the classroom for children to </a:t>
            </a:r>
            <a:r>
              <a:rPr lang="en-GB" altLang="en-US" sz="2000" dirty="0" smtClean="0">
                <a:latin typeface="Sassoon Primary Rg" panose="02000606020000020004" pitchFamily="50" charset="0"/>
              </a:rPr>
              <a:t>change</a:t>
            </a:r>
          </a:p>
          <a:p>
            <a:pPr marL="0" indent="0">
              <a:buNone/>
            </a:pPr>
            <a:r>
              <a:rPr lang="en-GB" altLang="en-US" sz="2000" dirty="0" smtClean="0">
                <a:latin typeface="Sassoon Primary Rg" panose="02000606020000020004" pitchFamily="50" charset="0"/>
              </a:rPr>
              <a:t>-</a:t>
            </a:r>
            <a:r>
              <a:rPr lang="en-GB" altLang="en-US" sz="2000" b="1" u="sng" dirty="0" smtClean="0">
                <a:latin typeface="Sassoon Primary Rg" panose="02000606020000020004" pitchFamily="50" charset="0"/>
              </a:rPr>
              <a:t>Active Learn Bug Club</a:t>
            </a:r>
            <a:r>
              <a:rPr lang="en-GB" altLang="en-US" sz="2000" dirty="0" smtClean="0">
                <a:latin typeface="Sassoon Primary Rg" panose="02000606020000020004" pitchFamily="50" charset="0"/>
              </a:rPr>
              <a:t> login (login will be in reading diary) to access online books (login – my stuff – open books)</a:t>
            </a:r>
            <a:endParaRPr lang="en-GB" altLang="en-US" sz="2000" dirty="0">
              <a:latin typeface="Sassoon Primary Rg" panose="02000606020000020004" pitchFamily="50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000" dirty="0">
              <a:latin typeface="Sassoon Primary Rg" panose="02000606020000020004" pitchFamily="50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000" dirty="0">
                <a:latin typeface="Sassoon Primary Rg" panose="02000606020000020004" pitchFamily="50" charset="0"/>
              </a:rPr>
              <a:t>Helpful tips for reading at home:</a:t>
            </a: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Sassoon Primary Rg" panose="02000606020000020004" pitchFamily="50" charset="0"/>
              </a:rPr>
              <a:t>Point to each word (magic finger) and encourage him / her to do the same.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Sassoon Primary Rg" panose="02000606020000020004" pitchFamily="50" charset="0"/>
              </a:rPr>
              <a:t>Discuss the setting / characters – encourage your child to relate events to real-life experiences.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Sassoon Primary Rg" panose="02000606020000020004" pitchFamily="50" charset="0"/>
              </a:rPr>
              <a:t>Encourage sounding out of letters and learning to blend sounds – practice, practice, practice !!!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Sassoon Primary Rg" panose="02000606020000020004" pitchFamily="50" charset="0"/>
              </a:rPr>
              <a:t>Recap the story, encourage correct sequencing of the story.</a:t>
            </a:r>
          </a:p>
        </p:txBody>
      </p:sp>
      <p:pic>
        <p:nvPicPr>
          <p:cNvPr id="2052" name="Picture 4" descr="Personalised Reading Record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840221"/>
            <a:ext cx="1736725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75310" y="565527"/>
            <a:ext cx="10633165" cy="53226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altLang="en-US" sz="2400" u="sng" dirty="0">
                <a:latin typeface="Sassoon Primary Rg" panose="02000606020000020004" pitchFamily="50" charset="0"/>
              </a:rPr>
              <a:t>What you can do at home</a:t>
            </a:r>
          </a:p>
          <a:p>
            <a:pPr marL="0" indent="0" algn="ctr">
              <a:buNone/>
            </a:pPr>
            <a:endParaRPr lang="en-GB" altLang="en-US" sz="2400" dirty="0">
              <a:latin typeface="Sassoon Primary Rg" panose="02000606020000020004" pitchFamily="50" charset="0"/>
            </a:endParaRPr>
          </a:p>
          <a:p>
            <a:r>
              <a:rPr lang="en-GB" altLang="en-US" sz="2400" dirty="0">
                <a:latin typeface="Sassoon Primary Rg" panose="02000606020000020004" pitchFamily="50" charset="0"/>
              </a:rPr>
              <a:t>Practise writing their name using their name card, encouraging correct pencil grip and letter formation</a:t>
            </a:r>
          </a:p>
          <a:p>
            <a:r>
              <a:rPr lang="en-GB" altLang="en-US" sz="2400" dirty="0">
                <a:latin typeface="Sassoon Primary Rg" panose="02000606020000020004" pitchFamily="50" charset="0"/>
              </a:rPr>
              <a:t>Practise blending and segmenting orally as well as for reading and writing</a:t>
            </a:r>
          </a:p>
          <a:p>
            <a:r>
              <a:rPr lang="en-GB" altLang="en-US" sz="2400" dirty="0">
                <a:latin typeface="Sassoon Primary Rg" panose="02000606020000020004" pitchFamily="50" charset="0"/>
              </a:rPr>
              <a:t>Practise reading and spelling tricky words</a:t>
            </a:r>
          </a:p>
          <a:p>
            <a:pPr marL="0" indent="0">
              <a:buNone/>
            </a:pPr>
            <a:endParaRPr lang="en-GB" altLang="en-US" sz="2400" dirty="0">
              <a:latin typeface="Sassoon Primary Rg" panose="02000606020000020004" pitchFamily="50" charset="0"/>
            </a:endParaRPr>
          </a:p>
          <a:p>
            <a:pPr marL="0" indent="0">
              <a:buNone/>
            </a:pPr>
            <a:r>
              <a:rPr lang="en-GB" altLang="en-US" sz="2400" dirty="0">
                <a:latin typeface="Sassoon Primary Rg" panose="02000606020000020004" pitchFamily="50" charset="0"/>
              </a:rPr>
              <a:t>Helpful tips for writing at home:</a:t>
            </a:r>
          </a:p>
          <a:p>
            <a:r>
              <a:rPr lang="en-GB" altLang="en-US" sz="2400" dirty="0">
                <a:latin typeface="Sassoon Primary Rg" panose="02000606020000020004" pitchFamily="50" charset="0"/>
              </a:rPr>
              <a:t>Write shopping lists</a:t>
            </a:r>
          </a:p>
          <a:p>
            <a:r>
              <a:rPr lang="en-GB" altLang="en-US" sz="2400" dirty="0">
                <a:latin typeface="Sassoon Primary Rg" panose="02000606020000020004" pitchFamily="50" charset="0"/>
              </a:rPr>
              <a:t>Write letters to family members or fictional characters e.g. the tooth fairy</a:t>
            </a:r>
          </a:p>
          <a:p>
            <a:r>
              <a:rPr lang="en-GB" altLang="en-US" sz="2400" dirty="0">
                <a:latin typeface="Sassoon Primary Rg" panose="02000606020000020004" pitchFamily="50" charset="0"/>
              </a:rPr>
              <a:t>Write cards</a:t>
            </a:r>
          </a:p>
          <a:p>
            <a:r>
              <a:rPr lang="en-GB" altLang="en-US" sz="2400" dirty="0">
                <a:latin typeface="Sassoon Primary Rg" panose="02000606020000020004" pitchFamily="50" charset="0"/>
              </a:rPr>
              <a:t>Chalks/water paintbrushes</a:t>
            </a:r>
          </a:p>
        </p:txBody>
      </p:sp>
    </p:spTree>
    <p:extLst>
      <p:ext uri="{BB962C8B-B14F-4D97-AF65-F5344CB8AC3E}">
        <p14:creationId xmlns:p14="http://schemas.microsoft.com/office/powerpoint/2010/main" val="17752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idx="1"/>
          </p:nvPr>
        </p:nvSpPr>
        <p:spPr>
          <a:xfrm>
            <a:off x="568037" y="476250"/>
            <a:ext cx="11070970" cy="8466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We will send home a weekly sheet, including sounds, jolly phonic actions and tricky words to your child practise.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33388" r="21368" b="9661"/>
          <a:stretch/>
        </p:blipFill>
        <p:spPr bwMode="auto">
          <a:xfrm>
            <a:off x="1717965" y="1482436"/>
            <a:ext cx="8266722" cy="443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3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427018" y="1104467"/>
            <a:ext cx="9047019" cy="424338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altLang="en-US" sz="2400" dirty="0">
                <a:latin typeface="Sassoon Primary Rg" panose="02000606020000020004" pitchFamily="50" charset="0"/>
              </a:rPr>
              <a:t>Finally …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GB" altLang="en-US" sz="2400" dirty="0">
              <a:latin typeface="Sassoon Primary Rg" panose="02000606020000020004" pitchFamily="50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latin typeface="Sassoon Primary Rg" panose="02000606020000020004" pitchFamily="50" charset="0"/>
              </a:rPr>
              <a:t>At home, remember little and often!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latin typeface="Sassoon Primary Rg" panose="02000606020000020004" pitchFamily="50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latin typeface="Sassoon Primary Rg" panose="02000606020000020004" pitchFamily="50" charset="0"/>
              </a:rPr>
              <a:t>Your child may be tired after school but don’t worry. It’s better to leave it, than to push too hard.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latin typeface="Sassoon Primary Rg" panose="02000606020000020004" pitchFamily="50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latin typeface="Sassoon Primary Rg" panose="02000606020000020004" pitchFamily="50" charset="0"/>
              </a:rPr>
              <a:t>Remember, effort on your part, at this stage, is worth it.</a:t>
            </a:r>
          </a:p>
        </p:txBody>
      </p:sp>
    </p:spTree>
    <p:extLst>
      <p:ext uri="{BB962C8B-B14F-4D97-AF65-F5344CB8AC3E}">
        <p14:creationId xmlns:p14="http://schemas.microsoft.com/office/powerpoint/2010/main" val="381936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61" y="608880"/>
            <a:ext cx="8596668" cy="56118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2800" dirty="0">
                <a:solidFill>
                  <a:srgbClr val="000000"/>
                </a:solidFill>
                <a:latin typeface="Sassoon Primary Rg" panose="02000606020000020004" pitchFamily="50" charset="0"/>
              </a:rPr>
              <a:t>What we will cover: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800" dirty="0">
              <a:solidFill>
                <a:srgbClr val="000000"/>
              </a:solidFill>
              <a:latin typeface="Sassoon Primary Rg" panose="02000606020000020004" pitchFamily="50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rgbClr val="000000"/>
                </a:solidFill>
                <a:latin typeface="Sassoon Primary Rg" panose="02000606020000020004" pitchFamily="50" charset="0"/>
              </a:rPr>
              <a:t>The Early Years Foundation Stage Curriculum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solidFill>
                <a:srgbClr val="000000"/>
              </a:solidFill>
              <a:latin typeface="Sassoon Primary Rg" panose="02000606020000020004" pitchFamily="50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rgbClr val="000000"/>
                </a:solidFill>
                <a:latin typeface="Sassoon Primary Rg" panose="02000606020000020004" pitchFamily="50" charset="0"/>
              </a:rPr>
              <a:t>How we teach reception children at Woodloes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solidFill>
                <a:srgbClr val="000000"/>
              </a:solidFill>
              <a:latin typeface="Sassoon Primary Rg" panose="02000606020000020004" pitchFamily="50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rgbClr val="000000"/>
                </a:solidFill>
                <a:latin typeface="Sassoon Primary Rg" panose="02000606020000020004" pitchFamily="50" charset="0"/>
              </a:rPr>
              <a:t>Jolly Phonics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solidFill>
                <a:srgbClr val="000000"/>
              </a:solidFill>
              <a:latin typeface="Sassoon Primary Rg" panose="02000606020000020004" pitchFamily="50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rgbClr val="000000"/>
                </a:solidFill>
                <a:latin typeface="Sassoon Primary Rg" panose="02000606020000020004" pitchFamily="50" charset="0"/>
              </a:rPr>
              <a:t>Mathematics Mastery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solidFill>
                <a:srgbClr val="000000"/>
              </a:solidFill>
              <a:latin typeface="Sassoon Primary Rg" panose="02000606020000020004" pitchFamily="50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rgbClr val="000000"/>
                </a:solidFill>
                <a:latin typeface="Sassoon Primary Rg" panose="02000606020000020004" pitchFamily="50" charset="0"/>
              </a:rPr>
              <a:t>How you can support at home</a:t>
            </a:r>
          </a:p>
        </p:txBody>
      </p:sp>
    </p:spTree>
    <p:extLst>
      <p:ext uri="{BB962C8B-B14F-4D97-AF65-F5344CB8AC3E}">
        <p14:creationId xmlns:p14="http://schemas.microsoft.com/office/powerpoint/2010/main" val="385315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Mathematics Mastery </a:t>
            </a:r>
          </a:p>
        </p:txBody>
      </p:sp>
      <p:pic>
        <p:nvPicPr>
          <p:cNvPr id="2050" name="Picture 2" descr="Mathematics Master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88" y="2701858"/>
            <a:ext cx="8786425" cy="23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0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What is Maths Mastery?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4007"/>
            <a:ext cx="935335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Sassoon Primary Rg" panose="02000606020000020004" pitchFamily="50" charset="0"/>
              </a:rPr>
              <a:t> 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Fewer topics in greater depth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Mastery for all pupils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Number sense and place value come first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Problem solving is central</a:t>
            </a:r>
          </a:p>
        </p:txBody>
      </p:sp>
    </p:spTree>
    <p:extLst>
      <p:ext uri="{BB962C8B-B14F-4D97-AF65-F5344CB8AC3E}">
        <p14:creationId xmlns:p14="http://schemas.microsoft.com/office/powerpoint/2010/main" val="41971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What does the National Curriculum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034702" cy="3880773"/>
          </a:xfrm>
        </p:spPr>
        <p:txBody>
          <a:bodyPr/>
          <a:lstStyle/>
          <a:p>
            <a:r>
              <a:rPr lang="en-GB" sz="2400" dirty="0">
                <a:latin typeface="Sassoon Primary Rg" panose="02000606020000020004" pitchFamily="50" charset="0"/>
              </a:rPr>
              <a:t>“Pupils who grasp concepts rapidly should be challenged through being offered rich and sophisticated problems before any acceleration through new content.”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“Those who are not sufficiently fluent should consolidate their understanding, including through additional practice, before moving on.”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947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39" t="22804" r="20739" b="23473"/>
          <a:stretch/>
        </p:blipFill>
        <p:spPr>
          <a:xfrm>
            <a:off x="1011382" y="1039091"/>
            <a:ext cx="8480375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Conceptual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1716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Sassoon Primary Rg" panose="02000606020000020004" pitchFamily="50" charset="0"/>
              </a:rPr>
              <a:t>Represent concepts using objects and pictures 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Reaches out to a variety of learners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 Concrete allows discovery 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 Pictorial allows conceptual understanding 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 Abstract allows a shorted and more efficient way to represent numerical ideas using symbols.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782" t="60322" r="18588" b="25095"/>
          <a:stretch/>
        </p:blipFill>
        <p:spPr>
          <a:xfrm>
            <a:off x="1234941" y="4502787"/>
            <a:ext cx="7736954" cy="173181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17839" t="22804" r="20739" b="23473"/>
          <a:stretch/>
        </p:blipFill>
        <p:spPr>
          <a:xfrm>
            <a:off x="8338011" y="323512"/>
            <a:ext cx="3483697" cy="17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Mathematical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Sassoon Primary Rg" panose="02000606020000020004" pitchFamily="50" charset="0"/>
              </a:rPr>
              <a:t>Pupils deepen their understanding by: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 giving an example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 sorting or comparing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 looking for patterns and rules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17839" t="22804" r="20739" b="23473"/>
          <a:stretch/>
        </p:blipFill>
        <p:spPr>
          <a:xfrm>
            <a:off x="8338011" y="323512"/>
            <a:ext cx="3483697" cy="17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Language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70" y="1523280"/>
            <a:ext cx="8596668" cy="44064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latin typeface="Sassoon Primary Rg" panose="02000606020000020004" pitchFamily="50" charset="0"/>
              </a:rPr>
              <a:t>Mathematics Mastery lessons provide opportunities for pupils to communicate and develop mathematical language through:</a:t>
            </a:r>
          </a:p>
          <a:p>
            <a:pPr>
              <a:buNone/>
            </a:pPr>
            <a:endParaRPr lang="en-GB" sz="2400" dirty="0">
              <a:latin typeface="Sassoon Primary Rg" panose="02000606020000020004" pitchFamily="50" charset="0"/>
            </a:endParaRPr>
          </a:p>
          <a:p>
            <a:r>
              <a:rPr lang="en-GB" sz="2400" dirty="0">
                <a:latin typeface="Sassoon Primary Rg" panose="02000606020000020004" pitchFamily="50" charset="0"/>
              </a:rPr>
              <a:t>Sharing  essential vocabulary at the beginning of every lesson and insisting on its use throughout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Modelling clear sentence structures using mathematical language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Paired language development activities, known as Talk Tasks.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Plenaries which give a further opportunity to assess understanding through pupil explanations.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17839" t="22804" r="20739" b="23473"/>
          <a:stretch/>
        </p:blipFill>
        <p:spPr>
          <a:xfrm>
            <a:off x="8531974" y="217294"/>
            <a:ext cx="3483697" cy="17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What does a Maths lesson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7324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Sassoon Primary Rg" panose="02000606020000020004" pitchFamily="50" charset="0"/>
              </a:rPr>
              <a:t>Maths meetings every morning – days of the week, months, weather, number of children.</a:t>
            </a:r>
          </a:p>
          <a:p>
            <a:r>
              <a:rPr lang="en-GB" sz="2400" dirty="0" smtClean="0">
                <a:latin typeface="Sassoon Primary Rg" panose="02000606020000020004" pitchFamily="50" charset="0"/>
              </a:rPr>
              <a:t>Do now (consolidate prior learning).</a:t>
            </a:r>
          </a:p>
          <a:p>
            <a:r>
              <a:rPr lang="en-GB" sz="2400" dirty="0" smtClean="0">
                <a:latin typeface="Sassoon Primary Rg" panose="02000606020000020004" pitchFamily="50" charset="0"/>
              </a:rPr>
              <a:t>New learning (big picture, star words, using full sentences, model talk task).</a:t>
            </a:r>
          </a:p>
          <a:p>
            <a:r>
              <a:rPr lang="en-GB" sz="2400" dirty="0" smtClean="0">
                <a:latin typeface="Sassoon Primary Rg" panose="02000606020000020004" pitchFamily="50" charset="0"/>
              </a:rPr>
              <a:t>Talk task (working in pairs with manipulatives to investigate new learning).</a:t>
            </a:r>
          </a:p>
          <a:p>
            <a:r>
              <a:rPr lang="en-GB" sz="2400" dirty="0" smtClean="0">
                <a:latin typeface="Sassoon Primary Rg" panose="02000606020000020004" pitchFamily="50" charset="0"/>
              </a:rPr>
              <a:t>Resources in the environment.</a:t>
            </a:r>
          </a:p>
          <a:p>
            <a:r>
              <a:rPr lang="en-GB" sz="2400" dirty="0" smtClean="0">
                <a:latin typeface="Sassoon Primary Rg" panose="02000606020000020004" pitchFamily="50" charset="0"/>
              </a:rPr>
              <a:t>This </a:t>
            </a:r>
            <a:r>
              <a:rPr lang="en-GB" sz="2400" dirty="0">
                <a:latin typeface="Sassoon Primary Rg" panose="02000606020000020004" pitchFamily="50" charset="0"/>
              </a:rPr>
              <a:t>keeps the lesson </a:t>
            </a:r>
            <a:r>
              <a:rPr lang="en-GB" sz="2400" dirty="0" smtClean="0">
                <a:latin typeface="Sassoon Primary Rg" panose="02000606020000020004" pitchFamily="50" charset="0"/>
              </a:rPr>
              <a:t>pacey</a:t>
            </a:r>
            <a:r>
              <a:rPr lang="en-GB" sz="2400" dirty="0">
                <a:latin typeface="Sassoon Primary Rg" panose="02000606020000020004" pitchFamily="50" charset="0"/>
              </a:rPr>
              <a:t>, gives flow and allows more opportunities to teach creatively, give feedback and assess learning.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Pupils have access to plenty of concrete materials such as bead strings and place value counters so that they have time to fully explore mathematics.</a:t>
            </a:r>
          </a:p>
        </p:txBody>
      </p:sp>
    </p:spTree>
    <p:extLst>
      <p:ext uri="{BB962C8B-B14F-4D97-AF65-F5344CB8AC3E}">
        <p14:creationId xmlns:p14="http://schemas.microsoft.com/office/powerpoint/2010/main" val="18685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ad st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097" y="1025958"/>
            <a:ext cx="1499106" cy="10066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13601" y="1264435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Bar models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9516" y="458064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assoon Primary Rg" panose="02000606020000020004" pitchFamily="50" charset="0"/>
              </a:rPr>
              <a:t>Dienes</a:t>
            </a:r>
            <a:r>
              <a:rPr lang="en-GB" dirty="0">
                <a:latin typeface="Sassoon Primary Rg" panose="02000606020000020004" pitchFamily="50" charset="0"/>
              </a:rPr>
              <a:t> blocks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56203" y="3756292"/>
            <a:ext cx="177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Cuisenaire rods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90970" y="5675062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Multilink cubes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7724" y="2726649"/>
            <a:ext cx="157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Fraction towers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9040" y="139793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Bead strings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69837" y="273584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Number lines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61817" y="374406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Shapes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13163" y="268159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100 grids</a:t>
            </a:r>
          </a:p>
        </p:txBody>
      </p:sp>
      <p:pic>
        <p:nvPicPr>
          <p:cNvPr id="36" name="Picture 35" descr="die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7479" y="5090151"/>
            <a:ext cx="1219200" cy="1219200"/>
          </a:xfrm>
          <a:prstGeom prst="rect">
            <a:avLst/>
          </a:prstGeom>
        </p:spPr>
      </p:pic>
      <p:pic>
        <p:nvPicPr>
          <p:cNvPr id="37" name="Picture 36" descr="fraction-tower-cu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2389" y="2866260"/>
            <a:ext cx="1052180" cy="789135"/>
          </a:xfrm>
          <a:prstGeom prst="rect">
            <a:avLst/>
          </a:prstGeom>
        </p:spPr>
      </p:pic>
      <p:pic>
        <p:nvPicPr>
          <p:cNvPr id="38" name="Picture 37" descr="multilin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0720" y="5459483"/>
            <a:ext cx="1058320" cy="1058320"/>
          </a:xfrm>
          <a:prstGeom prst="rect">
            <a:avLst/>
          </a:prstGeom>
        </p:spPr>
      </p:pic>
      <p:pic>
        <p:nvPicPr>
          <p:cNvPr id="39" name="Picture 38" descr="cuisenai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6011" y="3683614"/>
            <a:ext cx="906971" cy="798753"/>
          </a:xfrm>
          <a:prstGeom prst="rect">
            <a:avLst/>
          </a:prstGeom>
        </p:spPr>
      </p:pic>
      <p:grpSp>
        <p:nvGrpSpPr>
          <p:cNvPr id="40" name="Group 46"/>
          <p:cNvGrpSpPr/>
          <p:nvPr/>
        </p:nvGrpSpPr>
        <p:grpSpPr>
          <a:xfrm>
            <a:off x="8839172" y="979991"/>
            <a:ext cx="1223321" cy="568889"/>
            <a:chOff x="7162800" y="1029253"/>
            <a:chExt cx="1223321" cy="568889"/>
          </a:xfrm>
        </p:grpSpPr>
        <p:sp>
          <p:nvSpPr>
            <p:cNvPr id="41" name="Rectangle 40"/>
            <p:cNvSpPr/>
            <p:nvPr/>
          </p:nvSpPr>
          <p:spPr>
            <a:xfrm>
              <a:off x="7162800" y="1029253"/>
              <a:ext cx="608773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71573" y="1029253"/>
              <a:ext cx="608773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62800" y="1362960"/>
              <a:ext cx="425532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60589" y="1362960"/>
              <a:ext cx="425532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58807" y="1362960"/>
              <a:ext cx="425532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</p:grpSp>
      <p:pic>
        <p:nvPicPr>
          <p:cNvPr id="46" name="Picture 45" descr="number li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18413" y="3059935"/>
            <a:ext cx="1841517" cy="648180"/>
          </a:xfrm>
          <a:prstGeom prst="rect">
            <a:avLst/>
          </a:prstGeom>
        </p:spPr>
      </p:pic>
      <p:pic>
        <p:nvPicPr>
          <p:cNvPr id="47" name="Picture 46" descr="pentag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67253" y="4113398"/>
            <a:ext cx="794901" cy="759131"/>
          </a:xfrm>
          <a:prstGeom prst="rect">
            <a:avLst/>
          </a:prstGeom>
        </p:spPr>
      </p:pic>
      <p:pic>
        <p:nvPicPr>
          <p:cNvPr id="48" name="Picture 47" descr="equilateral triangl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84473" y="4317186"/>
            <a:ext cx="716759" cy="632787"/>
          </a:xfrm>
          <a:prstGeom prst="rect">
            <a:avLst/>
          </a:prstGeom>
        </p:spPr>
      </p:pic>
      <p:pic>
        <p:nvPicPr>
          <p:cNvPr id="49" name="Picture 48" descr="gri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4189" y="2386636"/>
            <a:ext cx="1077370" cy="1067751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040293" y="264661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What do concrete resources look like?</a:t>
            </a:r>
          </a:p>
        </p:txBody>
      </p:sp>
    </p:spTree>
    <p:extLst>
      <p:ext uri="{BB962C8B-B14F-4D97-AF65-F5344CB8AC3E}">
        <p14:creationId xmlns:p14="http://schemas.microsoft.com/office/powerpoint/2010/main" val="3374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80" y="127811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Sassoon Primary Rg" panose="02000606020000020004" pitchFamily="50" charset="0"/>
              </a:rPr>
              <a:t>Each unit starts with a big picture. This provides opportunities to:</a:t>
            </a:r>
          </a:p>
          <a:p>
            <a:r>
              <a:rPr lang="en-GB" sz="2400" dirty="0" smtClean="0">
                <a:latin typeface="Sassoon Primary Rg" panose="02000606020000020004" pitchFamily="50" charset="0"/>
              </a:rPr>
              <a:t>engage </a:t>
            </a:r>
            <a:r>
              <a:rPr lang="en-GB" sz="2400" dirty="0">
                <a:latin typeface="Sassoon Primary Rg" panose="02000606020000020004" pitchFamily="50" charset="0"/>
              </a:rPr>
              <a:t>children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relate maths to real life applications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Make connections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Promote and develop pupil reasoning </a:t>
            </a:r>
          </a:p>
          <a:p>
            <a:endParaRPr lang="en-GB" sz="2400" dirty="0">
              <a:latin typeface="Sassoon Primary Rg" panose="02000606020000020004" pitchFamily="50" charset="0"/>
            </a:endParaRPr>
          </a:p>
          <a:p>
            <a:endParaRPr lang="en-GB" sz="2400" dirty="0">
              <a:latin typeface="Sassoon Primary Rg" panose="0200060602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51" t="21786" r="53130" b="47634"/>
          <a:stretch/>
        </p:blipFill>
        <p:spPr>
          <a:xfrm>
            <a:off x="6002916" y="1918897"/>
            <a:ext cx="4357688" cy="2868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980" y="5158884"/>
            <a:ext cx="389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rimary Rg" panose="02000606020000020004" pitchFamily="50" charset="0"/>
              </a:rPr>
              <a:t>“3 bears”</a:t>
            </a:r>
          </a:p>
          <a:p>
            <a:endParaRPr lang="en-GB" sz="2400" dirty="0">
              <a:latin typeface="Sassoon Primary Rg" panose="02000606020000020004" pitchFamily="50" charset="0"/>
            </a:endParaRPr>
          </a:p>
          <a:p>
            <a:endParaRPr lang="en-GB" sz="2400" dirty="0">
              <a:latin typeface="Sassoon Primary Rg" panose="02000606020000020004" pitchFamily="50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4980" y="308668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Big Pictures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8009" y="5076650"/>
            <a:ext cx="6347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rimary Rg" panose="02000606020000020004" pitchFamily="50" charset="0"/>
              </a:rPr>
              <a:t>“There are three bears in the picture”</a:t>
            </a:r>
          </a:p>
          <a:p>
            <a:endParaRPr lang="en-GB" sz="2400" dirty="0">
              <a:latin typeface="Sassoon Primary Rg" panose="02000606020000020004" pitchFamily="50" charset="0"/>
            </a:endParaRPr>
          </a:p>
          <a:p>
            <a:r>
              <a:rPr lang="en-GB" sz="2400" dirty="0">
                <a:latin typeface="Sassoon Primary Rg" panose="02000606020000020004" pitchFamily="50" charset="0"/>
              </a:rPr>
              <a:t>“I can see 3 yellow butterflies and 5 blue butterflies. There are 8 butterflies all together.”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58291" y="5163865"/>
            <a:ext cx="775855" cy="39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The Early Years Foundation Stage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Three prime areas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Personal, Social and Emotional Development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Communication and Language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Physical Development</a:t>
            </a:r>
          </a:p>
          <a:p>
            <a:pPr>
              <a:buFontTx/>
              <a:buChar char="-"/>
            </a:pPr>
            <a:endParaRPr lang="en-GB" dirty="0">
              <a:solidFill>
                <a:schemeClr val="tx1"/>
              </a:solidFill>
              <a:latin typeface="Sassoon Primary Rg" panose="02000606020000020004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Four specific areas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Literacy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Maths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Understanding the World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assoon Primary Rg" panose="02000606020000020004" pitchFamily="50" charset="0"/>
              </a:rPr>
              <a:t>Expressive Arts and Design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6255717"/>
              </p:ext>
            </p:extLst>
          </p:nvPr>
        </p:nvGraphicFramePr>
        <p:xfrm>
          <a:off x="5527700" y="1930400"/>
          <a:ext cx="4029166" cy="202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16" y="1786516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Sassoon Primary Rg" panose="02000606020000020004" pitchFamily="50" charset="0"/>
              </a:rPr>
              <a:t>Talk to your child about their learning, what they learn in their maths lessons each day.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Discuss numbers all around you: door numbers, bus numbers etc.  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Encourage your child to predict what number will come next in a sequence of door numbers – are they odd or even?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Cooking and shopping with your child, getting them to weigh ingredients, using language such as “more” and “less/fewer”.</a:t>
            </a:r>
          </a:p>
          <a:p>
            <a:r>
              <a:rPr lang="en-GB" sz="2400" dirty="0">
                <a:latin typeface="Sassoon Primary Rg" panose="02000606020000020004" pitchFamily="50" charset="0"/>
              </a:rPr>
              <a:t>Encourage your child to talk in ‘full sentences’. </a:t>
            </a:r>
            <a:endParaRPr lang="en-GB" sz="2400" dirty="0" smtClean="0">
              <a:latin typeface="Sassoon Primary Rg" panose="02000606020000020004" pitchFamily="50" charset="0"/>
            </a:endParaRPr>
          </a:p>
          <a:p>
            <a:r>
              <a:rPr lang="en-GB" sz="2400" dirty="0" smtClean="0">
                <a:latin typeface="Sassoon Primary Rg" panose="02000606020000020004" pitchFamily="50" charset="0"/>
              </a:rPr>
              <a:t>Use Mathletics at home (login is in reading diary)</a:t>
            </a:r>
            <a:endParaRPr lang="en-GB" sz="2400" dirty="0">
              <a:latin typeface="Sassoon Primary Rg" panose="02000606020000020004" pitchFamily="5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4980" y="308668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How can I become involved?</a:t>
            </a:r>
          </a:p>
        </p:txBody>
      </p:sp>
    </p:spTree>
    <p:extLst>
      <p:ext uri="{BB962C8B-B14F-4D97-AF65-F5344CB8AC3E}">
        <p14:creationId xmlns:p14="http://schemas.microsoft.com/office/powerpoint/2010/main" val="19704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Sassoon Primary Rg" panose="02000606020000020004" pitchFamily="50" charset="0"/>
              </a:rPr>
              <a:t>Thank you for listening. </a:t>
            </a:r>
          </a:p>
          <a:p>
            <a:pPr marL="0" indent="0" algn="ctr">
              <a:buNone/>
            </a:pPr>
            <a:endParaRPr lang="en-GB" sz="3600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Sassoon Primary Rg" panose="02000606020000020004" pitchFamily="50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192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The Early Years Foundation Stage Curriculum (EYFS)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The EYFS is the stage of education from birth to the end of their reception year</a:t>
            </a:r>
          </a:p>
          <a:p>
            <a:endParaRPr lang="en-GB" dirty="0">
              <a:latin typeface="Sassoon Primary Rg" panose="02000606020000020004" pitchFamily="50" charset="0"/>
            </a:endParaRPr>
          </a:p>
          <a:p>
            <a:r>
              <a:rPr lang="en-GB" dirty="0">
                <a:latin typeface="Sassoon Primary Rg" panose="02000606020000020004" pitchFamily="50" charset="0"/>
              </a:rPr>
              <a:t>It recognises that children learn best through play and active learning</a:t>
            </a:r>
          </a:p>
          <a:p>
            <a:endParaRPr lang="en-GB" dirty="0">
              <a:latin typeface="Sassoon Primary Rg" panose="02000606020000020004" pitchFamily="50" charset="0"/>
            </a:endParaRPr>
          </a:p>
          <a:p>
            <a:r>
              <a:rPr lang="en-GB" dirty="0">
                <a:latin typeface="Sassoon Primary Rg" panose="02000606020000020004" pitchFamily="50" charset="0"/>
              </a:rPr>
              <a:t>Characteristics of effective learning</a:t>
            </a:r>
          </a:p>
          <a:p>
            <a:pPr>
              <a:buFontTx/>
              <a:buChar char="-"/>
            </a:pPr>
            <a:r>
              <a:rPr lang="en-GB" dirty="0">
                <a:latin typeface="Sassoon Primary Rg" panose="02000606020000020004" pitchFamily="50" charset="0"/>
              </a:rPr>
              <a:t>Playing and exploring</a:t>
            </a:r>
          </a:p>
          <a:p>
            <a:pPr>
              <a:buFontTx/>
              <a:buChar char="-"/>
            </a:pPr>
            <a:r>
              <a:rPr lang="en-GB" dirty="0">
                <a:latin typeface="Sassoon Primary Rg" panose="02000606020000020004" pitchFamily="50" charset="0"/>
              </a:rPr>
              <a:t>Active learning</a:t>
            </a:r>
          </a:p>
          <a:p>
            <a:pPr>
              <a:buFontTx/>
              <a:buChar char="-"/>
            </a:pPr>
            <a:r>
              <a:rPr lang="en-GB" dirty="0">
                <a:latin typeface="Sassoon Primary Rg" panose="02000606020000020004" pitchFamily="50" charset="0"/>
              </a:rPr>
              <a:t>Creating and thinking critically</a:t>
            </a:r>
          </a:p>
        </p:txBody>
      </p:sp>
    </p:spTree>
    <p:extLst>
      <p:ext uri="{BB962C8B-B14F-4D97-AF65-F5344CB8AC3E}">
        <p14:creationId xmlns:p14="http://schemas.microsoft.com/office/powerpoint/2010/main" val="41481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The Early Years Foundation Stage Curriculum (EYFS)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2269762"/>
            <a:ext cx="3786051" cy="3621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Sassoon Primary Rg" panose="02000606020000020004" pitchFamily="50" charset="0"/>
              </a:rPr>
              <a:t>There are17 areas of the EYFS curriculum.</a:t>
            </a:r>
          </a:p>
          <a:p>
            <a:pPr marL="0" indent="0" algn="ctr">
              <a:buNone/>
            </a:pPr>
            <a:endParaRPr lang="en-GB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dirty="0">
                <a:latin typeface="Sassoon Primary Rg" panose="02000606020000020004" pitchFamily="50" charset="0"/>
              </a:rPr>
              <a:t>This document is designed for parents to understand in more detail about the 17 areas of learning.</a:t>
            </a:r>
          </a:p>
          <a:p>
            <a:pPr marL="0" indent="0">
              <a:buNone/>
            </a:pPr>
            <a:endParaRPr lang="en-GB" dirty="0">
              <a:latin typeface="Sassoon Primary Rg" panose="02000606020000020004" pitchFamily="50" charset="0"/>
            </a:endParaRPr>
          </a:p>
          <a:p>
            <a:pPr marL="0" indent="0">
              <a:buNone/>
            </a:pPr>
            <a:endParaRPr lang="en-GB" dirty="0">
              <a:latin typeface="Sassoon Primary Rg" panose="02000606020000020004" pitchFamily="50" charset="0"/>
            </a:endParaRPr>
          </a:p>
        </p:txBody>
      </p:sp>
      <p:pic>
        <p:nvPicPr>
          <p:cNvPr id="1028" name="Picture 4" descr="https://www.foundationyears.org.uk/wp-content/uploads/2017/08/WTEW-300x1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967">
            <a:off x="6111742" y="2282333"/>
            <a:ext cx="4841827" cy="31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665" y="831273"/>
            <a:ext cx="9966960" cy="56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u="sng" dirty="0">
              <a:latin typeface="Sassoon Primary Rg" panose="02000606020000020004" pitchFamily="50" charset="0"/>
            </a:endParaRPr>
          </a:p>
          <a:p>
            <a:r>
              <a:rPr lang="en-GB" dirty="0">
                <a:latin typeface="Sassoon Primary Rg" panose="02000606020000020004" pitchFamily="50" charset="0"/>
              </a:rPr>
              <a:t>The environment and provision is based on your child’s needs and interests</a:t>
            </a:r>
          </a:p>
          <a:p>
            <a:r>
              <a:rPr lang="en-GB" dirty="0">
                <a:latin typeface="Sassoon Primary Rg" panose="02000606020000020004" pitchFamily="50" charset="0"/>
              </a:rPr>
              <a:t>We teach the children whilst they are playing</a:t>
            </a:r>
          </a:p>
          <a:p>
            <a:r>
              <a:rPr lang="en-GB" dirty="0">
                <a:latin typeface="Sassoon Primary Rg" panose="02000606020000020004" pitchFamily="50" charset="0"/>
              </a:rPr>
              <a:t>We also observe the children and take notes and photographs on what they can do making links to objectives in the EYFS</a:t>
            </a:r>
          </a:p>
          <a:p>
            <a:pPr>
              <a:buFontTx/>
              <a:buChar char="-"/>
            </a:pPr>
            <a:r>
              <a:rPr lang="en-GB" dirty="0">
                <a:latin typeface="Sassoon Primary Rg" panose="02000606020000020004" pitchFamily="50" charset="0"/>
              </a:rPr>
              <a:t>2simple</a:t>
            </a:r>
          </a:p>
          <a:p>
            <a:pPr>
              <a:buFontTx/>
              <a:buChar char="-"/>
            </a:pPr>
            <a:r>
              <a:rPr lang="en-GB" dirty="0">
                <a:latin typeface="Sassoon Primary Rg" panose="02000606020000020004" pitchFamily="50" charset="0"/>
              </a:rPr>
              <a:t>Mark making books</a:t>
            </a:r>
          </a:p>
          <a:p>
            <a:pPr>
              <a:buFontTx/>
              <a:buChar char="-"/>
            </a:pPr>
            <a:r>
              <a:rPr lang="en-GB" dirty="0">
                <a:latin typeface="Sassoon Primary Rg" panose="02000606020000020004" pitchFamily="50" charset="0"/>
              </a:rPr>
              <a:t>Learning journals</a:t>
            </a:r>
          </a:p>
          <a:p>
            <a:pPr marL="0" indent="0" algn="ctr">
              <a:buNone/>
            </a:pPr>
            <a:endParaRPr lang="en-GB" u="sng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endParaRPr lang="en-GB" u="sng" dirty="0">
              <a:latin typeface="Sassoon Primary Rg" panose="02000606020000020004" pitchFamily="50" charset="0"/>
            </a:endParaRPr>
          </a:p>
          <a:p>
            <a:pPr marL="0" indent="0">
              <a:buNone/>
            </a:pPr>
            <a:endParaRPr lang="en-GB" dirty="0">
              <a:latin typeface="Sassoon Primary Rg" panose="02000606020000020004" pitchFamily="50" charset="0"/>
            </a:endParaRPr>
          </a:p>
          <a:p>
            <a:pPr marL="0" indent="0">
              <a:buNone/>
            </a:pPr>
            <a:endParaRPr lang="en-GB" dirty="0">
              <a:latin typeface="Sassoon Primary Rg" panose="02000606020000020004" pitchFamily="50" charset="0"/>
            </a:endParaRPr>
          </a:p>
        </p:txBody>
      </p:sp>
      <p:pic>
        <p:nvPicPr>
          <p:cNvPr id="15362" name="Picture 2" descr="https://www.woodlands.ealing.sch.uk/wp-content/uploads/2017/11/2SIMPLE-IMAG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51" y="2812985"/>
            <a:ext cx="4227387" cy="35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533400"/>
            <a:ext cx="9575030" cy="5957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The Early Years Foundation Stage Curriculum (EYFS)</a:t>
            </a:r>
          </a:p>
        </p:txBody>
      </p:sp>
    </p:spTree>
    <p:extLst>
      <p:ext uri="{BB962C8B-B14F-4D97-AF65-F5344CB8AC3E}">
        <p14:creationId xmlns:p14="http://schemas.microsoft.com/office/powerpoint/2010/main" val="22777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Rg" panose="02000503030000020003" pitchFamily="50" charset="0"/>
              </a:rPr>
              <a:t>Local Area Visits</a:t>
            </a:r>
            <a:endParaRPr lang="en-GB" dirty="0">
              <a:latin typeface="Sassoon Infant Rg" panose="0200050303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 Infant Rg" panose="02000503030000020003" pitchFamily="50" charset="0"/>
              </a:rPr>
              <a:t>To enhance the curriculum delivery and encourage personal development, we may take the children out on local area visits.</a:t>
            </a:r>
          </a:p>
          <a:p>
            <a:r>
              <a:rPr lang="en-GB" dirty="0" smtClean="0">
                <a:latin typeface="Sassoon Infant Rg" panose="02000503030000020003" pitchFamily="50" charset="0"/>
              </a:rPr>
              <a:t>These will be: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 Infant Rg" panose="02000503030000020003" pitchFamily="50" charset="0"/>
              </a:rPr>
              <a:t>Within short walking distance from school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 Infant Rg" panose="02000503030000020003" pitchFamily="50" charset="0"/>
              </a:rPr>
              <a:t>Staffed according to Warwickshire guidelines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 Infant Rg" panose="02000503030000020003" pitchFamily="50" charset="0"/>
              </a:rPr>
              <a:t>Incur no cost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 Infant Rg" panose="02000503030000020003" pitchFamily="50" charset="0"/>
              </a:rPr>
              <a:t>Always fall within the normal school hours</a:t>
            </a:r>
          </a:p>
          <a:p>
            <a:pPr marL="0" indent="0">
              <a:buNone/>
            </a:pPr>
            <a:endParaRPr lang="en-GB" dirty="0" smtClean="0">
              <a:latin typeface="Sassoon Infant Rg" panose="0200050303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 Infant Rg" panose="02000503030000020003" pitchFamily="50" charset="0"/>
              </a:rPr>
              <a:t>We </a:t>
            </a:r>
            <a:r>
              <a:rPr lang="en-GB" dirty="0">
                <a:latin typeface="Sassoon Infant Rg" panose="02000503030000020003" pitchFamily="50" charset="0"/>
              </a:rPr>
              <a:t>will not seek consent for each local area visit but will send a courtesy note (when possible) to inform you in advance that one is planned.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90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>
                <a:latin typeface="Sassoon Primary Rg" panose="02000606020000020004" pitchFamily="50" charset="0"/>
              </a:rPr>
              <a:t>Jolly Phonics</a:t>
            </a:r>
            <a:endParaRPr lang="en-GB" dirty="0">
              <a:latin typeface="Sassoon Primary Rg" panose="0200060602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204"/>
            <a:ext cx="10515600" cy="5281757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Children learn to read and write through a systematic programme called Jolly Phonics</a:t>
            </a:r>
          </a:p>
          <a:p>
            <a:r>
              <a:rPr lang="en-GB" altLang="en-US" dirty="0">
                <a:latin typeface="Sassoon Primary Rg" panose="02000606020000020004" pitchFamily="50" charset="0"/>
              </a:rPr>
              <a:t>Learn the main 42 sounds of English</a:t>
            </a:r>
          </a:p>
          <a:p>
            <a:endParaRPr lang="en-GB" altLang="en-US" dirty="0">
              <a:latin typeface="Sassoon Primary Rg" panose="02000606020000020004" pitchFamily="50" charset="0"/>
            </a:endParaRPr>
          </a:p>
          <a:p>
            <a:endParaRPr lang="en-GB" altLang="en-US" dirty="0">
              <a:latin typeface="Sassoon Primary Rg" panose="02000606020000020004" pitchFamily="50" charset="0"/>
            </a:endParaRPr>
          </a:p>
          <a:p>
            <a:endParaRPr lang="en-GB" altLang="en-US" dirty="0">
              <a:latin typeface="Sassoon Primary Rg" panose="02000606020000020004" pitchFamily="50" charset="0"/>
            </a:endParaRPr>
          </a:p>
          <a:p>
            <a:endParaRPr lang="en-GB" altLang="en-US" dirty="0">
              <a:latin typeface="Sassoon Primary Rg" panose="02000606020000020004" pitchFamily="50" charset="0"/>
            </a:endParaRPr>
          </a:p>
          <a:p>
            <a:endParaRPr lang="en-GB" altLang="en-US" dirty="0">
              <a:latin typeface="Sassoon Primary Rg" panose="02000606020000020004" pitchFamily="50" charset="0"/>
            </a:endParaRPr>
          </a:p>
          <a:p>
            <a:endParaRPr lang="en-GB" altLang="en-US" dirty="0">
              <a:latin typeface="Sassoon Primary Rg" panose="02000606020000020004" pitchFamily="50" charset="0"/>
            </a:endParaRPr>
          </a:p>
          <a:p>
            <a:endParaRPr lang="en-GB" altLang="en-US" dirty="0">
              <a:latin typeface="Sassoon Primary Rg" panose="02000606020000020004" pitchFamily="50" charset="0"/>
            </a:endParaRPr>
          </a:p>
          <a:p>
            <a:r>
              <a:rPr lang="en-GB" altLang="en-US" dirty="0">
                <a:latin typeface="Sassoon Primary Rg" panose="02000606020000020004" pitchFamily="50" charset="0"/>
              </a:rPr>
              <a:t>The first term will be spent learning the letter </a:t>
            </a:r>
            <a:r>
              <a:rPr lang="en-GB" altLang="en-US" dirty="0" smtClean="0">
                <a:latin typeface="Sassoon Primary Rg" panose="02000606020000020004" pitchFamily="50" charset="0"/>
              </a:rPr>
              <a:t>sounds and names.</a:t>
            </a:r>
            <a:endParaRPr lang="en-GB" altLang="en-US" dirty="0">
              <a:latin typeface="Sassoon Primary Rg" panose="02000606020000020004" pitchFamily="50" charset="0"/>
            </a:endParaRPr>
          </a:p>
          <a:p>
            <a:r>
              <a:rPr lang="en-GB" altLang="en-US" dirty="0">
                <a:latin typeface="Sassoon Primary Rg" panose="02000606020000020004" pitchFamily="50" charset="0"/>
              </a:rPr>
              <a:t>One letter sound is taught each day.</a:t>
            </a:r>
          </a:p>
          <a:p>
            <a:endParaRPr lang="en-GB" altLang="en-US" dirty="0"/>
          </a:p>
          <a:p>
            <a:endParaRPr lang="en-GB" altLang="en-US" dirty="0">
              <a:latin typeface="Sassoon Primary Rg" panose="02000606020000020004" pitchFamily="50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29132" y="2139804"/>
            <a:ext cx="3972358" cy="2681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s, a, t,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i</a:t>
            </a:r>
            <a:r>
              <a:rPr lang="en-GB" altLang="en-US" sz="1800" dirty="0">
                <a:latin typeface="Sassoon Primary Rg" panose="02000606020000020004" pitchFamily="50" charset="0"/>
              </a:rPr>
              <a:t>, p, n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c k, e, h, r, m, d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g, o, u, l, f, b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 err="1">
                <a:latin typeface="Sassoon Primary Rg" panose="02000606020000020004" pitchFamily="50" charset="0"/>
              </a:rPr>
              <a:t>ai</a:t>
            </a:r>
            <a:r>
              <a:rPr lang="en-GB" altLang="en-US" sz="1800" dirty="0">
                <a:latin typeface="Sassoon Primary Rg" panose="02000606020000020004" pitchFamily="50" charset="0"/>
              </a:rPr>
              <a:t>, j,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oa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ie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ee</a:t>
            </a:r>
            <a:r>
              <a:rPr lang="en-GB" altLang="en-US" sz="1800" dirty="0">
                <a:latin typeface="Sassoon Primary Rg" panose="02000606020000020004" pitchFamily="50" charset="0"/>
              </a:rPr>
              <a:t>, or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z, w, ng, v,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oo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i="1" dirty="0" err="1">
                <a:latin typeface="Sassoon Primary Rg" panose="02000606020000020004" pitchFamily="50" charset="0"/>
              </a:rPr>
              <a:t>oo</a:t>
            </a:r>
            <a:endParaRPr lang="en-GB" altLang="en-US" sz="1800" i="1" dirty="0">
              <a:latin typeface="Sassoon Primary Rg" panose="02000606020000020004" pitchFamily="50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y, x,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ch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sh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th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i="1" dirty="0" err="1">
                <a:latin typeface="Sassoon Primary Rg" panose="02000606020000020004" pitchFamily="50" charset="0"/>
              </a:rPr>
              <a:t>th</a:t>
            </a:r>
            <a:endParaRPr lang="en-GB" altLang="en-US" sz="1800" i="1" dirty="0">
              <a:latin typeface="Sassoon Primary Rg" panose="02000606020000020004" pitchFamily="50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 err="1">
                <a:latin typeface="Sassoon Primary Rg" panose="02000606020000020004" pitchFamily="50" charset="0"/>
              </a:rPr>
              <a:t>qu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ou</a:t>
            </a:r>
            <a:r>
              <a:rPr lang="en-GB" altLang="en-US" sz="1800" dirty="0">
                <a:latin typeface="Sassoon Primary Rg" panose="02000606020000020004" pitchFamily="50" charset="0"/>
              </a:rPr>
              <a:t>, oi,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ue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er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ar</a:t>
            </a:r>
            <a:endParaRPr lang="en-GB" altLang="en-US" sz="1800" dirty="0">
              <a:latin typeface="Sassoon Primary Rg" panose="02000606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r="3030" b="8283"/>
          <a:stretch/>
        </p:blipFill>
        <p:spPr>
          <a:xfrm rot="20386414">
            <a:off x="743549" y="3302585"/>
            <a:ext cx="3601775" cy="23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26789">
            <a:off x="530469" y="730044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Sassoon Primary Rg" panose="02000606020000020004" pitchFamily="50" charset="0"/>
              </a:rPr>
              <a:t>S</a:t>
            </a:r>
          </a:p>
        </p:txBody>
      </p:sp>
      <p:sp>
        <p:nvSpPr>
          <p:cNvPr id="6" name="Rectangle 5"/>
          <p:cNvSpPr/>
          <p:nvPr/>
        </p:nvSpPr>
        <p:spPr>
          <a:xfrm rot="20393244">
            <a:off x="487151" y="599096"/>
            <a:ext cx="76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Revisit</a:t>
            </a:r>
          </a:p>
        </p:txBody>
      </p:sp>
      <p:sp>
        <p:nvSpPr>
          <p:cNvPr id="9" name="Rectangle 8"/>
          <p:cNvSpPr/>
          <p:nvPr/>
        </p:nvSpPr>
        <p:spPr>
          <a:xfrm rot="1038413">
            <a:off x="2849724" y="1183756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Teach</a:t>
            </a:r>
          </a:p>
        </p:txBody>
      </p:sp>
      <p:sp>
        <p:nvSpPr>
          <p:cNvPr id="10" name="TextBox 9"/>
          <p:cNvSpPr txBox="1"/>
          <p:nvPr/>
        </p:nvSpPr>
        <p:spPr>
          <a:xfrm rot="1071943">
            <a:off x="2013599" y="1107222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Sassoon Primary Rg" panose="02000606020000020004" pitchFamily="50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 rot="20393244">
            <a:off x="716318" y="2791736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Story and action</a:t>
            </a:r>
          </a:p>
        </p:txBody>
      </p:sp>
      <p:sp>
        <p:nvSpPr>
          <p:cNvPr id="12" name="Rectangle 11"/>
          <p:cNvSpPr/>
          <p:nvPr/>
        </p:nvSpPr>
        <p:spPr>
          <a:xfrm rot="737327">
            <a:off x="6163031" y="66343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Song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093" t="19981" r="44250" b="18844"/>
          <a:stretch/>
        </p:blipFill>
        <p:spPr>
          <a:xfrm rot="799338">
            <a:off x="4543614" y="987455"/>
            <a:ext cx="3255819" cy="25649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777312">
            <a:off x="4966297" y="4210941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Mr Thorne does phonics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35" t="18845" r="35093" b="18845"/>
          <a:stretch/>
        </p:blipFill>
        <p:spPr>
          <a:xfrm rot="20679241">
            <a:off x="5169852" y="4559075"/>
            <a:ext cx="2624673" cy="14837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0513562">
            <a:off x="8446580" y="478957"/>
            <a:ext cx="165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Letter formation</a:t>
            </a:r>
          </a:p>
        </p:txBody>
      </p:sp>
      <p:pic>
        <p:nvPicPr>
          <p:cNvPr id="16386" name="Picture 2" descr="Image result for letter formation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214">
            <a:off x="8929768" y="847547"/>
            <a:ext cx="1596716" cy="22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 rot="885490">
            <a:off x="9401047" y="3896866"/>
            <a:ext cx="131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Tricky words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7648" t="33239" r="43079" b="42898"/>
          <a:stretch/>
        </p:blipFill>
        <p:spPr>
          <a:xfrm rot="833353">
            <a:off x="8865037" y="4428091"/>
            <a:ext cx="2507672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331284257454FA7F5428A03DE6AAF" ma:contentTypeVersion="13" ma:contentTypeDescription="Create a new document." ma:contentTypeScope="" ma:versionID="02298a2988ac2dda8c1989462c3680b1">
  <xsd:schema xmlns:xsd="http://www.w3.org/2001/XMLSchema" xmlns:xs="http://www.w3.org/2001/XMLSchema" xmlns:p="http://schemas.microsoft.com/office/2006/metadata/properties" xmlns:ns3="c1c37774-9d82-47ac-a94e-c5688640a01d" xmlns:ns4="50dfdeef-dfc6-477d-b312-4a56aec1b54e" targetNamespace="http://schemas.microsoft.com/office/2006/metadata/properties" ma:root="true" ma:fieldsID="fc28d33fc02f1021fcb756c0e2c7d551" ns3:_="" ns4:_="">
    <xsd:import namespace="c1c37774-9d82-47ac-a94e-c5688640a01d"/>
    <xsd:import namespace="50dfdeef-dfc6-477d-b312-4a56aec1b5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37774-9d82-47ac-a94e-c5688640a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fdeef-dfc6-477d-b312-4a56aec1b5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43ACE-DD2C-419F-A848-44F40163B0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ABD54-F0DB-4164-94C1-D9DC034ABCF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c37774-9d82-47ac-a94e-c5688640a01d"/>
    <ds:schemaRef ds:uri="http://purl.org/dc/terms/"/>
    <ds:schemaRef ds:uri="50dfdeef-dfc6-477d-b312-4a56aec1b5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B042F6-B069-477F-BA6B-A35A97B20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c37774-9d82-47ac-a94e-c5688640a01d"/>
    <ds:schemaRef ds:uri="50dfdeef-dfc6-477d-b312-4a56aec1b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1455</Words>
  <Application>Microsoft Office PowerPoint</Application>
  <PresentationFormat>Widescreen</PresentationFormat>
  <Paragraphs>225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Georgia</vt:lpstr>
      <vt:lpstr>Sassoon Infant Rg</vt:lpstr>
      <vt:lpstr>Sassoon Primary Rg</vt:lpstr>
      <vt:lpstr>Tahoma</vt:lpstr>
      <vt:lpstr>Trebuchet MS</vt:lpstr>
      <vt:lpstr>Wingdings</vt:lpstr>
      <vt:lpstr>Wingdings 3</vt:lpstr>
      <vt:lpstr>Facet</vt:lpstr>
      <vt:lpstr>Reception Curriculum Meeting </vt:lpstr>
      <vt:lpstr>PowerPoint Presentation</vt:lpstr>
      <vt:lpstr>The Early Years Foundation Stage Curriculum</vt:lpstr>
      <vt:lpstr>The Early Years Foundation Stage Curriculum (EYFS)</vt:lpstr>
      <vt:lpstr>The Early Years Foundation Stage Curriculum (EYFS)</vt:lpstr>
      <vt:lpstr>The Early Years Foundation Stage Curriculum (EYFS)</vt:lpstr>
      <vt:lpstr>Local Area Visits</vt:lpstr>
      <vt:lpstr>Jolly 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Mathematics Mastery </vt:lpstr>
      <vt:lpstr>What is Maths Mastery?</vt:lpstr>
      <vt:lpstr>What does the National Curriculum say?</vt:lpstr>
      <vt:lpstr>PowerPoint Presentation</vt:lpstr>
      <vt:lpstr>Conceptual Understanding</vt:lpstr>
      <vt:lpstr>Mathematical Thinking</vt:lpstr>
      <vt:lpstr>Language and Communication</vt:lpstr>
      <vt:lpstr>What does a Maths lesson look like?</vt:lpstr>
      <vt:lpstr>What do concrete resources look like?</vt:lpstr>
      <vt:lpstr>Big Pictures </vt:lpstr>
      <vt:lpstr>How can I become involved?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Welcome…</dc:title>
  <dc:creator>N Lyons WLS</dc:creator>
  <cp:lastModifiedBy>S Stevens WLS</cp:lastModifiedBy>
  <cp:revision>44</cp:revision>
  <cp:lastPrinted>2019-09-25T16:42:49Z</cp:lastPrinted>
  <dcterms:created xsi:type="dcterms:W3CDTF">2018-09-18T15:15:16Z</dcterms:created>
  <dcterms:modified xsi:type="dcterms:W3CDTF">2020-09-11T16:22:07Z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0x010100088331284257454FA7F5428A03DE6AAF</vt:lpwstr>
  </property>
</Properties>
</file>