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32"/>
  </p:notesMasterIdLst>
  <p:handoutMasterIdLst>
    <p:handoutMasterId r:id="rId33"/>
  </p:handoutMasterIdLst>
  <p:sldIdLst>
    <p:sldId id="322" r:id="rId2"/>
    <p:sldId id="343" r:id="rId3"/>
    <p:sldId id="346" r:id="rId4"/>
    <p:sldId id="345" r:id="rId5"/>
    <p:sldId id="347" r:id="rId6"/>
    <p:sldId id="334" r:id="rId7"/>
    <p:sldId id="337" r:id="rId8"/>
    <p:sldId id="338" r:id="rId9"/>
    <p:sldId id="339" r:id="rId10"/>
    <p:sldId id="348" r:id="rId11"/>
    <p:sldId id="349" r:id="rId12"/>
    <p:sldId id="350" r:id="rId13"/>
    <p:sldId id="333" r:id="rId14"/>
    <p:sldId id="351" r:id="rId15"/>
    <p:sldId id="335" r:id="rId16"/>
    <p:sldId id="258" r:id="rId17"/>
    <p:sldId id="260" r:id="rId18"/>
    <p:sldId id="323" r:id="rId19"/>
    <p:sldId id="261" r:id="rId20"/>
    <p:sldId id="267" r:id="rId21"/>
    <p:sldId id="268" r:id="rId22"/>
    <p:sldId id="298" r:id="rId23"/>
    <p:sldId id="279" r:id="rId24"/>
    <p:sldId id="289" r:id="rId25"/>
    <p:sldId id="290" r:id="rId26"/>
    <p:sldId id="324" r:id="rId27"/>
    <p:sldId id="312" r:id="rId28"/>
    <p:sldId id="330" r:id="rId29"/>
    <p:sldId id="331" r:id="rId30"/>
    <p:sldId id="344"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606" autoAdjust="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62700A-B502-4C95-8B79-70B093491EF6}" type="datetimeFigureOut">
              <a:rPr lang="en-GB" smtClean="0"/>
              <a:pPr/>
              <a:t>28/09/2021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880B2A-0DCE-4FF8-97A3-D22BE8BD559A}" type="slidenum">
              <a:rPr lang="en-GB" smtClean="0"/>
              <a:pPr/>
              <a:t>‹#›</a:t>
            </a:fld>
            <a:endParaRPr lang="en-GB"/>
          </a:p>
        </p:txBody>
      </p:sp>
    </p:spTree>
    <p:extLst>
      <p:ext uri="{BB962C8B-B14F-4D97-AF65-F5344CB8AC3E}">
        <p14:creationId xmlns:p14="http://schemas.microsoft.com/office/powerpoint/2010/main" val="1918000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9EF9EF-6B52-4F35-BE44-7B1DCF35173E}" type="datetimeFigureOut">
              <a:rPr lang="en-GB" smtClean="0"/>
              <a:pPr/>
              <a:t>28/09/2021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22ACFC7-C14E-4EFE-A623-BC8175941757}" type="slidenum">
              <a:rPr lang="en-GB" smtClean="0"/>
              <a:pPr/>
              <a:t>‹#›</a:t>
            </a:fld>
            <a:endParaRPr lang="en-GB"/>
          </a:p>
        </p:txBody>
      </p:sp>
    </p:spTree>
    <p:extLst>
      <p:ext uri="{BB962C8B-B14F-4D97-AF65-F5344CB8AC3E}">
        <p14:creationId xmlns:p14="http://schemas.microsoft.com/office/powerpoint/2010/main" val="442816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2ACFC7-C14E-4EFE-A623-BC8175941757}" type="slidenum">
              <a:rPr lang="en-GB" smtClean="0"/>
              <a:pPr/>
              <a:t>1</a:t>
            </a:fld>
            <a:endParaRPr lang="en-GB"/>
          </a:p>
        </p:txBody>
      </p:sp>
    </p:spTree>
    <p:extLst>
      <p:ext uri="{BB962C8B-B14F-4D97-AF65-F5344CB8AC3E}">
        <p14:creationId xmlns:p14="http://schemas.microsoft.com/office/powerpoint/2010/main" val="64622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2ACFC7-C14E-4EFE-A623-BC8175941757}" type="slidenum">
              <a:rPr lang="en-GB" smtClean="0"/>
              <a:pPr/>
              <a:t>21</a:t>
            </a:fld>
            <a:endParaRPr lang="en-GB"/>
          </a:p>
        </p:txBody>
      </p:sp>
    </p:spTree>
    <p:extLst>
      <p:ext uri="{BB962C8B-B14F-4D97-AF65-F5344CB8AC3E}">
        <p14:creationId xmlns:p14="http://schemas.microsoft.com/office/powerpoint/2010/main" val="67964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6791F0-235D-4039-A065-22C114656720}" type="datetime1">
              <a:rPr lang="en-GB" smtClean="0"/>
              <a:pPr/>
              <a:t>28/09/2021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33D619F-EA30-4DEB-8B8C-80628C5BB5E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B9794-DA26-4020-8BEB-74F5B71A4171}" type="datetime1">
              <a:rPr lang="en-GB" smtClean="0"/>
              <a:pPr/>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9078BE-5B10-4BE6-9111-145499396654}" type="datetime1">
              <a:rPr lang="en-GB" smtClean="0"/>
              <a:pPr/>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88F91-FBBF-4AF7-A5A9-C9095B35C633}" type="datetime1">
              <a:rPr lang="en-GB" smtClean="0"/>
              <a:pPr/>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CB4F65-F12B-4F35-8BB5-A02F89703C56}" type="datetime1">
              <a:rPr lang="en-GB" smtClean="0"/>
              <a:pPr/>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3D619F-EA30-4DEB-8B8C-80628C5BB5EE}"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C622CD-94D7-427C-96EF-B268E5DFDB51}" type="datetime1">
              <a:rPr lang="en-GB" smtClean="0"/>
              <a:pPr/>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3D619F-EA30-4DEB-8B8C-80628C5BB5EE}" type="slidenum">
              <a:rPr lang="en-GB" smtClean="0"/>
              <a:pPr/>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A8E6C5-8CA3-4C27-AD82-33A047135148}" type="datetime1">
              <a:rPr lang="en-GB" smtClean="0"/>
              <a:pPr/>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3D619F-EA30-4DEB-8B8C-80628C5BB5E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6AD606-F8FE-4BA6-8352-713C0BD29829}" type="datetime1">
              <a:rPr lang="en-GB" smtClean="0"/>
              <a:pPr/>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3D619F-EA30-4DEB-8B8C-80628C5BB5EE}" type="slidenum">
              <a:rPr lang="en-GB" smtClean="0"/>
              <a:pPr/>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A52A6-1EAD-4F3C-B846-CCC8D462802F}" type="datetime1">
              <a:rPr lang="en-GB" smtClean="0"/>
              <a:pPr/>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3D619F-EA30-4DEB-8B8C-80628C5BB5E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5B750CD-400C-4702-A5AC-63834F2EC350}" type="datetime1">
              <a:rPr lang="en-GB" smtClean="0"/>
              <a:pPr/>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3D619F-EA30-4DEB-8B8C-80628C5BB5E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32FDAED-E3A4-43DF-B126-498CA342FE90}" type="datetime1">
              <a:rPr lang="en-GB" smtClean="0"/>
              <a:pPr/>
              <a:t>28/09/2021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33D619F-EA30-4DEB-8B8C-80628C5BB5EE}"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373BB39-6125-44BA-B061-5B6D49555A83}" type="datetime1">
              <a:rPr lang="en-GB" smtClean="0"/>
              <a:pPr/>
              <a:t>28/09/2021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3D619F-EA30-4DEB-8B8C-80628C5BB5E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980728"/>
            <a:ext cx="7772400" cy="1829761"/>
          </a:xfrm>
        </p:spPr>
        <p:txBody>
          <a:bodyPr>
            <a:normAutofit fontScale="90000"/>
          </a:bodyPr>
          <a:lstStyle/>
          <a:p>
            <a:pPr algn="ctr" eaLnBrk="1" hangingPunct="1"/>
            <a:r>
              <a:rPr lang="en-GB" altLang="en-US" dirty="0" smtClean="0">
                <a:latin typeface="Letter-join Plus 40" pitchFamily="50" charset="0"/>
              </a:rPr>
              <a:t>Year 6 Curriculum Information 2021-2022</a:t>
            </a:r>
            <a:br>
              <a:rPr lang="en-GB" altLang="en-US" dirty="0" smtClean="0">
                <a:latin typeface="Letter-join Plus 40" pitchFamily="50" charset="0"/>
              </a:rPr>
            </a:br>
            <a:endParaRPr lang="en-US" altLang="en-US" sz="3200" dirty="0" smtClean="0">
              <a:latin typeface="Letter-join Plus 40" pitchFamily="50" charset="0"/>
            </a:endParaRPr>
          </a:p>
        </p:txBody>
      </p:sp>
      <p:pic>
        <p:nvPicPr>
          <p:cNvPr id="3075" name="Picture 0" descr="Woodloes_logo.wmf"/>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a:stretch>
            <a:fillRect/>
          </a:stretch>
        </p:blipFill>
        <p:spPr>
          <a:xfrm>
            <a:off x="3347864" y="2924175"/>
            <a:ext cx="2232248" cy="2362200"/>
          </a:xfrm>
          <a:noFill/>
        </p:spPr>
      </p:pic>
    </p:spTree>
    <p:extLst>
      <p:ext uri="{BB962C8B-B14F-4D97-AF65-F5344CB8AC3E}">
        <p14:creationId xmlns:p14="http://schemas.microsoft.com/office/powerpoint/2010/main" val="33623003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rmAutofit fontScale="90000"/>
          </a:bodyPr>
          <a:lstStyle/>
          <a:p>
            <a:pPr algn="ctr"/>
            <a:r>
              <a:rPr lang="en-GB" u="sng" dirty="0">
                <a:latin typeface="Letter-join Plus 40" panose="02000505000000020003" pitchFamily="50" charset="0"/>
              </a:rPr>
              <a:t>Examples of Year </a:t>
            </a:r>
            <a:r>
              <a:rPr lang="en-GB" u="sng" dirty="0" smtClean="0">
                <a:latin typeface="Letter-join Plus 40" panose="02000505000000020003" pitchFamily="50" charset="0"/>
              </a:rPr>
              <a:t>6 </a:t>
            </a:r>
            <a:r>
              <a:rPr lang="en-GB" u="sng" dirty="0">
                <a:latin typeface="Letter-join Plus 40" panose="02000505000000020003" pitchFamily="50" charset="0"/>
              </a:rPr>
              <a:t>Maths and Writing Targets</a:t>
            </a:r>
            <a:endParaRPr lang="en-US" dirty="0">
              <a:latin typeface="Letter-join Plus 40" panose="02000505000000020003" pitchFamily="50" charset="0"/>
            </a:endParaRPr>
          </a:p>
        </p:txBody>
      </p:sp>
      <p:pic>
        <p:nvPicPr>
          <p:cNvPr id="3" name="Picture 2"/>
          <p:cNvPicPr>
            <a:picLocks noChangeAspect="1"/>
          </p:cNvPicPr>
          <p:nvPr/>
        </p:nvPicPr>
        <p:blipFill rotWithShape="1">
          <a:blip r:embed="rId2"/>
          <a:srcRect l="30076" t="32281" r="27862" b="7673"/>
          <a:stretch/>
        </p:blipFill>
        <p:spPr>
          <a:xfrm>
            <a:off x="117274" y="1844824"/>
            <a:ext cx="4216600" cy="3384376"/>
          </a:xfrm>
          <a:prstGeom prst="rect">
            <a:avLst/>
          </a:prstGeom>
        </p:spPr>
      </p:pic>
      <p:pic>
        <p:nvPicPr>
          <p:cNvPr id="4" name="Picture 3"/>
          <p:cNvPicPr>
            <a:picLocks noChangeAspect="1"/>
          </p:cNvPicPr>
          <p:nvPr/>
        </p:nvPicPr>
        <p:blipFill rotWithShape="1">
          <a:blip r:embed="rId3"/>
          <a:srcRect l="25649" t="34250" r="24542" b="8656"/>
          <a:stretch/>
        </p:blipFill>
        <p:spPr>
          <a:xfrm>
            <a:off x="3779912" y="2708920"/>
            <a:ext cx="5112568" cy="3294766"/>
          </a:xfrm>
          <a:prstGeom prst="rect">
            <a:avLst/>
          </a:prstGeom>
        </p:spPr>
      </p:pic>
    </p:spTree>
    <p:extLst>
      <p:ext uri="{BB962C8B-B14F-4D97-AF65-F5344CB8AC3E}">
        <p14:creationId xmlns:p14="http://schemas.microsoft.com/office/powerpoint/2010/main" val="408430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786"/>
            <a:ext cx="6347713" cy="878237"/>
          </a:xfrm>
        </p:spPr>
        <p:txBody>
          <a:bodyPr>
            <a:normAutofit fontScale="90000"/>
          </a:bodyPr>
          <a:lstStyle/>
          <a:p>
            <a:pPr algn="ctr"/>
            <a:r>
              <a:rPr lang="en-GB" u="sng" dirty="0">
                <a:latin typeface="Letter-join Plus 40" panose="02000505000000020003" pitchFamily="50" charset="0"/>
              </a:rPr>
              <a:t>Exceeding Expectation Targets…</a:t>
            </a:r>
          </a:p>
        </p:txBody>
      </p:sp>
      <p:sp>
        <p:nvSpPr>
          <p:cNvPr id="3" name="Content Placeholder 2"/>
          <p:cNvSpPr>
            <a:spLocks noGrp="1"/>
          </p:cNvSpPr>
          <p:nvPr>
            <p:ph idx="1"/>
          </p:nvPr>
        </p:nvSpPr>
        <p:spPr>
          <a:xfrm>
            <a:off x="457198" y="1238221"/>
            <a:ext cx="8435281" cy="1542708"/>
          </a:xfrm>
        </p:spPr>
        <p:txBody>
          <a:bodyPr vert="horz" lIns="91440" tIns="45720" rIns="91440" bIns="45720" rtlCol="0" anchor="t">
            <a:normAutofit fontScale="85000" lnSpcReduction="10000"/>
          </a:bodyPr>
          <a:lstStyle/>
          <a:p>
            <a:pPr marL="0" indent="0">
              <a:buNone/>
            </a:pPr>
            <a:r>
              <a:rPr lang="en-GB" dirty="0">
                <a:latin typeface="Letter-join Plus 40" panose="02000505000000020003" pitchFamily="50" charset="0"/>
              </a:rPr>
              <a:t>If your child is achieving above age related expectations for Year </a:t>
            </a:r>
            <a:r>
              <a:rPr lang="en-GB" dirty="0" smtClean="0">
                <a:latin typeface="Letter-join Plus 40" panose="02000505000000020003" pitchFamily="50" charset="0"/>
              </a:rPr>
              <a:t>6 </a:t>
            </a:r>
            <a:r>
              <a:rPr lang="en-GB" dirty="0">
                <a:latin typeface="Letter-join Plus 40" panose="02000505000000020003" pitchFamily="50" charset="0"/>
              </a:rPr>
              <a:t>(ARE), the exceeding Year </a:t>
            </a:r>
            <a:r>
              <a:rPr lang="en-GB" dirty="0" smtClean="0">
                <a:latin typeface="Letter-join Plus 40" panose="02000505000000020003" pitchFamily="50" charset="0"/>
              </a:rPr>
              <a:t>6 </a:t>
            </a:r>
            <a:r>
              <a:rPr lang="en-GB" dirty="0">
                <a:latin typeface="Letter-join Plus 40" panose="02000505000000020003" pitchFamily="50" charset="0"/>
              </a:rPr>
              <a:t>AWOL targets for writing and maths encourage more in-depth and investigative work; allowing a greater mastery and understanding of concepts and ideas.</a:t>
            </a:r>
            <a:endParaRPr lang="en-US" dirty="0">
              <a:latin typeface="Letter-join Plus 40" panose="02000505000000020003" pitchFamily="50" charset="0"/>
            </a:endParaRPr>
          </a:p>
          <a:p>
            <a:pPr marL="0" indent="0">
              <a:buNone/>
            </a:pPr>
            <a:endParaRPr lang="en-GB" dirty="0">
              <a:latin typeface="Letter-join Plus 40" panose="02000505000000020003" pitchFamily="50" charset="0"/>
              <a:cs typeface="Calibri"/>
            </a:endParaRPr>
          </a:p>
          <a:p>
            <a:endParaRPr lang="en-GB" dirty="0">
              <a:latin typeface="Letter-join Plus 40" panose="02000505000000020003" pitchFamily="50" charset="0"/>
            </a:endParaRPr>
          </a:p>
        </p:txBody>
      </p:sp>
      <p:pic>
        <p:nvPicPr>
          <p:cNvPr id="4" name="Picture 3"/>
          <p:cNvPicPr>
            <a:picLocks noChangeAspect="1"/>
          </p:cNvPicPr>
          <p:nvPr/>
        </p:nvPicPr>
        <p:blipFill rotWithShape="1">
          <a:blip r:embed="rId2"/>
          <a:srcRect l="25649" t="33266" r="23989" b="20469"/>
          <a:stretch/>
        </p:blipFill>
        <p:spPr>
          <a:xfrm>
            <a:off x="323528" y="2780929"/>
            <a:ext cx="5053165" cy="2609876"/>
          </a:xfrm>
          <a:prstGeom prst="rect">
            <a:avLst/>
          </a:prstGeom>
        </p:spPr>
      </p:pic>
      <p:pic>
        <p:nvPicPr>
          <p:cNvPr id="5" name="Picture 4"/>
          <p:cNvPicPr>
            <a:picLocks noChangeAspect="1"/>
          </p:cNvPicPr>
          <p:nvPr/>
        </p:nvPicPr>
        <p:blipFill rotWithShape="1">
          <a:blip r:embed="rId3"/>
          <a:srcRect l="23988" t="35235" r="23989" b="18500"/>
          <a:stretch/>
        </p:blipFill>
        <p:spPr>
          <a:xfrm>
            <a:off x="3347864" y="3861048"/>
            <a:ext cx="5328592" cy="2664296"/>
          </a:xfrm>
          <a:prstGeom prst="rect">
            <a:avLst/>
          </a:prstGeom>
        </p:spPr>
      </p:pic>
    </p:spTree>
    <p:extLst>
      <p:ext uri="{BB962C8B-B14F-4D97-AF65-F5344CB8AC3E}">
        <p14:creationId xmlns:p14="http://schemas.microsoft.com/office/powerpoint/2010/main" val="366261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005D-DDB7-42D1-9C07-89BBB4E093F3}"/>
              </a:ext>
            </a:extLst>
          </p:cNvPr>
          <p:cNvSpPr>
            <a:spLocks noGrp="1"/>
          </p:cNvSpPr>
          <p:nvPr>
            <p:ph type="title"/>
          </p:nvPr>
        </p:nvSpPr>
        <p:spPr>
          <a:xfrm>
            <a:off x="304800" y="399329"/>
            <a:ext cx="8243977" cy="542780"/>
          </a:xfrm>
        </p:spPr>
        <p:txBody>
          <a:bodyPr>
            <a:noAutofit/>
          </a:bodyPr>
          <a:lstStyle/>
          <a:p>
            <a:pPr algn="ctr"/>
            <a:r>
              <a:rPr lang="en-US" sz="2800" u="sng" dirty="0">
                <a:latin typeface="Letter-join Plus 40" panose="02000505000000020003" pitchFamily="50" charset="0"/>
                <a:cs typeface="Calibri"/>
              </a:rPr>
              <a:t>Year </a:t>
            </a:r>
            <a:r>
              <a:rPr lang="en-US" sz="2800" u="sng" dirty="0" smtClean="0">
                <a:latin typeface="Letter-join Plus 40" panose="02000505000000020003" pitchFamily="50" charset="0"/>
                <a:cs typeface="Calibri"/>
              </a:rPr>
              <a:t>6 </a:t>
            </a:r>
            <a:r>
              <a:rPr lang="en-US" sz="2800" u="sng" dirty="0">
                <a:latin typeface="Letter-join Plus 40" panose="02000505000000020003" pitchFamily="50" charset="0"/>
                <a:cs typeface="Calibri"/>
              </a:rPr>
              <a:t>Weekly Timetable</a:t>
            </a:r>
            <a:endParaRPr lang="en-US" sz="2800" u="sng" dirty="0">
              <a:latin typeface="Letter-join Plus 40" panose="02000505000000020003" pitchFamily="50" charset="0"/>
            </a:endParaRPr>
          </a:p>
        </p:txBody>
      </p:sp>
      <p:pic>
        <p:nvPicPr>
          <p:cNvPr id="3" name="Picture 2"/>
          <p:cNvPicPr>
            <a:picLocks noChangeAspect="1"/>
          </p:cNvPicPr>
          <p:nvPr/>
        </p:nvPicPr>
        <p:blipFill rotWithShape="1">
          <a:blip r:embed="rId2"/>
          <a:srcRect l="30076" t="33266" r="31737" b="7673"/>
          <a:stretch/>
        </p:blipFill>
        <p:spPr>
          <a:xfrm>
            <a:off x="1403648" y="836712"/>
            <a:ext cx="6696744" cy="5823256"/>
          </a:xfrm>
          <a:prstGeom prst="rect">
            <a:avLst/>
          </a:prstGeom>
        </p:spPr>
      </p:pic>
    </p:spTree>
    <p:extLst>
      <p:ext uri="{BB962C8B-B14F-4D97-AF65-F5344CB8AC3E}">
        <p14:creationId xmlns:p14="http://schemas.microsoft.com/office/powerpoint/2010/main" val="71764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578150"/>
              </p:ext>
            </p:extLst>
          </p:nvPr>
        </p:nvGraphicFramePr>
        <p:xfrm>
          <a:off x="611561" y="1268760"/>
          <a:ext cx="7920881" cy="3168352"/>
        </p:xfrm>
        <a:graphic>
          <a:graphicData uri="http://schemas.openxmlformats.org/drawingml/2006/table">
            <a:tbl>
              <a:tblPr firstRow="1" firstCol="1" bandRow="1">
                <a:tableStyleId>{5C22544A-7EE6-4342-B048-85BDC9FD1C3A}</a:tableStyleId>
              </a:tblPr>
              <a:tblGrid>
                <a:gridCol w="2718332">
                  <a:extLst>
                    <a:ext uri="{9D8B030D-6E8A-4147-A177-3AD203B41FA5}">
                      <a16:colId xmlns:a16="http://schemas.microsoft.com/office/drawing/2014/main" val="20000"/>
                    </a:ext>
                  </a:extLst>
                </a:gridCol>
                <a:gridCol w="1818172">
                  <a:extLst>
                    <a:ext uri="{9D8B030D-6E8A-4147-A177-3AD203B41FA5}">
                      <a16:colId xmlns:a16="http://schemas.microsoft.com/office/drawing/2014/main" val="20001"/>
                    </a:ext>
                  </a:extLst>
                </a:gridCol>
                <a:gridCol w="1898980">
                  <a:extLst>
                    <a:ext uri="{9D8B030D-6E8A-4147-A177-3AD203B41FA5}">
                      <a16:colId xmlns:a16="http://schemas.microsoft.com/office/drawing/2014/main" val="20002"/>
                    </a:ext>
                  </a:extLst>
                </a:gridCol>
                <a:gridCol w="1485397">
                  <a:extLst>
                    <a:ext uri="{9D8B030D-6E8A-4147-A177-3AD203B41FA5}">
                      <a16:colId xmlns:a16="http://schemas.microsoft.com/office/drawing/2014/main" val="755687064"/>
                    </a:ext>
                  </a:extLst>
                </a:gridCol>
              </a:tblGrid>
              <a:tr h="1345649">
                <a:tc>
                  <a:txBody>
                    <a:bodyPr/>
                    <a:lstStyle/>
                    <a:p>
                      <a:pPr>
                        <a:spcAft>
                          <a:spcPts val="0"/>
                        </a:spcAft>
                      </a:pPr>
                      <a:endParaRPr lang="en-GB" sz="1800" b="1" dirty="0" smtClean="0">
                        <a:effectLst/>
                        <a:latin typeface="Letter-join Plus 40" pitchFamily="50" charset="0"/>
                        <a:cs typeface="Arial" panose="020B0604020202020204" pitchFamily="34" charset="0"/>
                      </a:endParaRPr>
                    </a:p>
                    <a:p>
                      <a:pPr>
                        <a:spcAft>
                          <a:spcPts val="0"/>
                        </a:spcAft>
                      </a:pPr>
                      <a:r>
                        <a:rPr lang="en-GB" sz="1800" b="1" dirty="0" smtClean="0">
                          <a:effectLst/>
                          <a:latin typeface="Letter-join Plus 40" pitchFamily="50" charset="0"/>
                          <a:cs typeface="Arial" panose="020B0604020202020204" pitchFamily="34" charset="0"/>
                        </a:rPr>
                        <a:t>Autumn </a:t>
                      </a:r>
                      <a:r>
                        <a:rPr lang="en-GB" sz="1800" b="1" dirty="0">
                          <a:effectLst/>
                          <a:latin typeface="Letter-join Plus 40" pitchFamily="50" charset="0"/>
                          <a:cs typeface="Arial" panose="020B0604020202020204" pitchFamily="34" charset="0"/>
                        </a:rPr>
                        <a:t>Term P.E./</a:t>
                      </a:r>
                      <a:r>
                        <a:rPr lang="en-GB" sz="1800" b="1" dirty="0" smtClean="0">
                          <a:effectLst/>
                          <a:latin typeface="Letter-join Plus 40" pitchFamily="50" charset="0"/>
                          <a:cs typeface="Arial" panose="020B0604020202020204" pitchFamily="34" charset="0"/>
                        </a:rPr>
                        <a:t>Games</a:t>
                      </a:r>
                    </a:p>
                    <a:p>
                      <a:pPr>
                        <a:spcAft>
                          <a:spcPts val="0"/>
                        </a:spcAft>
                      </a:pPr>
                      <a:endParaRPr lang="en-GB" sz="2800" b="1" dirty="0">
                        <a:effectLst/>
                        <a:latin typeface="Letter-join Plus 40" pitchFamily="50" charset="0"/>
                        <a:ea typeface="Times New Roman"/>
                        <a:cs typeface="Arial" panose="020B0604020202020204" pitchFamily="34" charset="0"/>
                      </a:endParaRPr>
                    </a:p>
                  </a:txBody>
                  <a:tcPr marL="68580" marR="68580" marT="0" marB="0"/>
                </a:tc>
                <a:tc gridSpan="3">
                  <a:txBody>
                    <a:bodyPr/>
                    <a:lstStyle/>
                    <a:p>
                      <a:pPr algn="ctr">
                        <a:spcAft>
                          <a:spcPts val="0"/>
                        </a:spcAft>
                      </a:pPr>
                      <a:endParaRPr lang="en-GB" sz="1800" b="0" dirty="0" smtClean="0">
                        <a:effectLst/>
                        <a:latin typeface="Letter-join Plus 40" pitchFamily="50" charset="0"/>
                        <a:ea typeface="+mn-ea"/>
                        <a:cs typeface="Arial" panose="020B0604020202020204" pitchFamily="34" charset="0"/>
                      </a:endParaRPr>
                    </a:p>
                    <a:p>
                      <a:pPr algn="ctr">
                        <a:spcAft>
                          <a:spcPts val="0"/>
                        </a:spcAft>
                      </a:pPr>
                      <a:r>
                        <a:rPr lang="en-GB" sz="1800" b="0" dirty="0" smtClean="0">
                          <a:effectLst/>
                          <a:latin typeface="Letter-join Plus 40" pitchFamily="50" charset="0"/>
                          <a:ea typeface="+mn-ea"/>
                          <a:cs typeface="Arial" panose="020B0604020202020204" pitchFamily="34" charset="0"/>
                        </a:rPr>
                        <a:t>Year</a:t>
                      </a:r>
                      <a:r>
                        <a:rPr lang="en-GB" sz="1800" b="0" baseline="0" dirty="0" smtClean="0">
                          <a:effectLst/>
                          <a:latin typeface="Letter-join Plus 40" pitchFamily="50" charset="0"/>
                          <a:ea typeface="+mn-ea"/>
                          <a:cs typeface="Arial" panose="020B0604020202020204" pitchFamily="34" charset="0"/>
                        </a:rPr>
                        <a:t> 6</a:t>
                      </a:r>
                      <a:endParaRPr lang="en-GB" sz="1600" b="0" dirty="0">
                        <a:effectLst/>
                        <a:latin typeface="Letter-join Plus 40" pitchFamily="50" charset="0"/>
                        <a:ea typeface="Times New Roman"/>
                        <a:cs typeface="Arial" panose="020B0604020202020204" pitchFamily="34" charset="0"/>
                      </a:endParaRPr>
                    </a:p>
                  </a:txBody>
                  <a:tcPr marL="68580" marR="68580" marT="0" marB="0"/>
                </a:tc>
                <a:tc hMerge="1">
                  <a:txBody>
                    <a:bodyPr/>
                    <a:lstStyle/>
                    <a:p>
                      <a:pPr algn="ctr">
                        <a:spcAft>
                          <a:spcPts val="0"/>
                        </a:spcAft>
                      </a:pP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607568">
                <a:tc rowSpan="2">
                  <a:txBody>
                    <a:bodyPr/>
                    <a:lstStyle/>
                    <a:p>
                      <a:pPr>
                        <a:spcAft>
                          <a:spcPts val="0"/>
                        </a:spcAft>
                      </a:pPr>
                      <a:r>
                        <a:rPr lang="en-GB" sz="1800" b="1" dirty="0" smtClean="0">
                          <a:effectLst/>
                          <a:latin typeface="Letter-join Plus 40" pitchFamily="50" charset="0"/>
                          <a:cs typeface="Arial" panose="020B0604020202020204" pitchFamily="34" charset="0"/>
                        </a:rPr>
                        <a:t>This</a:t>
                      </a:r>
                      <a:r>
                        <a:rPr lang="en-GB" sz="1800" b="1" baseline="0" dirty="0" smtClean="0">
                          <a:effectLst/>
                          <a:latin typeface="Letter-join Plus 40" pitchFamily="50" charset="0"/>
                          <a:cs typeface="Arial" panose="020B0604020202020204" pitchFamily="34" charset="0"/>
                        </a:rPr>
                        <a:t> will change in the Spring term when we will no longer be swimming and Year 6 have onside coaching on Thursdays.</a:t>
                      </a:r>
                      <a:endParaRPr lang="en-GB" sz="1800" b="1" dirty="0" smtClean="0">
                        <a:effectLst/>
                        <a:latin typeface="Letter-join Plus 40" pitchFamily="50"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effectLst/>
                          <a:latin typeface="Letter-join Plus 40" pitchFamily="50" charset="0"/>
                          <a:ea typeface="+mn-ea"/>
                          <a:cs typeface="Arial" panose="020B0604020202020204" pitchFamily="34" charset="0"/>
                        </a:rPr>
                        <a:t>Tuesday</a:t>
                      </a:r>
                      <a:endParaRPr lang="en-GB" sz="1600" b="1" dirty="0" smtClean="0">
                        <a:effectLst/>
                        <a:latin typeface="Letter-join Plus 40" pitchFamily="50" charset="0"/>
                        <a:ea typeface="Times New Roman"/>
                        <a:cs typeface="Arial" panose="020B0604020202020204" pitchFamily="34" charset="0"/>
                      </a:endParaRPr>
                    </a:p>
                    <a:p>
                      <a:pPr>
                        <a:spcAft>
                          <a:spcPts val="0"/>
                        </a:spcAft>
                      </a:pPr>
                      <a:endParaRPr lang="en-GB" sz="16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r>
                        <a:rPr lang="en-GB" sz="1600" b="1" dirty="0" smtClean="0">
                          <a:effectLst/>
                          <a:latin typeface="Letter-join Plus 40" pitchFamily="50" charset="0"/>
                          <a:cs typeface="Arial" panose="020B0604020202020204" pitchFamily="34" charset="0"/>
                        </a:rPr>
                        <a:t>Thursday</a:t>
                      </a:r>
                      <a:endParaRPr lang="en-GB" sz="1600" b="1"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r>
                        <a:rPr lang="en-GB" sz="1600" b="1" dirty="0" smtClean="0">
                          <a:effectLst/>
                          <a:latin typeface="Letter-join Plus 40" pitchFamily="50" charset="0"/>
                          <a:ea typeface="Times New Roman"/>
                          <a:cs typeface="Arial" panose="020B0604020202020204" pitchFamily="34" charset="0"/>
                        </a:rPr>
                        <a:t>Friday</a:t>
                      </a:r>
                      <a:endParaRPr lang="en-GB" sz="1600" b="1"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1215135">
                <a:tc vMerge="1">
                  <a:txBody>
                    <a:bodyPr/>
                    <a:lstStyle/>
                    <a:p>
                      <a:endParaRPr lang="en-GB"/>
                    </a:p>
                  </a:txBody>
                  <a:tcPr/>
                </a:tc>
                <a:tc>
                  <a:txBody>
                    <a:bodyPr/>
                    <a:lstStyle/>
                    <a:p>
                      <a:pPr>
                        <a:spcAft>
                          <a:spcPts val="0"/>
                        </a:spcAft>
                      </a:pPr>
                      <a:endParaRPr lang="en-GB" sz="1600" dirty="0" smtClean="0">
                        <a:effectLst/>
                        <a:latin typeface="Letter-join Plus 40" pitchFamily="50"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Letter-join Plus 40" pitchFamily="50" charset="0"/>
                          <a:ea typeface="Times New Roman"/>
                          <a:cs typeface="Arial" panose="020B0604020202020204" pitchFamily="34" charset="0"/>
                        </a:rPr>
                        <a:t>Swimming</a:t>
                      </a:r>
                      <a:endParaRPr lang="en-GB" sz="1600" dirty="0" smtClean="0">
                        <a:effectLst/>
                        <a:latin typeface="Letter-join Plus 40" pitchFamily="50"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effectLst/>
                        <a:latin typeface="Letter-join Plus 40" pitchFamily="50"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latin typeface="Letter-join Plus 40" pitchFamily="50" charset="0"/>
                          <a:ea typeface="Times New Roman"/>
                          <a:cs typeface="Arial" panose="020B0604020202020204" pitchFamily="34" charset="0"/>
                        </a:rPr>
                        <a:t>Orienteering and team games</a:t>
                      </a:r>
                    </a:p>
                    <a:p>
                      <a:pPr>
                        <a:spcAft>
                          <a:spcPts val="0"/>
                        </a:spcAft>
                      </a:pPr>
                      <a:endParaRPr lang="en-GB" sz="1600" dirty="0">
                        <a:effectLst/>
                        <a:latin typeface="Letter-join Plus 40" pitchFamily="50" charset="0"/>
                        <a:ea typeface="Times New Roman"/>
                        <a:cs typeface="Arial" panose="020B0604020202020204" pitchFamily="34" charset="0"/>
                      </a:endParaRPr>
                    </a:p>
                  </a:txBody>
                  <a:tcPr marL="68580" marR="68580" marT="0" marB="0"/>
                </a:tc>
                <a:tc>
                  <a:txBody>
                    <a:bodyPr/>
                    <a:lstStyle/>
                    <a:p>
                      <a:pPr>
                        <a:spcAft>
                          <a:spcPts val="0"/>
                        </a:spcAft>
                      </a:pPr>
                      <a:endParaRPr lang="en-GB" sz="1600" dirty="0" smtClean="0">
                        <a:effectLst/>
                        <a:latin typeface="Letter-join Plus 40" pitchFamily="50" charset="0"/>
                        <a:ea typeface="Times New Roman"/>
                        <a:cs typeface="Arial" panose="020B0604020202020204" pitchFamily="34" charset="0"/>
                      </a:endParaRPr>
                    </a:p>
                    <a:p>
                      <a:pPr>
                        <a:spcAft>
                          <a:spcPts val="0"/>
                        </a:spcAft>
                      </a:pPr>
                      <a:r>
                        <a:rPr lang="en-GB" sz="1600" dirty="0" smtClean="0">
                          <a:effectLst/>
                          <a:latin typeface="Letter-join Plus 40" pitchFamily="50" charset="0"/>
                          <a:ea typeface="Times New Roman"/>
                          <a:cs typeface="Arial" panose="020B0604020202020204" pitchFamily="34" charset="0"/>
                        </a:rPr>
                        <a:t>Active Maths</a:t>
                      </a:r>
                      <a:endParaRPr lang="en-GB" sz="1600" dirty="0">
                        <a:effectLst/>
                        <a:latin typeface="Letter-join Plus 40" pitchFamily="50"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467544" y="332655"/>
            <a:ext cx="8229600" cy="1296145"/>
          </a:xfrm>
        </p:spPr>
        <p:txBody>
          <a:bodyPr>
            <a:normAutofit fontScale="90000"/>
          </a:bodyPr>
          <a:lstStyle/>
          <a:p>
            <a:pPr algn="ctr"/>
            <a:r>
              <a:rPr lang="en-GB" dirty="0" smtClean="0"/>
              <a:t/>
            </a:r>
            <a:br>
              <a:rPr lang="en-GB" dirty="0" smtClean="0"/>
            </a:br>
            <a:r>
              <a:rPr lang="en-GB" dirty="0"/>
              <a:t/>
            </a:r>
            <a:br>
              <a:rPr lang="en-GB" dirty="0"/>
            </a:br>
            <a:r>
              <a:rPr lang="en-GB" dirty="0" smtClean="0">
                <a:latin typeface="Letter-join Plus 40" panose="02000505000000020003" pitchFamily="50" charset="0"/>
              </a:rPr>
              <a:t>PE/Games</a:t>
            </a:r>
            <a:br>
              <a:rPr lang="en-GB" dirty="0" smtClean="0">
                <a:latin typeface="Letter-join Plus 40" panose="02000505000000020003" pitchFamily="50" charset="0"/>
              </a:rPr>
            </a:br>
            <a:r>
              <a:rPr lang="en-GB" dirty="0" smtClean="0"/>
              <a:t/>
            </a:r>
            <a:br>
              <a:rPr lang="en-GB" dirty="0" smtClean="0"/>
            </a:br>
            <a:endParaRPr lang="en-GB" dirty="0"/>
          </a:p>
        </p:txBody>
      </p:sp>
      <p:sp>
        <p:nvSpPr>
          <p:cNvPr id="5" name="Rectangle 1"/>
          <p:cNvSpPr>
            <a:spLocks noChangeArrowheads="1"/>
          </p:cNvSpPr>
          <p:nvPr/>
        </p:nvSpPr>
        <p:spPr bwMode="auto">
          <a:xfrm>
            <a:off x="1063625" y="2965292"/>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530465" y="4437112"/>
            <a:ext cx="7920881"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Letter-join Plus 40" panose="02000505000000020003" pitchFamily="50" charset="0"/>
              </a:rPr>
              <a:t>Children are to bring their swimming kit to school every Tuesday.</a:t>
            </a:r>
          </a:p>
          <a:p>
            <a:pPr marL="285750" indent="-285750">
              <a:buFont typeface="Arial" panose="020B0604020202020204" pitchFamily="34" charset="0"/>
              <a:buChar char="•"/>
            </a:pPr>
            <a:r>
              <a:rPr lang="en-GB" dirty="0" smtClean="0">
                <a:latin typeface="Letter-join Plus 40" panose="02000505000000020003" pitchFamily="50" charset="0"/>
              </a:rPr>
              <a:t>Children wear comfortable old clothes to school on a Thursday and bring a pair of wellies and a coat to put on.</a:t>
            </a:r>
          </a:p>
          <a:p>
            <a:pPr marL="285750" indent="-285750">
              <a:buFont typeface="Arial" panose="020B0604020202020204" pitchFamily="34" charset="0"/>
              <a:buChar char="•"/>
            </a:pPr>
            <a:r>
              <a:rPr lang="en-GB" dirty="0" smtClean="0">
                <a:latin typeface="Letter-join Plus 40" panose="02000505000000020003" pitchFamily="50" charset="0"/>
              </a:rPr>
              <a:t>Active Maths does not require a change of uniform.</a:t>
            </a:r>
          </a:p>
          <a:p>
            <a:pPr marL="285750" indent="-285750">
              <a:buFont typeface="Arial" panose="020B0604020202020204" pitchFamily="34" charset="0"/>
              <a:buChar char="•"/>
            </a:pPr>
            <a:r>
              <a:rPr lang="en-GB" dirty="0" smtClean="0">
                <a:latin typeface="Letter-join Plus 40" panose="02000505000000020003" pitchFamily="50" charset="0"/>
              </a:rPr>
              <a:t>Children who are attending clubs (dance/judo/tennis) wear their PE kit to school that day.</a:t>
            </a:r>
            <a:endParaRPr lang="en-GB" dirty="0">
              <a:latin typeface="Letter-join Plus 40" panose="02000505000000020003" pitchFamily="50" charset="0"/>
            </a:endParaRPr>
          </a:p>
        </p:txBody>
      </p:sp>
    </p:spTree>
    <p:extLst>
      <p:ext uri="{BB962C8B-B14F-4D97-AF65-F5344CB8AC3E}">
        <p14:creationId xmlns:p14="http://schemas.microsoft.com/office/powerpoint/2010/main" val="234876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6918" y="532952"/>
            <a:ext cx="3435556" cy="646331"/>
          </a:xfrm>
          <a:prstGeom prst="rect">
            <a:avLst/>
          </a:prstGeom>
        </p:spPr>
        <p:txBody>
          <a:bodyPr wrap="none">
            <a:spAutoFit/>
          </a:bodyPr>
          <a:lstStyle/>
          <a:p>
            <a:pPr algn="ctr"/>
            <a:r>
              <a:rPr lang="en-GB" sz="3600" u="sng" dirty="0">
                <a:solidFill>
                  <a:srgbClr val="92D050"/>
                </a:solidFill>
                <a:latin typeface="Letter-join Plus 40" panose="02000505000000020003" pitchFamily="50" charset="0"/>
              </a:rPr>
              <a:t>Remote Learning</a:t>
            </a:r>
            <a:endParaRPr lang="en-GB" sz="3600" dirty="0">
              <a:solidFill>
                <a:srgbClr val="92D050"/>
              </a:solidFill>
            </a:endParaRPr>
          </a:p>
        </p:txBody>
      </p:sp>
      <p:sp>
        <p:nvSpPr>
          <p:cNvPr id="4" name="Rectangle 3"/>
          <p:cNvSpPr/>
          <p:nvPr/>
        </p:nvSpPr>
        <p:spPr>
          <a:xfrm>
            <a:off x="451667" y="1569899"/>
            <a:ext cx="6866059" cy="4431983"/>
          </a:xfrm>
          <a:prstGeom prst="rect">
            <a:avLst/>
          </a:prstGeom>
        </p:spPr>
        <p:txBody>
          <a:bodyPr wrap="square">
            <a:spAutoFit/>
          </a:bodyPr>
          <a:lstStyle/>
          <a:p>
            <a:r>
              <a:rPr lang="en-GB" sz="2400" dirty="0">
                <a:latin typeface="Letter-join Plus 40" panose="02000505000000020003" pitchFamily="50" charset="0"/>
              </a:rPr>
              <a:t>If your child needs to self-isolate linked to COVID-19, and they are feeling well enough to work, when you report this absence to the admin team (via phone or email), they will let us know.  Within 24 hours of you reporting their COVID-19 linked absence, we will ensure that learning activities (linked to that being covered in class) will be provided via the Year </a:t>
            </a:r>
            <a:r>
              <a:rPr lang="en-GB" sz="2400" dirty="0" smtClean="0">
                <a:latin typeface="Letter-join Plus 40" panose="02000505000000020003" pitchFamily="50" charset="0"/>
              </a:rPr>
              <a:t>6 </a:t>
            </a:r>
            <a:r>
              <a:rPr lang="en-GB" sz="2400" dirty="0">
                <a:latin typeface="Letter-join Plus 40" panose="02000505000000020003" pitchFamily="50" charset="0"/>
              </a:rPr>
              <a:t>Virtual Classroom section of the school website.</a:t>
            </a:r>
          </a:p>
          <a:p>
            <a:r>
              <a:rPr lang="en-GB" sz="2400" dirty="0">
                <a:latin typeface="Letter-join Plus 40" panose="02000505000000020003" pitchFamily="50" charset="0"/>
              </a:rPr>
              <a:t> </a:t>
            </a:r>
          </a:p>
          <a:p>
            <a:r>
              <a:rPr lang="en-GB" sz="2400" dirty="0">
                <a:latin typeface="Letter-join Plus 40" panose="02000505000000020003" pitchFamily="50" charset="0"/>
              </a:rPr>
              <a:t> </a:t>
            </a:r>
          </a:p>
          <a:p>
            <a:r>
              <a:rPr lang="en-GB" dirty="0">
                <a:solidFill>
                  <a:srgbClr val="FF0000"/>
                </a:solidFill>
                <a:latin typeface="Arial" panose="020B0604020202020204" pitchFamily="34" charset="0"/>
              </a:rPr>
              <a:t> </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7731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589640" cy="5328592"/>
          </a:xfrm>
        </p:spPr>
        <p:txBody>
          <a:bodyPr>
            <a:normAutofit/>
          </a:bodyPr>
          <a:lstStyle/>
          <a:p>
            <a:r>
              <a:rPr lang="en-GB" sz="2000" dirty="0">
                <a:latin typeface="Letter-join Plus 40" pitchFamily="50" charset="0"/>
              </a:rPr>
              <a:t>Weekly </a:t>
            </a:r>
            <a:r>
              <a:rPr lang="en-GB" sz="2000" dirty="0" smtClean="0">
                <a:latin typeface="Letter-join Plus 40" pitchFamily="50" charset="0"/>
              </a:rPr>
              <a:t>English </a:t>
            </a:r>
            <a:r>
              <a:rPr lang="en-GB" sz="2000" dirty="0">
                <a:latin typeface="Letter-join Plus 40" pitchFamily="50" charset="0"/>
              </a:rPr>
              <a:t>and Maths homework, </a:t>
            </a:r>
            <a:r>
              <a:rPr lang="en-GB" sz="2000" dirty="0" smtClean="0">
                <a:latin typeface="Letter-join Plus 40" pitchFamily="50" charset="0"/>
              </a:rPr>
              <a:t>generally from </a:t>
            </a:r>
            <a:r>
              <a:rPr lang="en-GB" sz="2000" dirty="0">
                <a:latin typeface="Letter-join Plus 40" pitchFamily="50" charset="0"/>
              </a:rPr>
              <a:t>CGP books, will be set on a </a:t>
            </a:r>
            <a:r>
              <a:rPr lang="en-GB" sz="2000" b="1" dirty="0" smtClean="0">
                <a:latin typeface="Letter-join Plus 40" pitchFamily="50" charset="0"/>
              </a:rPr>
              <a:t>Thursday</a:t>
            </a:r>
            <a:r>
              <a:rPr lang="en-GB" sz="2000" dirty="0" smtClean="0">
                <a:latin typeface="Letter-join Plus 40" pitchFamily="50" charset="0"/>
              </a:rPr>
              <a:t> </a:t>
            </a:r>
            <a:r>
              <a:rPr lang="en-GB" sz="2000" dirty="0">
                <a:latin typeface="Letter-join Plus 40" pitchFamily="50" charset="0"/>
              </a:rPr>
              <a:t>and will be due back in school on the following </a:t>
            </a:r>
            <a:r>
              <a:rPr lang="en-GB" sz="2000" b="1" dirty="0" smtClean="0">
                <a:latin typeface="Letter-join Plus 40" pitchFamily="50" charset="0"/>
              </a:rPr>
              <a:t>Tuesday</a:t>
            </a:r>
            <a:r>
              <a:rPr lang="en-GB" sz="2000" dirty="0">
                <a:latin typeface="Letter-join Plus 40" pitchFamily="50" charset="0"/>
              </a:rPr>
              <a:t>.  Your child also needs to be able to recall number facts (including times tables </a:t>
            </a:r>
            <a:r>
              <a:rPr lang="en-GB" sz="2000" dirty="0" smtClean="0">
                <a:latin typeface="Letter-join Plus 40" pitchFamily="50" charset="0"/>
              </a:rPr>
              <a:t>and divisions up </a:t>
            </a:r>
            <a:r>
              <a:rPr lang="en-GB" sz="2000" dirty="0">
                <a:latin typeface="Letter-join Plus 40" pitchFamily="50" charset="0"/>
              </a:rPr>
              <a:t>to 12 x 12) quickly and </a:t>
            </a:r>
            <a:r>
              <a:rPr lang="en-GB" sz="2000" dirty="0" smtClean="0">
                <a:latin typeface="Letter-join Plus 40" pitchFamily="50" charset="0"/>
              </a:rPr>
              <a:t>accurately. Interactive support at home could be through Hit the Button, Daily 10 </a:t>
            </a:r>
            <a:r>
              <a:rPr lang="en-GB" sz="2000" dirty="0">
                <a:latin typeface="Letter-join Plus 40" pitchFamily="50" charset="0"/>
              </a:rPr>
              <a:t>or BBC </a:t>
            </a:r>
            <a:r>
              <a:rPr lang="en-GB" sz="2000" dirty="0" err="1" smtClean="0">
                <a:latin typeface="Letter-join Plus 40" pitchFamily="50" charset="0"/>
              </a:rPr>
              <a:t>Bitesize</a:t>
            </a:r>
            <a:r>
              <a:rPr lang="en-GB" sz="2000" dirty="0" smtClean="0">
                <a:latin typeface="Letter-join Plus 40" pitchFamily="50" charset="0"/>
              </a:rPr>
              <a:t> KS2.</a:t>
            </a:r>
          </a:p>
          <a:p>
            <a:endParaRPr lang="en-GB" sz="2000" dirty="0">
              <a:latin typeface="Letter-join Plus 40" pitchFamily="50" charset="0"/>
            </a:endParaRPr>
          </a:p>
          <a:p>
            <a:r>
              <a:rPr lang="en-GB" sz="2000" dirty="0" smtClean="0">
                <a:latin typeface="Letter-join Plus 40" pitchFamily="50" charset="0"/>
              </a:rPr>
              <a:t>In </a:t>
            </a:r>
            <a:r>
              <a:rPr lang="en-GB" sz="2000" dirty="0">
                <a:latin typeface="Letter-join Plus 40" pitchFamily="50" charset="0"/>
              </a:rPr>
              <a:t>preparation for </a:t>
            </a:r>
            <a:r>
              <a:rPr lang="en-GB" sz="2000" dirty="0" smtClean="0">
                <a:latin typeface="Letter-join Plus 40" pitchFamily="50" charset="0"/>
              </a:rPr>
              <a:t>secondary school</a:t>
            </a:r>
            <a:r>
              <a:rPr lang="en-GB" sz="2000" dirty="0">
                <a:latin typeface="Letter-join Plus 40" pitchFamily="50" charset="0"/>
              </a:rPr>
              <a:t>, it is imperative that your child takes ownership of their home learning, including handing it in on time</a:t>
            </a:r>
            <a:r>
              <a:rPr lang="en-GB" sz="2000" dirty="0" smtClean="0">
                <a:latin typeface="Letter-join Plus 40" pitchFamily="50" charset="0"/>
              </a:rPr>
              <a:t>.  This year we have a pocket diary (like the one they might get in Year 7) which we encourage you to sign.</a:t>
            </a:r>
          </a:p>
          <a:p>
            <a:endParaRPr lang="en-GB" sz="2000" dirty="0">
              <a:latin typeface="Letter-join Plus 40" pitchFamily="50" charset="0"/>
            </a:endParaRPr>
          </a:p>
          <a:p>
            <a:r>
              <a:rPr lang="en-GB" sz="2000" b="1" dirty="0" smtClean="0">
                <a:solidFill>
                  <a:srgbClr val="FF0000"/>
                </a:solidFill>
                <a:latin typeface="Letter-join Plus 40" pitchFamily="50" charset="0"/>
              </a:rPr>
              <a:t>The CGP books are provided by the school free of charge for all Year 6 pupils. In the unfortunate event that they are lost then there will be a charge of £3.95 per book.</a:t>
            </a:r>
          </a:p>
          <a:p>
            <a:pPr marL="109728" indent="0">
              <a:buNone/>
            </a:pPr>
            <a:r>
              <a:rPr lang="en-GB" sz="2000" dirty="0" smtClean="0">
                <a:latin typeface="Letter-join Plus 40" pitchFamily="50" charset="0"/>
              </a:rPr>
              <a:t>  </a:t>
            </a:r>
          </a:p>
        </p:txBody>
      </p:sp>
      <p:sp>
        <p:nvSpPr>
          <p:cNvPr id="3" name="Title 2"/>
          <p:cNvSpPr>
            <a:spLocks noGrp="1"/>
          </p:cNvSpPr>
          <p:nvPr>
            <p:ph type="title"/>
          </p:nvPr>
        </p:nvSpPr>
        <p:spPr>
          <a:xfrm>
            <a:off x="467544" y="-27384"/>
            <a:ext cx="8229600" cy="764704"/>
          </a:xfrm>
        </p:spPr>
        <p:txBody>
          <a:bodyPr>
            <a:normAutofit fontScale="90000"/>
          </a:bodyPr>
          <a:lstStyle/>
          <a:p>
            <a:pPr algn="ctr"/>
            <a:r>
              <a:rPr lang="en-GB" sz="5300" u="sng" dirty="0" smtClean="0">
                <a:effectLst/>
                <a:latin typeface="Letter-join Plus 40" pitchFamily="50" charset="0"/>
              </a:rPr>
              <a:t>Homework</a:t>
            </a:r>
            <a:endParaRPr lang="en-GB" dirty="0">
              <a:latin typeface="Letter-join Plus 40" pitchFamily="50" charset="0"/>
            </a:endParaRPr>
          </a:p>
        </p:txBody>
      </p:sp>
    </p:spTree>
    <p:extLst>
      <p:ext uri="{BB962C8B-B14F-4D97-AF65-F5344CB8AC3E}">
        <p14:creationId xmlns:p14="http://schemas.microsoft.com/office/powerpoint/2010/main" val="3840066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42" y="815221"/>
            <a:ext cx="7848600" cy="4154984"/>
          </a:xfrm>
          <a:prstGeom prst="rect">
            <a:avLst/>
          </a:prstGeom>
        </p:spPr>
        <p:txBody>
          <a:bodyPr>
            <a:spAutoFit/>
          </a:bodyPr>
          <a:lstStyle/>
          <a:p>
            <a:pPr algn="ctr">
              <a:defRPr/>
            </a:pPr>
            <a:endParaRPr lang="en-GB" sz="4400" b="1" dirty="0" smtClean="0">
              <a:solidFill>
                <a:srgbClr val="002060"/>
              </a:solidFill>
              <a:latin typeface="+mj-lt"/>
              <a:cs typeface="Arial" charset="0"/>
            </a:endParaRPr>
          </a:p>
          <a:p>
            <a:pPr algn="ctr">
              <a:defRPr/>
            </a:pPr>
            <a:endParaRPr lang="en-GB" sz="4400" b="1" dirty="0">
              <a:solidFill>
                <a:srgbClr val="002060"/>
              </a:solidFill>
              <a:latin typeface="+mj-lt"/>
              <a:cs typeface="Arial" charset="0"/>
            </a:endParaRPr>
          </a:p>
          <a:p>
            <a:pPr algn="ctr">
              <a:defRPr/>
            </a:pPr>
            <a:r>
              <a:rPr lang="en-GB" sz="4400" b="1" dirty="0" smtClean="0">
                <a:solidFill>
                  <a:srgbClr val="92D050"/>
                </a:solidFill>
                <a:latin typeface="Letter-join Plus 40" pitchFamily="50" charset="0"/>
                <a:cs typeface="Arial" charset="0"/>
              </a:rPr>
              <a:t>Year </a:t>
            </a:r>
            <a:r>
              <a:rPr lang="en-GB" sz="4400" b="1" dirty="0">
                <a:solidFill>
                  <a:srgbClr val="92D050"/>
                </a:solidFill>
                <a:latin typeface="Letter-join Plus 40" pitchFamily="50" charset="0"/>
                <a:cs typeface="Arial" charset="0"/>
              </a:rPr>
              <a:t>6 SATs t</a:t>
            </a:r>
            <a:r>
              <a:rPr lang="en-GB" sz="4400" b="1" dirty="0" smtClean="0">
                <a:solidFill>
                  <a:srgbClr val="92D050"/>
                </a:solidFill>
                <a:latin typeface="Letter-join Plus 40" pitchFamily="50" charset="0"/>
                <a:cs typeface="Arial" charset="0"/>
              </a:rPr>
              <a:t>ests will be held </a:t>
            </a:r>
            <a:r>
              <a:rPr lang="en-GB" sz="4400" b="1" dirty="0">
                <a:solidFill>
                  <a:srgbClr val="92D050"/>
                </a:solidFill>
                <a:latin typeface="Letter-join Plus 40" pitchFamily="50" charset="0"/>
                <a:cs typeface="Arial" charset="0"/>
              </a:rPr>
              <a:t>during the week of </a:t>
            </a:r>
            <a:r>
              <a:rPr lang="en-GB" sz="4400" b="1" dirty="0" smtClean="0">
                <a:solidFill>
                  <a:srgbClr val="92D050"/>
                </a:solidFill>
                <a:latin typeface="Letter-join Plus 40" pitchFamily="50" charset="0"/>
                <a:cs typeface="Arial" charset="0"/>
              </a:rPr>
              <a:t>the </a:t>
            </a:r>
          </a:p>
          <a:p>
            <a:pPr algn="ctr">
              <a:defRPr/>
            </a:pPr>
            <a:r>
              <a:rPr lang="en-GB" sz="4400" b="1" dirty="0" smtClean="0">
                <a:solidFill>
                  <a:srgbClr val="92D050"/>
                </a:solidFill>
                <a:latin typeface="Letter-join Plus 40" pitchFamily="50" charset="0"/>
                <a:cs typeface="Arial" charset="0"/>
              </a:rPr>
              <a:t>9</a:t>
            </a:r>
            <a:r>
              <a:rPr lang="en-GB" sz="4400" b="1" baseline="30000" dirty="0" smtClean="0">
                <a:solidFill>
                  <a:srgbClr val="92D050"/>
                </a:solidFill>
                <a:latin typeface="Letter-join Plus 40" pitchFamily="50" charset="0"/>
                <a:cs typeface="Arial" charset="0"/>
              </a:rPr>
              <a:t>th</a:t>
            </a:r>
            <a:r>
              <a:rPr lang="en-GB" sz="4400" b="1" dirty="0" smtClean="0">
                <a:solidFill>
                  <a:srgbClr val="92D050"/>
                </a:solidFill>
                <a:latin typeface="Letter-join Plus 40" pitchFamily="50" charset="0"/>
                <a:cs typeface="Arial" charset="0"/>
              </a:rPr>
              <a:t> May 2022</a:t>
            </a:r>
          </a:p>
          <a:p>
            <a:pPr algn="ctr">
              <a:defRPr/>
            </a:pPr>
            <a:r>
              <a:rPr lang="en-GB" sz="4400" b="1" dirty="0" smtClean="0">
                <a:solidFill>
                  <a:srgbClr val="92D050"/>
                </a:solidFill>
                <a:latin typeface="Letter-join Plus 40" pitchFamily="50" charset="0"/>
                <a:cs typeface="Arial" charset="0"/>
              </a:rPr>
              <a:t> </a:t>
            </a:r>
            <a:endParaRPr lang="en-GB" sz="4400" b="1" dirty="0">
              <a:solidFill>
                <a:srgbClr val="92D050"/>
              </a:solidFill>
              <a:latin typeface="Letter-join Plus 40" pitchFamily="50" charset="0"/>
              <a:cs typeface="Arial" charset="0"/>
            </a:endParaRPr>
          </a:p>
        </p:txBody>
      </p:sp>
      <p:sp>
        <p:nvSpPr>
          <p:cNvPr id="3" name="Title 1"/>
          <p:cNvSpPr>
            <a:spLocks noGrp="1"/>
          </p:cNvSpPr>
          <p:nvPr>
            <p:ph type="ctrTitle"/>
          </p:nvPr>
        </p:nvSpPr>
        <p:spPr>
          <a:xfrm>
            <a:off x="827584" y="462252"/>
            <a:ext cx="7772400" cy="1829761"/>
          </a:xfrm>
        </p:spPr>
        <p:txBody>
          <a:bodyPr>
            <a:normAutofit/>
          </a:bodyPr>
          <a:lstStyle/>
          <a:p>
            <a:pPr algn="ctr"/>
            <a:r>
              <a:rPr lang="en-GB" altLang="en-US" sz="9600" dirty="0">
                <a:latin typeface="Letter-join Plus 40" pitchFamily="50" charset="0"/>
              </a:rPr>
              <a:t>SATs</a:t>
            </a:r>
            <a:endParaRPr lang="en-GB" sz="9600" dirty="0">
              <a:latin typeface="Letter-join Plus 40" pitchFamily="50" charset="0"/>
            </a:endParaRPr>
          </a:p>
        </p:txBody>
      </p:sp>
    </p:spTree>
    <p:extLst>
      <p:ext uri="{BB962C8B-B14F-4D97-AF65-F5344CB8AC3E}">
        <p14:creationId xmlns:p14="http://schemas.microsoft.com/office/powerpoint/2010/main" val="33835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solidFill>
                  <a:srgbClr val="002060"/>
                </a:solidFill>
                <a:latin typeface="Letter-join Plus 40" pitchFamily="50" charset="0"/>
              </a:rPr>
              <a:t>Children will be tested in three areas: </a:t>
            </a:r>
          </a:p>
          <a:p>
            <a:pPr marL="109728" indent="0">
              <a:buNone/>
            </a:pPr>
            <a:r>
              <a:rPr lang="en-GB" dirty="0" smtClean="0">
                <a:solidFill>
                  <a:schemeClr val="bg2">
                    <a:lumMod val="75000"/>
                  </a:schemeClr>
                </a:solidFill>
                <a:latin typeface="Letter-join Plus 40" pitchFamily="50" charset="0"/>
              </a:rPr>
              <a:t>-</a:t>
            </a:r>
            <a:r>
              <a:rPr lang="en-GB" dirty="0" smtClean="0">
                <a:solidFill>
                  <a:srgbClr val="002060"/>
                </a:solidFill>
                <a:latin typeface="Letter-join Plus 40" pitchFamily="50" charset="0"/>
              </a:rPr>
              <a:t> Reading</a:t>
            </a:r>
            <a:endParaRPr lang="en-GB" dirty="0">
              <a:solidFill>
                <a:srgbClr val="002060"/>
              </a:solidFill>
              <a:latin typeface="Letter-join Plus 40" pitchFamily="50" charset="0"/>
            </a:endParaRPr>
          </a:p>
          <a:p>
            <a:pPr>
              <a:buFontTx/>
              <a:buChar char="-"/>
            </a:pPr>
            <a:r>
              <a:rPr lang="en-GB" dirty="0" smtClean="0">
                <a:solidFill>
                  <a:srgbClr val="002060"/>
                </a:solidFill>
                <a:latin typeface="Letter-join Plus 40" pitchFamily="50" charset="0"/>
              </a:rPr>
              <a:t>Grammar, Punctuation, Vocabulary and Spelling (GPVS)</a:t>
            </a:r>
          </a:p>
          <a:p>
            <a:pPr>
              <a:buFontTx/>
              <a:buChar char="-"/>
            </a:pPr>
            <a:r>
              <a:rPr lang="en-GB" dirty="0" smtClean="0">
                <a:solidFill>
                  <a:srgbClr val="002060"/>
                </a:solidFill>
                <a:latin typeface="Letter-join Plus 40" pitchFamily="50" charset="0"/>
              </a:rPr>
              <a:t>Maths</a:t>
            </a:r>
          </a:p>
          <a:p>
            <a:pPr>
              <a:buFontTx/>
              <a:buChar char="-"/>
            </a:pPr>
            <a:endParaRPr lang="en-GB" dirty="0" smtClean="0">
              <a:solidFill>
                <a:srgbClr val="002060"/>
              </a:solidFill>
              <a:latin typeface="Letter-join Plus 40" pitchFamily="50" charset="0"/>
            </a:endParaRPr>
          </a:p>
          <a:p>
            <a:r>
              <a:rPr lang="en-GB" dirty="0" smtClean="0">
                <a:solidFill>
                  <a:srgbClr val="002060"/>
                </a:solidFill>
                <a:latin typeface="Letter-join Plus 40" pitchFamily="50" charset="0"/>
              </a:rPr>
              <a:t>These will test content taken from </a:t>
            </a:r>
            <a:r>
              <a:rPr lang="en-GB" dirty="0">
                <a:solidFill>
                  <a:srgbClr val="002060"/>
                </a:solidFill>
                <a:latin typeface="Letter-join Plus 40" pitchFamily="50" charset="0"/>
              </a:rPr>
              <a:t>the </a:t>
            </a:r>
            <a:r>
              <a:rPr lang="en-GB" dirty="0" smtClean="0">
                <a:solidFill>
                  <a:srgbClr val="002060"/>
                </a:solidFill>
                <a:latin typeface="Letter-join Plus 40" pitchFamily="50" charset="0"/>
              </a:rPr>
              <a:t>National Curriculum and will be marked externally</a:t>
            </a:r>
          </a:p>
          <a:p>
            <a:pPr marL="109728" indent="0">
              <a:buNone/>
            </a:pPr>
            <a:endParaRPr lang="en-GB" dirty="0" smtClean="0">
              <a:solidFill>
                <a:srgbClr val="002060"/>
              </a:solidFill>
              <a:latin typeface="Letter-join Plus 40" pitchFamily="50" charset="0"/>
            </a:endParaRPr>
          </a:p>
          <a:p>
            <a:r>
              <a:rPr lang="en-GB" dirty="0">
                <a:solidFill>
                  <a:srgbClr val="002060"/>
                </a:solidFill>
                <a:latin typeface="Letter-join Plus 40" pitchFamily="50" charset="0"/>
              </a:rPr>
              <a:t>S</a:t>
            </a:r>
            <a:r>
              <a:rPr lang="en-GB" dirty="0" smtClean="0">
                <a:solidFill>
                  <a:srgbClr val="002060"/>
                </a:solidFill>
                <a:latin typeface="Letter-join Plus 40" pitchFamily="50" charset="0"/>
              </a:rPr>
              <a:t>cience will be teacher assessed; occasionally, schools are selected for Science SATs but we will notify you </a:t>
            </a:r>
            <a:r>
              <a:rPr lang="en-GB" u="sng" dirty="0" smtClean="0">
                <a:solidFill>
                  <a:srgbClr val="002060"/>
                </a:solidFill>
                <a:latin typeface="Letter-join Plus 40" pitchFamily="50" charset="0"/>
              </a:rPr>
              <a:t>if</a:t>
            </a:r>
            <a:r>
              <a:rPr lang="en-GB" dirty="0" smtClean="0">
                <a:solidFill>
                  <a:srgbClr val="002060"/>
                </a:solidFill>
                <a:latin typeface="Letter-join Plus 40" pitchFamily="50" charset="0"/>
              </a:rPr>
              <a:t> this happens.</a:t>
            </a:r>
            <a:endParaRPr lang="en-GB" dirty="0">
              <a:solidFill>
                <a:srgbClr val="002060"/>
              </a:solidFill>
            </a:endParaRPr>
          </a:p>
        </p:txBody>
      </p:sp>
      <p:sp>
        <p:nvSpPr>
          <p:cNvPr id="3" name="Title 2"/>
          <p:cNvSpPr>
            <a:spLocks noGrp="1"/>
          </p:cNvSpPr>
          <p:nvPr>
            <p:ph type="title"/>
          </p:nvPr>
        </p:nvSpPr>
        <p:spPr/>
        <p:txBody>
          <a:bodyPr>
            <a:normAutofit/>
          </a:bodyPr>
          <a:lstStyle/>
          <a:p>
            <a:pPr algn="ctr"/>
            <a:r>
              <a:rPr lang="en-GB" dirty="0" smtClean="0">
                <a:solidFill>
                  <a:schemeClr val="bg2">
                    <a:lumMod val="75000"/>
                  </a:schemeClr>
                </a:solidFill>
                <a:latin typeface="Letter-join Plus 40" panose="02000505000000020003" pitchFamily="50" charset="0"/>
              </a:rPr>
              <a:t>KS2 SATs in 2022</a:t>
            </a:r>
            <a:endParaRPr lang="en-GB" dirty="0">
              <a:solidFill>
                <a:schemeClr val="bg2">
                  <a:lumMod val="75000"/>
                </a:schemeClr>
              </a:solidFill>
              <a:latin typeface="Letter-join Plus 40" panose="02000505000000020003" pitchFamily="50" charset="0"/>
            </a:endParaRPr>
          </a:p>
        </p:txBody>
      </p:sp>
    </p:spTree>
    <p:extLst>
      <p:ext uri="{BB962C8B-B14F-4D97-AF65-F5344CB8AC3E}">
        <p14:creationId xmlns:p14="http://schemas.microsoft.com/office/powerpoint/2010/main" val="1868747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1086991"/>
              </p:ext>
            </p:extLst>
          </p:nvPr>
        </p:nvGraphicFramePr>
        <p:xfrm>
          <a:off x="251520" y="1052736"/>
          <a:ext cx="8733382" cy="5587495"/>
        </p:xfrm>
        <a:graphic>
          <a:graphicData uri="http://schemas.openxmlformats.org/drawingml/2006/table">
            <a:tbl>
              <a:tblPr/>
              <a:tblGrid>
                <a:gridCol w="2664296">
                  <a:extLst>
                    <a:ext uri="{9D8B030D-6E8A-4147-A177-3AD203B41FA5}">
                      <a16:colId xmlns:a16="http://schemas.microsoft.com/office/drawing/2014/main" val="20000"/>
                    </a:ext>
                  </a:extLst>
                </a:gridCol>
                <a:gridCol w="6069086">
                  <a:extLst>
                    <a:ext uri="{9D8B030D-6E8A-4147-A177-3AD203B41FA5}">
                      <a16:colId xmlns:a16="http://schemas.microsoft.com/office/drawing/2014/main" val="20001"/>
                    </a:ext>
                  </a:extLst>
                </a:gridCol>
              </a:tblGrid>
              <a:tr h="940551">
                <a:tc>
                  <a:txBody>
                    <a:bodyPr/>
                    <a:lstStyle/>
                    <a:p>
                      <a:pPr fontAlgn="t"/>
                      <a:r>
                        <a:rPr lang="en-GB" sz="1900" b="1" dirty="0">
                          <a:effectLst/>
                          <a:latin typeface="Letter-join Plus 40" pitchFamily="50" charset="0"/>
                        </a:rPr>
                        <a:t>Monday </a:t>
                      </a:r>
                      <a:r>
                        <a:rPr lang="en-GB" sz="1900" b="1" dirty="0" smtClean="0">
                          <a:effectLst/>
                          <a:latin typeface="Letter-join Plus 40" pitchFamily="50" charset="0"/>
                        </a:rPr>
                        <a:t>9</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dirty="0" smtClean="0">
                          <a:effectLst/>
                          <a:latin typeface="Letter-join Plus 40" pitchFamily="50" charset="0"/>
                        </a:rPr>
                        <a:t>Paper 1: Grammar,</a:t>
                      </a:r>
                      <a:r>
                        <a:rPr lang="en-GB" sz="2000" b="0" baseline="0" dirty="0" smtClean="0">
                          <a:effectLst/>
                          <a:latin typeface="Letter-join Plus 40" pitchFamily="50" charset="0"/>
                        </a:rPr>
                        <a:t> Punctuation and Vocabulary </a:t>
                      </a:r>
                      <a:r>
                        <a:rPr lang="en-GB" sz="2000" b="0" dirty="0" smtClean="0">
                          <a:effectLst/>
                          <a:latin typeface="Letter-join Plus 40" pitchFamily="50" charset="0"/>
                        </a:rPr>
                        <a:t>questions (45 </a:t>
                      </a:r>
                      <a:r>
                        <a:rPr lang="en-GB" sz="2000" b="0" dirty="0" err="1" smtClean="0">
                          <a:effectLst/>
                          <a:latin typeface="Letter-join Plus 40" pitchFamily="50" charset="0"/>
                        </a:rPr>
                        <a:t>mins</a:t>
                      </a:r>
                      <a:r>
                        <a:rPr lang="en-GB" sz="2000" b="0" dirty="0" smtClean="0">
                          <a:effectLst/>
                          <a:latin typeface="Letter-join Plus 40" pitchFamily="50" charset="0"/>
                        </a:rPr>
                        <a:t>)</a:t>
                      </a: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2: Spelling (20 </a:t>
                      </a:r>
                      <a:r>
                        <a:rPr lang="en-GB" sz="2000" b="0" dirty="0" err="1" smtClean="0">
                          <a:effectLst/>
                          <a:latin typeface="Letter-join Plus 40" pitchFamily="50" charset="0"/>
                        </a:rPr>
                        <a:t>mins</a:t>
                      </a:r>
                      <a:r>
                        <a:rPr lang="en-GB" sz="2000" b="0" dirty="0" smtClean="0">
                          <a:effectLst/>
                          <a:latin typeface="Letter-join Plus 40" pitchFamily="50" charset="0"/>
                        </a:rPr>
                        <a:t>)</a:t>
                      </a:r>
                      <a:endParaRPr lang="en-GB" sz="2000" b="0"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704307">
                <a:tc>
                  <a:txBody>
                    <a:bodyPr/>
                    <a:lstStyle/>
                    <a:p>
                      <a:pPr fontAlgn="t"/>
                      <a:r>
                        <a:rPr lang="en-GB" sz="1900" b="1" dirty="0">
                          <a:effectLst/>
                          <a:latin typeface="Letter-join Plus 40" pitchFamily="50" charset="0"/>
                        </a:rPr>
                        <a:t>Tuesday </a:t>
                      </a:r>
                      <a:r>
                        <a:rPr lang="en-GB" sz="1900" b="1" dirty="0" smtClean="0">
                          <a:effectLst/>
                          <a:latin typeface="Letter-join Plus 40" pitchFamily="50" charset="0"/>
                        </a:rPr>
                        <a:t>10</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u="sng" dirty="0" smtClean="0">
                          <a:effectLst/>
                          <a:latin typeface="Letter-join Plus 40" pitchFamily="50" charset="0"/>
                        </a:rPr>
                        <a:t>English: Reading</a:t>
                      </a: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1: Reading (60 </a:t>
                      </a:r>
                      <a:r>
                        <a:rPr lang="en-GB" sz="2000" b="0" dirty="0" err="1" smtClean="0">
                          <a:effectLst/>
                          <a:latin typeface="Letter-join Plus 40" pitchFamily="50" charset="0"/>
                        </a:rPr>
                        <a:t>mins</a:t>
                      </a:r>
                      <a:r>
                        <a:rPr lang="en-GB" sz="2000" b="0" dirty="0" smtClean="0">
                          <a:effectLst/>
                          <a:latin typeface="Letter-join Plus 40" pitchFamily="50" charset="0"/>
                        </a:rPr>
                        <a:t>)</a:t>
                      </a:r>
                    </a:p>
                    <a:p>
                      <a:pPr fontAlgn="t"/>
                      <a:endParaRPr lang="en-GB" sz="2000" b="0" dirty="0" smtClean="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95137">
                <a:tc>
                  <a:txBody>
                    <a:bodyPr/>
                    <a:lstStyle/>
                    <a:p>
                      <a:pPr fontAlgn="t"/>
                      <a:r>
                        <a:rPr lang="en-GB" sz="1900" b="1" dirty="0">
                          <a:effectLst/>
                          <a:latin typeface="Letter-join Plus 40" pitchFamily="50" charset="0"/>
                        </a:rPr>
                        <a:t>Wednesday </a:t>
                      </a:r>
                      <a:r>
                        <a:rPr lang="en-GB" sz="1900" b="1" dirty="0" smtClean="0">
                          <a:effectLst/>
                          <a:latin typeface="Letter-join Plus 40" pitchFamily="50" charset="0"/>
                        </a:rPr>
                        <a:t>11</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u="sng" dirty="0" smtClean="0">
                          <a:effectLst/>
                          <a:latin typeface="Letter-join Plus 40" pitchFamily="50" charset="0"/>
                        </a:rPr>
                        <a:t>Mathematics</a:t>
                      </a: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1: </a:t>
                      </a:r>
                      <a:r>
                        <a:rPr lang="en-GB" sz="2000" b="0" dirty="0">
                          <a:effectLst/>
                          <a:latin typeface="Letter-join Plus 40" pitchFamily="50" charset="0"/>
                        </a:rPr>
                        <a:t>A</a:t>
                      </a:r>
                      <a:r>
                        <a:rPr lang="en-GB" sz="2000" b="0" dirty="0" smtClean="0">
                          <a:effectLst/>
                          <a:latin typeface="Letter-join Plus 40" pitchFamily="50" charset="0"/>
                        </a:rPr>
                        <a:t>rithmetic test (30 </a:t>
                      </a:r>
                      <a:r>
                        <a:rPr lang="en-GB" sz="2000" b="0" dirty="0" err="1" smtClean="0">
                          <a:effectLst/>
                          <a:latin typeface="Letter-join Plus 40" pitchFamily="50" charset="0"/>
                        </a:rPr>
                        <a:t>mins</a:t>
                      </a:r>
                      <a:r>
                        <a:rPr lang="en-GB" sz="2000" b="0" dirty="0" smtClean="0">
                          <a:effectLst/>
                          <a:latin typeface="Letter-join Plus 40" pitchFamily="50" charset="0"/>
                        </a:rPr>
                        <a:t>) </a:t>
                      </a:r>
                    </a:p>
                    <a:p>
                      <a:pPr fontAlgn="t"/>
                      <a:r>
                        <a:rPr lang="en-GB" sz="2000" b="0" dirty="0" smtClean="0">
                          <a:effectLst/>
                          <a:latin typeface="Letter-join Plus 40" pitchFamily="50" charset="0"/>
                        </a:rPr>
                        <a:t>Paper 2:</a:t>
                      </a:r>
                      <a:r>
                        <a:rPr lang="en-GB" sz="2000" b="0" baseline="0" dirty="0" smtClean="0">
                          <a:effectLst/>
                          <a:latin typeface="Letter-join Plus 40" pitchFamily="50" charset="0"/>
                        </a:rPr>
                        <a:t> R</a:t>
                      </a:r>
                      <a:r>
                        <a:rPr lang="en-GB" sz="2000" b="0" dirty="0" smtClean="0">
                          <a:effectLst/>
                          <a:latin typeface="Letter-join Plus 40" pitchFamily="50" charset="0"/>
                        </a:rPr>
                        <a:t>easoning (40 </a:t>
                      </a:r>
                      <a:r>
                        <a:rPr lang="en-GB" sz="2000" b="0" dirty="0" err="1" smtClean="0">
                          <a:effectLst/>
                          <a:latin typeface="Letter-join Plus 40" pitchFamily="50" charset="0"/>
                        </a:rPr>
                        <a:t>mins</a:t>
                      </a:r>
                      <a:r>
                        <a:rPr lang="en-GB" sz="2000" b="0" dirty="0" smtClean="0">
                          <a:effectLst/>
                          <a:latin typeface="Letter-join Plus 40" pitchFamily="50" charset="0"/>
                        </a:rPr>
                        <a:t>)</a:t>
                      </a:r>
                      <a:endParaRPr lang="en-GB" sz="2000" b="0"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85966">
                <a:tc>
                  <a:txBody>
                    <a:bodyPr/>
                    <a:lstStyle/>
                    <a:p>
                      <a:pPr fontAlgn="t"/>
                      <a:r>
                        <a:rPr lang="en-GB" sz="1900" b="1" dirty="0">
                          <a:effectLst/>
                          <a:latin typeface="Letter-join Plus 40" pitchFamily="50" charset="0"/>
                        </a:rPr>
                        <a:t>Thursday </a:t>
                      </a:r>
                      <a:r>
                        <a:rPr lang="en-GB" sz="1900" b="1" dirty="0" smtClean="0">
                          <a:effectLst/>
                          <a:latin typeface="Letter-join Plus 40" pitchFamily="50" charset="0"/>
                        </a:rPr>
                        <a:t>12</a:t>
                      </a:r>
                      <a:r>
                        <a:rPr lang="en-GB" sz="1900" b="1" baseline="30000" dirty="0" smtClean="0">
                          <a:effectLst/>
                          <a:latin typeface="Letter-join Plus 40" pitchFamily="50" charset="0"/>
                        </a:rPr>
                        <a:t>th</a:t>
                      </a:r>
                      <a:r>
                        <a:rPr lang="en-GB" sz="1900" b="1" dirty="0" smtClean="0">
                          <a:effectLst/>
                          <a:latin typeface="Letter-join Plus 40" pitchFamily="50" charset="0"/>
                        </a:rPr>
                        <a:t> May</a:t>
                      </a:r>
                      <a:endParaRPr lang="en-GB" sz="1900" b="1"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sz="2000" b="0" u="sng" dirty="0">
                          <a:effectLst/>
                          <a:latin typeface="Letter-join Plus 40" pitchFamily="50" charset="0"/>
                        </a:rPr>
                        <a:t>Mathematics </a:t>
                      </a:r>
                      <a:endParaRPr lang="en-GB" sz="2000" b="0" u="sng" dirty="0" smtClean="0">
                        <a:effectLst/>
                        <a:latin typeface="Letter-join Plus 40" pitchFamily="50" charset="0"/>
                      </a:endParaRPr>
                    </a:p>
                    <a:p>
                      <a:pPr fontAlgn="t"/>
                      <a:endParaRPr lang="en-GB" sz="2000" b="0" dirty="0" smtClean="0">
                        <a:effectLst/>
                        <a:latin typeface="Letter-join Plus 40" pitchFamily="50" charset="0"/>
                      </a:endParaRPr>
                    </a:p>
                    <a:p>
                      <a:pPr fontAlgn="t"/>
                      <a:r>
                        <a:rPr lang="en-GB" sz="2000" b="0" dirty="0" smtClean="0">
                          <a:effectLst/>
                          <a:latin typeface="Letter-join Plus 40" pitchFamily="50" charset="0"/>
                        </a:rPr>
                        <a:t>Paper 3</a:t>
                      </a:r>
                      <a:r>
                        <a:rPr lang="en-GB" sz="2000" b="0" baseline="0" dirty="0" smtClean="0">
                          <a:effectLst/>
                          <a:latin typeface="Letter-join Plus 40" pitchFamily="50" charset="0"/>
                        </a:rPr>
                        <a:t>: R</a:t>
                      </a:r>
                      <a:r>
                        <a:rPr lang="en-GB" sz="2000" b="0" dirty="0" smtClean="0">
                          <a:effectLst/>
                          <a:latin typeface="Letter-join Plus 40" pitchFamily="50" charset="0"/>
                        </a:rPr>
                        <a:t>easoning</a:t>
                      </a:r>
                      <a:r>
                        <a:rPr lang="en-GB" sz="2000" b="0" baseline="0" dirty="0">
                          <a:effectLst/>
                          <a:latin typeface="Letter-join Plus 40" pitchFamily="50" charset="0"/>
                        </a:rPr>
                        <a:t> </a:t>
                      </a:r>
                      <a:r>
                        <a:rPr lang="en-GB" sz="2000" b="0" baseline="0" dirty="0" smtClean="0">
                          <a:effectLst/>
                          <a:latin typeface="Letter-join Plus 40" pitchFamily="50" charset="0"/>
                        </a:rPr>
                        <a:t>(40 </a:t>
                      </a:r>
                      <a:r>
                        <a:rPr lang="en-GB" sz="2000" b="0" baseline="0" dirty="0" err="1" smtClean="0">
                          <a:effectLst/>
                          <a:latin typeface="Letter-join Plus 40" pitchFamily="50" charset="0"/>
                        </a:rPr>
                        <a:t>mins</a:t>
                      </a:r>
                      <a:r>
                        <a:rPr lang="en-GB" sz="2000" b="0" baseline="0" dirty="0" smtClean="0">
                          <a:effectLst/>
                          <a:latin typeface="Letter-join Plus 40" pitchFamily="50" charset="0"/>
                        </a:rPr>
                        <a:t>)</a:t>
                      </a:r>
                      <a:endParaRPr lang="en-GB" sz="2000" b="0" dirty="0">
                        <a:effectLst/>
                        <a:latin typeface="Letter-join Plus 40" pitchFamily="50" charset="0"/>
                      </a:endParaRPr>
                    </a:p>
                  </a:txBody>
                  <a:tcPr marL="84862" marR="88398" marT="88398" marB="88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57200" y="274638"/>
            <a:ext cx="8229600" cy="778098"/>
          </a:xfrm>
        </p:spPr>
        <p:txBody>
          <a:bodyPr>
            <a:normAutofit fontScale="90000"/>
          </a:bodyPr>
          <a:lstStyle/>
          <a:p>
            <a:pPr algn="ctr"/>
            <a:r>
              <a:rPr lang="en-GB" dirty="0" smtClean="0">
                <a:solidFill>
                  <a:schemeClr val="bg2">
                    <a:lumMod val="75000"/>
                  </a:schemeClr>
                </a:solidFill>
                <a:latin typeface="Letter-join Plus 40" pitchFamily="50" charset="0"/>
              </a:rPr>
              <a:t>Test Timetable </a:t>
            </a:r>
            <a:r>
              <a:rPr lang="en-GB" sz="2700" dirty="0" smtClean="0">
                <a:solidFill>
                  <a:schemeClr val="bg2">
                    <a:lumMod val="75000"/>
                  </a:schemeClr>
                </a:solidFill>
                <a:latin typeface="Letter-join Plus 40" pitchFamily="50" charset="0"/>
              </a:rPr>
              <a:t>(yet to be confirmed by the </a:t>
            </a:r>
            <a:r>
              <a:rPr lang="en-GB" sz="2700" dirty="0" err="1" smtClean="0">
                <a:solidFill>
                  <a:schemeClr val="bg2">
                    <a:lumMod val="75000"/>
                  </a:schemeClr>
                </a:solidFill>
                <a:latin typeface="Letter-join Plus 40" pitchFamily="50" charset="0"/>
              </a:rPr>
              <a:t>DfE</a:t>
            </a:r>
            <a:r>
              <a:rPr lang="en-GB" sz="2700" dirty="0" smtClean="0">
                <a:solidFill>
                  <a:schemeClr val="bg2">
                    <a:lumMod val="75000"/>
                  </a:schemeClr>
                </a:solidFill>
                <a:latin typeface="Letter-join Plus 40" pitchFamily="50" charset="0"/>
              </a:rPr>
              <a:t>)</a:t>
            </a:r>
            <a:endParaRPr lang="en-GB" sz="2700"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396240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9280"/>
            <a:ext cx="8229600" cy="5188032"/>
          </a:xfrm>
        </p:spPr>
        <p:txBody>
          <a:bodyPr>
            <a:normAutofit fontScale="85000" lnSpcReduction="20000"/>
          </a:bodyPr>
          <a:lstStyle/>
          <a:p>
            <a:r>
              <a:rPr lang="en-GB" dirty="0" smtClean="0">
                <a:solidFill>
                  <a:srgbClr val="002060"/>
                </a:solidFill>
                <a:latin typeface="Letter-join Plus 40" pitchFamily="50" charset="0"/>
              </a:rPr>
              <a:t>Your child will be given a raw </a:t>
            </a:r>
            <a:r>
              <a:rPr lang="en-GB" dirty="0">
                <a:solidFill>
                  <a:srgbClr val="002060"/>
                </a:solidFill>
                <a:latin typeface="Letter-join Plus 40" pitchFamily="50" charset="0"/>
              </a:rPr>
              <a:t>score (the actual number of marks they get), alongside their scaled score and whether they have reached the national average. </a:t>
            </a:r>
            <a:endParaRPr lang="en-GB" dirty="0" smtClean="0">
              <a:solidFill>
                <a:srgbClr val="002060"/>
              </a:solidFill>
              <a:latin typeface="Letter-join Plus 40" pitchFamily="50" charset="0"/>
            </a:endParaRPr>
          </a:p>
          <a:p>
            <a:endParaRPr lang="en-GB" dirty="0" smtClean="0">
              <a:solidFill>
                <a:srgbClr val="002060"/>
              </a:solidFill>
              <a:latin typeface="Letter-join Plus 40" pitchFamily="50" charset="0"/>
            </a:endParaRPr>
          </a:p>
          <a:p>
            <a:pPr algn="ctr"/>
            <a:r>
              <a:rPr lang="en-GB" b="1" dirty="0" smtClean="0">
                <a:solidFill>
                  <a:srgbClr val="002060"/>
                </a:solidFill>
                <a:latin typeface="Letter-join Plus 40" pitchFamily="50" charset="0"/>
              </a:rPr>
              <a:t>Reading (1 paper) out of 50</a:t>
            </a:r>
          </a:p>
          <a:p>
            <a:pPr algn="ctr"/>
            <a:r>
              <a:rPr lang="en-GB" b="1" dirty="0" smtClean="0">
                <a:solidFill>
                  <a:srgbClr val="002060"/>
                </a:solidFill>
                <a:latin typeface="Letter-join Plus 40" pitchFamily="50" charset="0"/>
              </a:rPr>
              <a:t>GPS (2 papers) out of 70</a:t>
            </a:r>
          </a:p>
          <a:p>
            <a:pPr algn="ctr"/>
            <a:r>
              <a:rPr lang="en-GB" b="1" dirty="0" smtClean="0">
                <a:solidFill>
                  <a:srgbClr val="002060"/>
                </a:solidFill>
                <a:latin typeface="Letter-join Plus 40" pitchFamily="50" charset="0"/>
              </a:rPr>
              <a:t>Maths (3 papers) out of 110</a:t>
            </a:r>
            <a:endParaRPr lang="en-GB" dirty="0" smtClean="0">
              <a:solidFill>
                <a:srgbClr val="002060"/>
              </a:solidFill>
              <a:latin typeface="Letter-join Plus 40" pitchFamily="50" charset="0"/>
            </a:endParaRPr>
          </a:p>
          <a:p>
            <a:endParaRPr lang="en-GB" dirty="0" smtClean="0">
              <a:solidFill>
                <a:srgbClr val="002060"/>
              </a:solidFill>
              <a:latin typeface="Letter-join Plus 40" pitchFamily="50" charset="0"/>
            </a:endParaRPr>
          </a:p>
          <a:p>
            <a:r>
              <a:rPr lang="en-GB" dirty="0" smtClean="0">
                <a:solidFill>
                  <a:srgbClr val="002060"/>
                </a:solidFill>
                <a:latin typeface="Letter-join Plus 40" pitchFamily="50" charset="0"/>
              </a:rPr>
              <a:t>This raw score will be converted into a scaled score. This scaled score will be reported to you in July which will indicate their achievement in each test. If your child achieves a scaled score between 100 – 110, they are working at the expected standard for </a:t>
            </a:r>
            <a:r>
              <a:rPr lang="en-GB" dirty="0">
                <a:solidFill>
                  <a:srgbClr val="002060"/>
                </a:solidFill>
                <a:latin typeface="Letter-join Plus 40" pitchFamily="50" charset="0"/>
              </a:rPr>
              <a:t>Y</a:t>
            </a:r>
            <a:r>
              <a:rPr lang="en-GB" dirty="0" smtClean="0">
                <a:solidFill>
                  <a:srgbClr val="002060"/>
                </a:solidFill>
                <a:latin typeface="Letter-join Plus 40" pitchFamily="50" charset="0"/>
              </a:rPr>
              <a:t>ear 6. If your child achieves a scaled score above 110, they are working at a greater depth standard. </a:t>
            </a:r>
            <a:r>
              <a:rPr lang="en-GB" dirty="0">
                <a:solidFill>
                  <a:srgbClr val="002060"/>
                </a:solidFill>
                <a:latin typeface="Letter-join Plus 40" pitchFamily="50" charset="0"/>
              </a:rPr>
              <a:t>This </a:t>
            </a:r>
            <a:r>
              <a:rPr lang="en-GB" dirty="0" smtClean="0">
                <a:solidFill>
                  <a:srgbClr val="002060"/>
                </a:solidFill>
                <a:latin typeface="Letter-join Plus 40" pitchFamily="50" charset="0"/>
              </a:rPr>
              <a:t>information is sent your child’s secondary school.</a:t>
            </a:r>
          </a:p>
          <a:p>
            <a:endParaRPr lang="en-GB" dirty="0" smtClean="0">
              <a:solidFill>
                <a:srgbClr val="002060"/>
              </a:solidFill>
              <a:latin typeface="Letter-join Plus 40" pitchFamily="50" charset="0"/>
            </a:endParaRPr>
          </a:p>
        </p:txBody>
      </p:sp>
      <p:sp>
        <p:nvSpPr>
          <p:cNvPr id="3" name="Title 2"/>
          <p:cNvSpPr>
            <a:spLocks noGrp="1"/>
          </p:cNvSpPr>
          <p:nvPr>
            <p:ph type="title"/>
          </p:nvPr>
        </p:nvSpPr>
        <p:spPr>
          <a:xfrm>
            <a:off x="457200" y="-27384"/>
            <a:ext cx="8229600" cy="1143000"/>
          </a:xfrm>
        </p:spPr>
        <p:txBody>
          <a:bodyPr>
            <a:noAutofit/>
          </a:bodyPr>
          <a:lstStyle/>
          <a:p>
            <a:pPr algn="ctr"/>
            <a:r>
              <a:rPr lang="en-GB" sz="3600" dirty="0" smtClean="0">
                <a:solidFill>
                  <a:schemeClr val="bg2">
                    <a:lumMod val="75000"/>
                  </a:schemeClr>
                </a:solidFill>
                <a:latin typeface="Letter-join Plus 40" pitchFamily="50" charset="0"/>
              </a:rPr>
              <a:t>How will these test results be reported?</a:t>
            </a:r>
            <a:endParaRPr lang="en-GB" sz="3600"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125347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lnSpcReduction="10000"/>
          </a:bodyPr>
          <a:lstStyle/>
          <a:p>
            <a:r>
              <a:rPr lang="en-GB" dirty="0" smtClean="0">
                <a:latin typeface="Letter-join Plus 40" panose="02000505000000020003" pitchFamily="50" charset="0"/>
              </a:rPr>
              <a:t>Mrs Khaira (6K Class Teacher)</a:t>
            </a:r>
          </a:p>
          <a:p>
            <a:r>
              <a:rPr lang="en-GB" dirty="0" smtClean="0">
                <a:latin typeface="Letter-join Plus 40" panose="02000505000000020003" pitchFamily="50" charset="0"/>
              </a:rPr>
              <a:t>Miss </a:t>
            </a:r>
            <a:r>
              <a:rPr lang="en-GB" dirty="0" err="1" smtClean="0">
                <a:latin typeface="Letter-join Plus 40" panose="02000505000000020003" pitchFamily="50" charset="0"/>
              </a:rPr>
              <a:t>Younghusband</a:t>
            </a:r>
            <a:r>
              <a:rPr lang="en-GB" dirty="0" smtClean="0">
                <a:latin typeface="Letter-join Plus 40" panose="02000505000000020003" pitchFamily="50" charset="0"/>
              </a:rPr>
              <a:t> (6Y Class Teacher)</a:t>
            </a:r>
          </a:p>
          <a:p>
            <a:endParaRPr lang="en-GB" dirty="0" smtClean="0">
              <a:latin typeface="Letter-join Plus 40" panose="02000505000000020003" pitchFamily="50" charset="0"/>
            </a:endParaRPr>
          </a:p>
          <a:p>
            <a:pPr marL="109728" indent="0">
              <a:buNone/>
            </a:pPr>
            <a:r>
              <a:rPr lang="en-GB" u="sng" dirty="0" smtClean="0">
                <a:latin typeface="Letter-join Plus 40" panose="02000505000000020003" pitchFamily="50" charset="0"/>
              </a:rPr>
              <a:t>Year 6 Support</a:t>
            </a:r>
          </a:p>
          <a:p>
            <a:r>
              <a:rPr lang="en-GB" dirty="0" smtClean="0">
                <a:latin typeface="Letter-join Plus 40" panose="02000505000000020003" pitchFamily="50" charset="0"/>
              </a:rPr>
              <a:t>Mrs Northwood</a:t>
            </a:r>
          </a:p>
          <a:p>
            <a:r>
              <a:rPr lang="en-GB" dirty="0" smtClean="0">
                <a:latin typeface="Letter-join Plus 40" panose="02000505000000020003" pitchFamily="50" charset="0"/>
              </a:rPr>
              <a:t>Mrs Hussain</a:t>
            </a:r>
          </a:p>
          <a:p>
            <a:r>
              <a:rPr lang="en-GB" dirty="0" smtClean="0">
                <a:latin typeface="Letter-join Plus 40" panose="02000505000000020003" pitchFamily="50" charset="0"/>
              </a:rPr>
              <a:t>Mrs Furlong</a:t>
            </a:r>
          </a:p>
          <a:p>
            <a:r>
              <a:rPr lang="en-GB" dirty="0" smtClean="0">
                <a:latin typeface="Letter-join Plus 40" panose="02000505000000020003" pitchFamily="50" charset="0"/>
              </a:rPr>
              <a:t>Mrs Bass</a:t>
            </a:r>
          </a:p>
          <a:p>
            <a:pPr marL="109728" indent="0">
              <a:buNone/>
            </a:pPr>
            <a:endParaRPr lang="en-GB" dirty="0" smtClean="0">
              <a:latin typeface="Letter-join Plus 40" panose="02000505000000020003" pitchFamily="50" charset="0"/>
            </a:endParaRPr>
          </a:p>
          <a:p>
            <a:endParaRPr lang="en-GB" dirty="0">
              <a:latin typeface="Letter-join Plus 40" panose="02000505000000020003" pitchFamily="50" charset="0"/>
            </a:endParaRPr>
          </a:p>
          <a:p>
            <a:r>
              <a:rPr lang="en-GB" dirty="0" smtClean="0">
                <a:latin typeface="Letter-join Plus 40" panose="02000505000000020003" pitchFamily="50" charset="0"/>
              </a:rPr>
              <a:t>We also have weekly volunteer readers</a:t>
            </a:r>
            <a:endParaRPr lang="en-GB" dirty="0">
              <a:latin typeface="Letter-join Plus 40" panose="02000505000000020003" pitchFamily="50" charset="0"/>
            </a:endParaRPr>
          </a:p>
        </p:txBody>
      </p:sp>
      <p:sp>
        <p:nvSpPr>
          <p:cNvPr id="3" name="Title 2"/>
          <p:cNvSpPr>
            <a:spLocks noGrp="1"/>
          </p:cNvSpPr>
          <p:nvPr>
            <p:ph type="title"/>
          </p:nvPr>
        </p:nvSpPr>
        <p:spPr/>
        <p:txBody>
          <a:bodyPr/>
          <a:lstStyle/>
          <a:p>
            <a:pPr algn="ctr"/>
            <a:r>
              <a:rPr lang="en-GB" u="sng" dirty="0" smtClean="0">
                <a:latin typeface="Letter-join Plus 40" panose="02000505000000020003" pitchFamily="50" charset="0"/>
              </a:rPr>
              <a:t>The Year 6 Team</a:t>
            </a:r>
            <a:endParaRPr lang="en-GB" u="sng" dirty="0">
              <a:latin typeface="Letter-join Plus 40" panose="02000505000000020003" pitchFamily="50" charset="0"/>
            </a:endParaRPr>
          </a:p>
        </p:txBody>
      </p:sp>
    </p:spTree>
    <p:extLst>
      <p:ext uri="{BB962C8B-B14F-4D97-AF65-F5344CB8AC3E}">
        <p14:creationId xmlns:p14="http://schemas.microsoft.com/office/powerpoint/2010/main" val="41912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052736"/>
            <a:ext cx="8784976" cy="5170646"/>
          </a:xfrm>
          <a:prstGeom prst="rect">
            <a:avLst/>
          </a:prstGeom>
        </p:spPr>
        <p:txBody>
          <a:bodyPr wrap="square">
            <a:spAutoFit/>
          </a:bodyPr>
          <a:lstStyle/>
          <a:p>
            <a:pPr fontAlgn="base"/>
            <a:r>
              <a:rPr lang="en-GB" sz="2200" dirty="0" smtClean="0">
                <a:solidFill>
                  <a:srgbClr val="002060"/>
                </a:solidFill>
                <a:latin typeface="Letter-join Plus 40" pitchFamily="50" charset="0"/>
              </a:rPr>
              <a:t>The </a:t>
            </a:r>
            <a:r>
              <a:rPr lang="en-GB" sz="2200" dirty="0">
                <a:solidFill>
                  <a:srgbClr val="002060"/>
                </a:solidFill>
                <a:latin typeface="Letter-join Plus 40" pitchFamily="50" charset="0"/>
              </a:rPr>
              <a:t>reading test will </a:t>
            </a:r>
            <a:r>
              <a:rPr lang="en-GB" sz="2200" dirty="0" smtClean="0">
                <a:solidFill>
                  <a:srgbClr val="002060"/>
                </a:solidFill>
                <a:latin typeface="Letter-join Plus 40" pitchFamily="50" charset="0"/>
              </a:rPr>
              <a:t>be </a:t>
            </a:r>
            <a:r>
              <a:rPr lang="en-GB" sz="2200" dirty="0">
                <a:solidFill>
                  <a:srgbClr val="002060"/>
                </a:solidFill>
                <a:latin typeface="Letter-join Plus 40" pitchFamily="50" charset="0"/>
              </a:rPr>
              <a:t>a single paper with questions based on </a:t>
            </a:r>
            <a:r>
              <a:rPr lang="en-GB" sz="2200" dirty="0" smtClean="0">
                <a:solidFill>
                  <a:srgbClr val="002060"/>
                </a:solidFill>
                <a:latin typeface="Letter-join Plus 40" pitchFamily="50" charset="0"/>
              </a:rPr>
              <a:t>three texts, which tend to increase in complexity.</a:t>
            </a:r>
            <a:r>
              <a:rPr lang="en-GB" sz="2200" dirty="0">
                <a:solidFill>
                  <a:srgbClr val="002060"/>
                </a:solidFill>
                <a:latin typeface="Letter-join Plus 40" pitchFamily="50" charset="0"/>
              </a:rPr>
              <a:t> </a:t>
            </a:r>
            <a:r>
              <a:rPr lang="en-GB" sz="2200" b="1" dirty="0">
                <a:solidFill>
                  <a:srgbClr val="002060"/>
                </a:solidFill>
                <a:latin typeface="Letter-join Plus 40" pitchFamily="50" charset="0"/>
              </a:rPr>
              <a:t>Your child will have one hour, </a:t>
            </a:r>
            <a:r>
              <a:rPr lang="en-GB" sz="2200" b="1" dirty="0" smtClean="0">
                <a:solidFill>
                  <a:srgbClr val="002060"/>
                </a:solidFill>
                <a:latin typeface="Letter-join Plus 40" pitchFamily="50" charset="0"/>
              </a:rPr>
              <a:t>which includes </a:t>
            </a:r>
            <a:r>
              <a:rPr lang="en-GB" sz="2200" b="1" dirty="0">
                <a:solidFill>
                  <a:srgbClr val="002060"/>
                </a:solidFill>
                <a:latin typeface="Letter-join Plus 40" pitchFamily="50" charset="0"/>
              </a:rPr>
              <a:t>reading time, to complete the test</a:t>
            </a:r>
            <a:r>
              <a:rPr lang="en-GB" sz="2200" b="1" dirty="0" smtClean="0">
                <a:solidFill>
                  <a:srgbClr val="002060"/>
                </a:solidFill>
                <a:latin typeface="Letter-join Plus 40" pitchFamily="50" charset="0"/>
              </a:rPr>
              <a:t>.</a:t>
            </a:r>
          </a:p>
          <a:p>
            <a:pPr fontAlgn="base"/>
            <a:endParaRPr lang="en-GB" sz="2200" dirty="0" smtClean="0">
              <a:solidFill>
                <a:srgbClr val="002060"/>
              </a:solidFill>
              <a:latin typeface="Letter-join Plus 40" pitchFamily="50" charset="0"/>
            </a:endParaRPr>
          </a:p>
          <a:p>
            <a:pPr fontAlgn="base"/>
            <a:r>
              <a:rPr lang="en-GB" sz="2200" dirty="0">
                <a:solidFill>
                  <a:srgbClr val="002060"/>
                </a:solidFill>
                <a:latin typeface="Letter-join Plus 40" pitchFamily="50" charset="0"/>
              </a:rPr>
              <a:t>There will be a selection of question types, including:</a:t>
            </a:r>
          </a:p>
          <a:p>
            <a:pPr marL="800100" lvl="1" indent="-342900" fontAlgn="base">
              <a:buFont typeface="Arial" panose="020B0604020202020204" pitchFamily="34" charset="0"/>
              <a:buChar char="•"/>
            </a:pPr>
            <a:r>
              <a:rPr lang="en-GB" sz="2200" b="1" dirty="0" smtClean="0">
                <a:solidFill>
                  <a:srgbClr val="002060"/>
                </a:solidFill>
                <a:latin typeface="Letter-join Plus 40" pitchFamily="50" charset="0"/>
              </a:rPr>
              <a:t>Sequencing /ordering</a:t>
            </a:r>
            <a:r>
              <a:rPr lang="en-GB" sz="2200" dirty="0">
                <a:solidFill>
                  <a:srgbClr val="002060"/>
                </a:solidFill>
                <a:latin typeface="Letter-join Plus 40" pitchFamily="50" charset="0"/>
              </a:rPr>
              <a:t>, e.g. ‘Number the events below to show the order in which they happen in the story’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Labelling</a:t>
            </a:r>
            <a:r>
              <a:rPr lang="en-GB" sz="2200" dirty="0">
                <a:solidFill>
                  <a:srgbClr val="002060"/>
                </a:solidFill>
                <a:latin typeface="Letter-join Plus 40" pitchFamily="50" charset="0"/>
              </a:rPr>
              <a:t>, e.g. ‘Label the text to show the </a:t>
            </a:r>
            <a:r>
              <a:rPr lang="en-GB" sz="2200" dirty="0" smtClean="0">
                <a:solidFill>
                  <a:srgbClr val="002060"/>
                </a:solidFill>
                <a:latin typeface="Letter-join Plus 40" pitchFamily="50" charset="0"/>
              </a:rPr>
              <a:t>introduction’</a:t>
            </a:r>
            <a:r>
              <a:rPr lang="en-GB" sz="2200" dirty="0">
                <a:solidFill>
                  <a:srgbClr val="002060"/>
                </a:solidFill>
                <a:latin typeface="Letter-join Plus 40" pitchFamily="50" charset="0"/>
              </a:rPr>
              <a:t>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Find and copy</a:t>
            </a:r>
            <a:r>
              <a:rPr lang="en-GB" sz="2200" dirty="0">
                <a:solidFill>
                  <a:srgbClr val="002060"/>
                </a:solidFill>
                <a:latin typeface="Letter-join Plus 40" pitchFamily="50" charset="0"/>
              </a:rPr>
              <a:t>, e.g. ‘Find and copy one word that suggests what the weather is like in the story’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Short constructed response</a:t>
            </a:r>
            <a:r>
              <a:rPr lang="en-GB" sz="2200" dirty="0">
                <a:solidFill>
                  <a:srgbClr val="002060"/>
                </a:solidFill>
                <a:latin typeface="Letter-join Plus 40" pitchFamily="50" charset="0"/>
              </a:rPr>
              <a:t>, e.g. ‘What does the bear eat?’ </a:t>
            </a:r>
          </a:p>
          <a:p>
            <a:pPr marL="800100" lvl="1" indent="-342900" fontAlgn="base">
              <a:buFont typeface="Arial" panose="020B0604020202020204" pitchFamily="34" charset="0"/>
              <a:buChar char="•"/>
            </a:pPr>
            <a:r>
              <a:rPr lang="en-GB" sz="2200" b="1" dirty="0">
                <a:solidFill>
                  <a:srgbClr val="002060"/>
                </a:solidFill>
                <a:latin typeface="Letter-join Plus 40" pitchFamily="50" charset="0"/>
              </a:rPr>
              <a:t>Open-ended response</a:t>
            </a:r>
            <a:r>
              <a:rPr lang="en-GB" sz="2200" dirty="0">
                <a:solidFill>
                  <a:srgbClr val="002060"/>
                </a:solidFill>
                <a:latin typeface="Letter-join Plus 40" pitchFamily="50" charset="0"/>
              </a:rPr>
              <a:t>, e.g. ‘Look at the sentence that begins </a:t>
            </a:r>
            <a:r>
              <a:rPr lang="en-GB" sz="2200" i="1" dirty="0">
                <a:solidFill>
                  <a:srgbClr val="002060"/>
                </a:solidFill>
                <a:latin typeface="Letter-join Plus 40" pitchFamily="50" charset="0"/>
              </a:rPr>
              <a:t>Once upon a time</a:t>
            </a:r>
            <a:r>
              <a:rPr lang="en-GB" sz="2200" dirty="0">
                <a:solidFill>
                  <a:srgbClr val="002060"/>
                </a:solidFill>
                <a:latin typeface="Letter-join Plus 40" pitchFamily="50" charset="0"/>
              </a:rPr>
              <a:t>. How does the writer increase the tension throughout this paragraph? Explain fully, referring to the text in your answer.’ </a:t>
            </a:r>
          </a:p>
        </p:txBody>
      </p:sp>
      <p:sp>
        <p:nvSpPr>
          <p:cNvPr id="5" name="Title 4"/>
          <p:cNvSpPr>
            <a:spLocks noGrp="1"/>
          </p:cNvSpPr>
          <p:nvPr>
            <p:ph type="title"/>
          </p:nvPr>
        </p:nvSpPr>
        <p:spPr>
          <a:xfrm>
            <a:off x="457200" y="274638"/>
            <a:ext cx="8229600" cy="778098"/>
          </a:xfrm>
        </p:spPr>
        <p:txBody>
          <a:bodyPr>
            <a:normAutofit/>
          </a:bodyPr>
          <a:lstStyle/>
          <a:p>
            <a:r>
              <a:rPr lang="en-GB" dirty="0">
                <a:solidFill>
                  <a:schemeClr val="bg2">
                    <a:lumMod val="75000"/>
                  </a:schemeClr>
                </a:solidFill>
                <a:latin typeface="Letter-join Plus 40" pitchFamily="50" charset="0"/>
              </a:rPr>
              <a:t>Key Stage 2 </a:t>
            </a:r>
            <a:r>
              <a:rPr lang="en-GB" dirty="0" smtClean="0">
                <a:solidFill>
                  <a:schemeClr val="bg2">
                    <a:lumMod val="75000"/>
                  </a:schemeClr>
                </a:solidFill>
                <a:latin typeface="Letter-join Plus 40" pitchFamily="50" charset="0"/>
              </a:rPr>
              <a:t>Reading</a:t>
            </a:r>
            <a:endParaRPr lang="en-GB" dirty="0">
              <a:solidFill>
                <a:schemeClr val="bg2">
                  <a:lumMod val="75000"/>
                </a:schemeClr>
              </a:solidFill>
              <a:latin typeface="Letter-join Plus 40" pitchFamily="50" charset="0"/>
            </a:endParaRPr>
          </a:p>
        </p:txBody>
      </p:sp>
      <p:pic>
        <p:nvPicPr>
          <p:cNvPr id="6" name="Picture 2" descr="http://4vector.com/i/free-vector-person-reading-book-clip-art_110277_Person_Reading_Book_clip_art_hig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031" y="188640"/>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13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8804207"/>
              </p:ext>
            </p:extLst>
          </p:nvPr>
        </p:nvGraphicFramePr>
        <p:xfrm>
          <a:off x="539552" y="1340768"/>
          <a:ext cx="8229600" cy="4490720"/>
        </p:xfrm>
        <a:graphic>
          <a:graphicData uri="http://schemas.openxmlformats.org/drawingml/2006/table">
            <a:tbl>
              <a:tblPr firstRow="1" bandRow="1">
                <a:tableStyleId>{D7AC3CCA-C797-4891-BE02-D94E43425B78}</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GB" dirty="0" smtClean="0">
                          <a:latin typeface="Letter-join Plus 40" pitchFamily="50" charset="0"/>
                        </a:rPr>
                        <a:t>2a</a:t>
                      </a:r>
                      <a:endParaRPr lang="en-GB" dirty="0">
                        <a:solidFill>
                          <a:srgbClr val="0070C0"/>
                        </a:solidFill>
                        <a:latin typeface="Letter-join Plus 40" pitchFamily="50" charset="0"/>
                      </a:endParaRPr>
                    </a:p>
                  </a:txBody>
                  <a:tcPr>
                    <a:solidFill>
                      <a:srgbClr val="FFFF00"/>
                    </a:solidFill>
                  </a:tcPr>
                </a:tc>
                <a:tc>
                  <a:txBody>
                    <a:bodyPr/>
                    <a:lstStyle/>
                    <a:p>
                      <a:r>
                        <a:rPr lang="en-GB" dirty="0" smtClean="0">
                          <a:latin typeface="Letter-join Plus 40" pitchFamily="50" charset="0"/>
                        </a:rPr>
                        <a:t>2b</a:t>
                      </a:r>
                      <a:endParaRPr lang="en-GB" dirty="0">
                        <a:solidFill>
                          <a:srgbClr val="0070C0"/>
                        </a:solidFill>
                        <a:latin typeface="Letter-join Plus 40" pitchFamily="50" charset="0"/>
                      </a:endParaRPr>
                    </a:p>
                  </a:txBody>
                  <a:tcPr>
                    <a:solidFill>
                      <a:srgbClr val="FFFF00"/>
                    </a:solidFill>
                  </a:tcPr>
                </a:tc>
                <a:tc>
                  <a:txBody>
                    <a:bodyPr/>
                    <a:lstStyle/>
                    <a:p>
                      <a:r>
                        <a:rPr lang="en-GB" dirty="0" smtClean="0">
                          <a:latin typeface="Letter-join Plus 40" pitchFamily="50" charset="0"/>
                        </a:rPr>
                        <a:t>2c</a:t>
                      </a:r>
                      <a:endParaRPr lang="en-GB" dirty="0">
                        <a:solidFill>
                          <a:srgbClr val="0070C0"/>
                        </a:solidFill>
                        <a:latin typeface="Letter-join Plus 40" pitchFamily="50" charset="0"/>
                      </a:endParaRPr>
                    </a:p>
                  </a:txBody>
                  <a:tcPr>
                    <a:solidFill>
                      <a:srgbClr val="FFFF00"/>
                    </a:solidFill>
                  </a:tcPr>
                </a:tc>
                <a:tc>
                  <a:txBody>
                    <a:bodyPr/>
                    <a:lstStyle/>
                    <a:p>
                      <a:r>
                        <a:rPr lang="en-GB" dirty="0" smtClean="0">
                          <a:latin typeface="Letter-join Plus 40" pitchFamily="50" charset="0"/>
                        </a:rPr>
                        <a:t>2d</a:t>
                      </a:r>
                      <a:endParaRPr lang="en-GB" dirty="0">
                        <a:solidFill>
                          <a:srgbClr val="0070C0"/>
                        </a:solidFill>
                        <a:latin typeface="Letter-join Plus 40" pitchFamily="50" charset="0"/>
                      </a:endParaRPr>
                    </a:p>
                  </a:txBody>
                  <a:tcPr>
                    <a:solidFill>
                      <a:srgbClr val="FFFF00"/>
                    </a:solidFill>
                  </a:tcPr>
                </a:tc>
                <a:extLst>
                  <a:ext uri="{0D108BD9-81ED-4DB2-BD59-A6C34878D82A}">
                    <a16:rowId xmlns:a16="http://schemas.microsoft.com/office/drawing/2014/main" val="10000"/>
                  </a:ext>
                </a:extLst>
              </a:tr>
              <a:tr h="370840">
                <a:tc>
                  <a:txBody>
                    <a:bodyPr/>
                    <a:lstStyle/>
                    <a:p>
                      <a:r>
                        <a:rPr lang="en-GB" i="1" dirty="0" smtClean="0">
                          <a:solidFill>
                            <a:schemeClr val="tx1"/>
                          </a:solidFill>
                          <a:latin typeface="Letter-join Plus 40" pitchFamily="50" charset="0"/>
                        </a:rPr>
                        <a:t>Give/explain</a:t>
                      </a:r>
                      <a:r>
                        <a:rPr lang="en-GB" i="1" baseline="0" dirty="0" smtClean="0">
                          <a:solidFill>
                            <a:schemeClr val="tx1"/>
                          </a:solidFill>
                          <a:latin typeface="Letter-join Plus 40" pitchFamily="50" charset="0"/>
                        </a:rPr>
                        <a:t> the meaning of words in context. </a:t>
                      </a:r>
                      <a:endParaRPr lang="en-GB" i="1" dirty="0">
                        <a:solidFill>
                          <a:schemeClr val="tx1"/>
                        </a:solidFill>
                        <a:latin typeface="Letter-join Plus 40" pitchFamily="50" charset="0"/>
                      </a:endParaRPr>
                    </a:p>
                  </a:txBody>
                  <a:tcPr/>
                </a:tc>
                <a:tc>
                  <a:txBody>
                    <a:bodyPr/>
                    <a:lstStyle/>
                    <a:p>
                      <a:r>
                        <a:rPr lang="en-GB" i="1" dirty="0" smtClean="0">
                          <a:solidFill>
                            <a:schemeClr val="tx1"/>
                          </a:solidFill>
                          <a:latin typeface="Letter-join Plus 40" pitchFamily="50" charset="0"/>
                        </a:rPr>
                        <a:t>Retrieve and record</a:t>
                      </a:r>
                      <a:r>
                        <a:rPr lang="en-GB" i="1" baseline="0" dirty="0" smtClean="0">
                          <a:solidFill>
                            <a:schemeClr val="tx1"/>
                          </a:solidFill>
                          <a:latin typeface="Letter-join Plus 40" pitchFamily="50" charset="0"/>
                        </a:rPr>
                        <a:t> information / identify key details from fiction and non- fiction. </a:t>
                      </a:r>
                      <a:endParaRPr lang="en-GB" i="1" dirty="0">
                        <a:solidFill>
                          <a:schemeClr val="tx1"/>
                        </a:solidFill>
                        <a:latin typeface="Letter-join Plus 40" pitchFamily="50" charset="0"/>
                      </a:endParaRPr>
                    </a:p>
                  </a:txBody>
                  <a:tcPr/>
                </a:tc>
                <a:tc>
                  <a:txBody>
                    <a:bodyPr/>
                    <a:lstStyle/>
                    <a:p>
                      <a:r>
                        <a:rPr lang="en-GB" i="1" dirty="0" smtClean="0">
                          <a:solidFill>
                            <a:schemeClr val="tx1"/>
                          </a:solidFill>
                          <a:latin typeface="Letter-join Plus 40" pitchFamily="50" charset="0"/>
                        </a:rPr>
                        <a:t>Summarise main ideas from more than one paragraph.</a:t>
                      </a:r>
                      <a:r>
                        <a:rPr lang="en-GB" i="1" baseline="0" dirty="0" smtClean="0">
                          <a:solidFill>
                            <a:schemeClr val="tx1"/>
                          </a:solidFill>
                          <a:latin typeface="Letter-join Plus 40" pitchFamily="50" charset="0"/>
                        </a:rPr>
                        <a:t> </a:t>
                      </a:r>
                      <a:endParaRPr lang="en-GB" i="1" dirty="0">
                        <a:solidFill>
                          <a:schemeClr val="tx1"/>
                        </a:solidFill>
                        <a:latin typeface="Letter-join Plus 40" pitchFamily="50" charset="0"/>
                      </a:endParaRPr>
                    </a:p>
                  </a:txBody>
                  <a:tcPr/>
                </a:tc>
                <a:tc>
                  <a:txBody>
                    <a:bodyPr/>
                    <a:lstStyle/>
                    <a:p>
                      <a:r>
                        <a:rPr lang="en-GB" i="1" dirty="0" smtClean="0">
                          <a:solidFill>
                            <a:schemeClr val="tx1"/>
                          </a:solidFill>
                          <a:latin typeface="Letter-join Plus 40" pitchFamily="50" charset="0"/>
                        </a:rPr>
                        <a:t>Make inferences from the text/</a:t>
                      </a:r>
                      <a:r>
                        <a:rPr lang="en-GB" i="1" baseline="0" dirty="0" smtClean="0">
                          <a:solidFill>
                            <a:schemeClr val="tx1"/>
                          </a:solidFill>
                          <a:latin typeface="Letter-join Plus 40" pitchFamily="50" charset="0"/>
                        </a:rPr>
                        <a:t> explain and justify inferences with evidence from the text. </a:t>
                      </a:r>
                      <a:endParaRPr lang="en-GB" i="1" dirty="0">
                        <a:solidFill>
                          <a:schemeClr val="tx1"/>
                        </a:solidFill>
                        <a:latin typeface="Letter-join Plus 40" pitchFamily="50" charset="0"/>
                      </a:endParaRPr>
                    </a:p>
                  </a:txBody>
                  <a:tcPr/>
                </a:tc>
                <a:extLst>
                  <a:ext uri="{0D108BD9-81ED-4DB2-BD59-A6C34878D82A}">
                    <a16:rowId xmlns:a16="http://schemas.microsoft.com/office/drawing/2014/main" val="10001"/>
                  </a:ext>
                </a:extLst>
              </a:tr>
              <a:tr h="370840">
                <a:tc>
                  <a:txBody>
                    <a:bodyPr/>
                    <a:lstStyle/>
                    <a:p>
                      <a:r>
                        <a:rPr lang="en-GB" b="1" dirty="0" smtClean="0">
                          <a:latin typeface="Letter-join Plus 40" pitchFamily="50" charset="0"/>
                        </a:rPr>
                        <a:t>2e</a:t>
                      </a:r>
                      <a:endParaRPr lang="en-GB" b="1" dirty="0">
                        <a:solidFill>
                          <a:srgbClr val="0070C0"/>
                        </a:solidFill>
                        <a:latin typeface="Letter-join Plus 40" pitchFamily="50" charset="0"/>
                      </a:endParaRPr>
                    </a:p>
                  </a:txBody>
                  <a:tcPr>
                    <a:solidFill>
                      <a:srgbClr val="FFFF00"/>
                    </a:solidFill>
                  </a:tcPr>
                </a:tc>
                <a:tc>
                  <a:txBody>
                    <a:bodyPr/>
                    <a:lstStyle/>
                    <a:p>
                      <a:r>
                        <a:rPr lang="en-GB" b="1" dirty="0" smtClean="0">
                          <a:latin typeface="Letter-join Plus 40" pitchFamily="50" charset="0"/>
                        </a:rPr>
                        <a:t>2f</a:t>
                      </a:r>
                      <a:endParaRPr lang="en-GB" b="1" dirty="0">
                        <a:solidFill>
                          <a:srgbClr val="0070C0"/>
                        </a:solidFill>
                        <a:latin typeface="Letter-join Plus 40" pitchFamily="50" charset="0"/>
                      </a:endParaRPr>
                    </a:p>
                  </a:txBody>
                  <a:tcPr>
                    <a:solidFill>
                      <a:srgbClr val="FFFF00"/>
                    </a:solidFill>
                  </a:tcPr>
                </a:tc>
                <a:tc>
                  <a:txBody>
                    <a:bodyPr/>
                    <a:lstStyle/>
                    <a:p>
                      <a:r>
                        <a:rPr lang="en-GB" b="1" dirty="0" smtClean="0">
                          <a:latin typeface="Letter-join Plus 40" pitchFamily="50" charset="0"/>
                        </a:rPr>
                        <a:t>2g</a:t>
                      </a:r>
                      <a:endParaRPr lang="en-GB" b="1" dirty="0">
                        <a:solidFill>
                          <a:srgbClr val="0070C0"/>
                        </a:solidFill>
                        <a:latin typeface="Letter-join Plus 40" pitchFamily="50" charset="0"/>
                      </a:endParaRPr>
                    </a:p>
                  </a:txBody>
                  <a:tcPr>
                    <a:solidFill>
                      <a:srgbClr val="FFFF00"/>
                    </a:solidFill>
                  </a:tcPr>
                </a:tc>
                <a:tc>
                  <a:txBody>
                    <a:bodyPr/>
                    <a:lstStyle/>
                    <a:p>
                      <a:r>
                        <a:rPr lang="en-GB" b="1" dirty="0" smtClean="0">
                          <a:latin typeface="Letter-join Plus 40" pitchFamily="50" charset="0"/>
                        </a:rPr>
                        <a:t>2h</a:t>
                      </a:r>
                      <a:endParaRPr lang="en-GB" b="1" dirty="0">
                        <a:solidFill>
                          <a:srgbClr val="0070C0"/>
                        </a:solidFill>
                        <a:latin typeface="Letter-join Plus 40" pitchFamily="50" charset="0"/>
                      </a:endParaRPr>
                    </a:p>
                  </a:txBody>
                  <a:tcPr>
                    <a:solidFill>
                      <a:srgbClr val="FFFF00"/>
                    </a:solidFill>
                  </a:tcPr>
                </a:tc>
                <a:extLst>
                  <a:ext uri="{0D108BD9-81ED-4DB2-BD59-A6C34878D82A}">
                    <a16:rowId xmlns:a16="http://schemas.microsoft.com/office/drawing/2014/main" val="10002"/>
                  </a:ext>
                </a:extLst>
              </a:tr>
              <a:tr h="370840">
                <a:tc>
                  <a:txBody>
                    <a:bodyPr/>
                    <a:lstStyle/>
                    <a:p>
                      <a:r>
                        <a:rPr lang="en-GB" i="1" dirty="0" smtClean="0">
                          <a:latin typeface="Letter-join Plus 40" pitchFamily="50" charset="0"/>
                        </a:rPr>
                        <a:t>Predict</a:t>
                      </a:r>
                      <a:r>
                        <a:rPr lang="en-GB" i="1" baseline="0" dirty="0" smtClean="0">
                          <a:latin typeface="Letter-join Plus 40" pitchFamily="50" charset="0"/>
                        </a:rPr>
                        <a:t> what may happen from details stated and implied.</a:t>
                      </a:r>
                      <a:endParaRPr lang="en-GB" i="1" dirty="0">
                        <a:latin typeface="Letter-join Plus 40" pitchFamily="50" charset="0"/>
                      </a:endParaRPr>
                    </a:p>
                  </a:txBody>
                  <a:tcPr/>
                </a:tc>
                <a:tc>
                  <a:txBody>
                    <a:bodyPr/>
                    <a:lstStyle/>
                    <a:p>
                      <a:r>
                        <a:rPr lang="en-GB" i="1" dirty="0" smtClean="0">
                          <a:latin typeface="Letter-join Plus 40" pitchFamily="50" charset="0"/>
                        </a:rPr>
                        <a:t>Identify/explain</a:t>
                      </a:r>
                      <a:r>
                        <a:rPr lang="en-GB" i="1" baseline="0" dirty="0" smtClean="0">
                          <a:latin typeface="Letter-join Plus 40" pitchFamily="50" charset="0"/>
                        </a:rPr>
                        <a:t> how information/ narrative content is related and contributes to meaning as a whole. </a:t>
                      </a:r>
                      <a:endParaRPr lang="en-GB" i="1" dirty="0">
                        <a:latin typeface="Letter-join Plus 40" pitchFamily="50" charset="0"/>
                      </a:endParaRPr>
                    </a:p>
                  </a:txBody>
                  <a:tcPr/>
                </a:tc>
                <a:tc>
                  <a:txBody>
                    <a:bodyPr/>
                    <a:lstStyle/>
                    <a:p>
                      <a:r>
                        <a:rPr lang="en-GB" i="1" dirty="0" smtClean="0">
                          <a:latin typeface="Letter-join Plus 40" pitchFamily="50" charset="0"/>
                        </a:rPr>
                        <a:t>Identify/explain</a:t>
                      </a:r>
                      <a:r>
                        <a:rPr lang="en-GB" i="1" baseline="0" dirty="0" smtClean="0">
                          <a:latin typeface="Letter-join Plus 40" pitchFamily="50" charset="0"/>
                        </a:rPr>
                        <a:t> how meaning is enhanced through choice of words and phrases. </a:t>
                      </a:r>
                      <a:endParaRPr lang="en-GB" i="1" dirty="0">
                        <a:latin typeface="Letter-join Plus 40" pitchFamily="50" charset="0"/>
                      </a:endParaRPr>
                    </a:p>
                  </a:txBody>
                  <a:tcPr/>
                </a:tc>
                <a:tc>
                  <a:txBody>
                    <a:bodyPr/>
                    <a:lstStyle/>
                    <a:p>
                      <a:r>
                        <a:rPr lang="en-GB" i="1" dirty="0" smtClean="0">
                          <a:latin typeface="Letter-join Plus 40" pitchFamily="50" charset="0"/>
                        </a:rPr>
                        <a:t>Make comparisons within</a:t>
                      </a:r>
                      <a:r>
                        <a:rPr lang="en-GB" i="1" baseline="0" dirty="0" smtClean="0">
                          <a:latin typeface="Letter-join Plus 40" pitchFamily="50" charset="0"/>
                        </a:rPr>
                        <a:t> the text. </a:t>
                      </a:r>
                      <a:endParaRPr lang="en-GB" i="1" dirty="0">
                        <a:latin typeface="Letter-join Plus 40" pitchFamily="50" charset="0"/>
                      </a:endParaRP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ctr"/>
            <a:r>
              <a:rPr lang="en-GB" dirty="0" smtClean="0">
                <a:solidFill>
                  <a:schemeClr val="bg2">
                    <a:lumMod val="75000"/>
                  </a:schemeClr>
                </a:solidFill>
                <a:latin typeface="Letter-join Plus 40" pitchFamily="50" charset="0"/>
              </a:rPr>
              <a:t>What</a:t>
            </a:r>
            <a:r>
              <a:rPr lang="en-GB" dirty="0">
                <a:solidFill>
                  <a:schemeClr val="bg2">
                    <a:lumMod val="75000"/>
                  </a:schemeClr>
                </a:solidFill>
                <a:latin typeface="Letter-join Plus 40" pitchFamily="50" charset="0"/>
              </a:rPr>
              <a:t> </a:t>
            </a:r>
            <a:r>
              <a:rPr lang="en-GB" dirty="0" smtClean="0">
                <a:solidFill>
                  <a:schemeClr val="bg2">
                    <a:lumMod val="75000"/>
                  </a:schemeClr>
                </a:solidFill>
                <a:latin typeface="Letter-join Plus 40" pitchFamily="50" charset="0"/>
              </a:rPr>
              <a:t>content will be tested? </a:t>
            </a:r>
            <a:endParaRPr lang="en-GB"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1566884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712968" cy="5184576"/>
          </a:xfrm>
        </p:spPr>
        <p:txBody>
          <a:bodyPr>
            <a:noAutofit/>
          </a:bodyPr>
          <a:lstStyle/>
          <a:p>
            <a:pPr marL="109728" indent="0">
              <a:buNone/>
            </a:pPr>
            <a:r>
              <a:rPr lang="en-GB" sz="2400" b="1" u="sng" dirty="0" smtClean="0">
                <a:solidFill>
                  <a:srgbClr val="002060"/>
                </a:solidFill>
                <a:latin typeface="Letter-join Plus 40" pitchFamily="50" charset="0"/>
              </a:rPr>
              <a:t>There will be two papers to test: Grammar</a:t>
            </a:r>
            <a:r>
              <a:rPr lang="en-GB" sz="2400" b="1" u="sng" dirty="0">
                <a:solidFill>
                  <a:srgbClr val="002060"/>
                </a:solidFill>
                <a:latin typeface="Letter-join Plus 40" pitchFamily="50" charset="0"/>
              </a:rPr>
              <a:t>, </a:t>
            </a:r>
            <a:r>
              <a:rPr lang="en-GB" sz="2400" b="1" u="sng" dirty="0" smtClean="0">
                <a:solidFill>
                  <a:srgbClr val="002060"/>
                </a:solidFill>
                <a:latin typeface="Letter-join Plus 40" pitchFamily="50" charset="0"/>
              </a:rPr>
              <a:t>Punctuation </a:t>
            </a:r>
            <a:r>
              <a:rPr lang="en-GB" sz="2400" b="1" u="sng" dirty="0">
                <a:solidFill>
                  <a:srgbClr val="002060"/>
                </a:solidFill>
                <a:latin typeface="Letter-join Plus 40" pitchFamily="50" charset="0"/>
              </a:rPr>
              <a:t>and </a:t>
            </a:r>
            <a:r>
              <a:rPr lang="en-GB" sz="2400" b="1" u="sng" dirty="0" smtClean="0">
                <a:solidFill>
                  <a:srgbClr val="002060"/>
                </a:solidFill>
                <a:latin typeface="Letter-join Plus 40" pitchFamily="50" charset="0"/>
              </a:rPr>
              <a:t>Spelling (GPVS)</a:t>
            </a:r>
          </a:p>
          <a:p>
            <a:pPr marL="109728" indent="0">
              <a:buNone/>
            </a:pPr>
            <a:r>
              <a:rPr lang="en-GB" sz="2400" dirty="0" smtClean="0">
                <a:solidFill>
                  <a:srgbClr val="002060"/>
                </a:solidFill>
                <a:latin typeface="Letter-join Plus 40" pitchFamily="50" charset="0"/>
              </a:rPr>
              <a:t>-Paper 1: Grammar, Punctuation and Vocabulary (45 minutes)</a:t>
            </a:r>
          </a:p>
          <a:p>
            <a:pPr marL="109728" indent="0">
              <a:buNone/>
            </a:pPr>
            <a:r>
              <a:rPr lang="en-GB" sz="2400" dirty="0" smtClean="0">
                <a:solidFill>
                  <a:srgbClr val="002060"/>
                </a:solidFill>
                <a:latin typeface="Letter-join Plus 40" pitchFamily="50" charset="0"/>
              </a:rPr>
              <a:t>-Paper 2: Spelling test</a:t>
            </a:r>
          </a:p>
          <a:p>
            <a:pPr marL="109728" indent="0">
              <a:buNone/>
            </a:pPr>
            <a:r>
              <a:rPr lang="en-GB" sz="2400" dirty="0" smtClean="0">
                <a:solidFill>
                  <a:srgbClr val="002060"/>
                </a:solidFill>
                <a:latin typeface="Letter-join Plus 40" pitchFamily="50" charset="0"/>
              </a:rPr>
              <a:t> </a:t>
            </a:r>
            <a:endParaRPr lang="en-GB" sz="2400" dirty="0">
              <a:solidFill>
                <a:srgbClr val="002060"/>
              </a:solidFill>
              <a:latin typeface="Letter-join Plus 40" pitchFamily="50" charset="0"/>
            </a:endParaRPr>
          </a:p>
          <a:p>
            <a:pPr marL="109728" indent="0" fontAlgn="base">
              <a:buNone/>
            </a:pPr>
            <a:r>
              <a:rPr lang="en-GB" sz="2400" b="1" u="sng" dirty="0">
                <a:solidFill>
                  <a:srgbClr val="002060"/>
                </a:solidFill>
                <a:latin typeface="Letter-join Plus 40" pitchFamily="50" charset="0"/>
              </a:rPr>
              <a:t>There will be a selection of question types, </a:t>
            </a:r>
            <a:r>
              <a:rPr lang="en-GB" sz="2400" b="1" u="sng" dirty="0" smtClean="0">
                <a:solidFill>
                  <a:srgbClr val="002060"/>
                </a:solidFill>
                <a:latin typeface="Letter-join Plus 40" pitchFamily="50" charset="0"/>
              </a:rPr>
              <a:t>exploring:</a:t>
            </a:r>
          </a:p>
          <a:p>
            <a:r>
              <a:rPr lang="en-GB" sz="2400" dirty="0" smtClean="0">
                <a:solidFill>
                  <a:srgbClr val="002060"/>
                </a:solidFill>
                <a:latin typeface="Letter-join Plus 40" pitchFamily="50" charset="0"/>
              </a:rPr>
              <a:t>Selected </a:t>
            </a:r>
            <a:r>
              <a:rPr lang="en-GB" sz="2400" dirty="0">
                <a:solidFill>
                  <a:srgbClr val="002060"/>
                </a:solidFill>
                <a:latin typeface="Letter-join Plus 40" pitchFamily="50" charset="0"/>
              </a:rPr>
              <a:t>response, e.g. ‘Identify the adjectives in the sentence below’</a:t>
            </a:r>
          </a:p>
          <a:p>
            <a:r>
              <a:rPr lang="en-GB" sz="2400" dirty="0">
                <a:solidFill>
                  <a:srgbClr val="002060"/>
                </a:solidFill>
                <a:latin typeface="Letter-join Plus 40" pitchFamily="50" charset="0"/>
              </a:rPr>
              <a:t>Constructed response, e.g. ‘Correct/complete/rewrite the sentence below,’ or, ‘The sentence below has an apostrophe missing. Explain why it needs an apostrophe.’</a:t>
            </a:r>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dirty="0" smtClean="0">
                <a:solidFill>
                  <a:schemeClr val="bg2">
                    <a:lumMod val="75000"/>
                  </a:schemeClr>
                </a:solidFill>
                <a:latin typeface="Letter-join Plus 40" pitchFamily="50" charset="0"/>
              </a:rPr>
              <a:t>KS2 GPS</a:t>
            </a:r>
            <a:endParaRPr lang="en-GB" dirty="0">
              <a:solidFill>
                <a:schemeClr val="bg2">
                  <a:lumMod val="75000"/>
                </a:schemeClr>
              </a:solidFill>
              <a:latin typeface="Letter-join Plus 40" pitchFamily="50"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928" y="149203"/>
            <a:ext cx="77056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72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solidFill>
                  <a:schemeClr val="bg2">
                    <a:lumMod val="75000"/>
                  </a:schemeClr>
                </a:solidFill>
                <a:latin typeface="Letter-join Plus 40" pitchFamily="50" charset="0"/>
              </a:rPr>
              <a:t>What’s tested? </a:t>
            </a:r>
            <a:endParaRPr lang="en-GB" dirty="0">
              <a:solidFill>
                <a:schemeClr val="bg2">
                  <a:lumMod val="75000"/>
                </a:schemeClr>
              </a:solidFill>
              <a:latin typeface="Letter-join Plus 40" pitchFamily="50" charset="0"/>
            </a:endParaRP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24" t="38294" r="25706" b="33831"/>
          <a:stretch/>
        </p:blipFill>
        <p:spPr bwMode="auto">
          <a:xfrm>
            <a:off x="123056" y="1700808"/>
            <a:ext cx="889788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7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390" t="22538" r="29722" b="8333"/>
          <a:stretch/>
        </p:blipFill>
        <p:spPr bwMode="auto">
          <a:xfrm>
            <a:off x="539552" y="1162022"/>
            <a:ext cx="7712266" cy="536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txBox="1">
            <a:spLocks/>
          </p:cNvSpPr>
          <p:nvPr/>
        </p:nvSpPr>
        <p:spPr>
          <a:xfrm>
            <a:off x="457200" y="274638"/>
            <a:ext cx="8229600" cy="70609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2800" dirty="0" smtClean="0">
                <a:solidFill>
                  <a:schemeClr val="bg2">
                    <a:lumMod val="75000"/>
                  </a:schemeClr>
                </a:solidFill>
                <a:latin typeface="Letter-join Plus 40" pitchFamily="50" charset="0"/>
              </a:rPr>
              <a:t>Examples of Spelling which might be tested</a:t>
            </a:r>
            <a:endParaRPr lang="en-GB" sz="2800"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4180465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05" t="25198" r="27379" b="10516"/>
          <a:stretch/>
        </p:blipFill>
        <p:spPr bwMode="auto">
          <a:xfrm>
            <a:off x="107503" y="332656"/>
            <a:ext cx="9087231"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489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712968" cy="4666523"/>
          </a:xfrm>
        </p:spPr>
        <p:txBody>
          <a:bodyPr>
            <a:noAutofit/>
          </a:bodyPr>
          <a:lstStyle/>
          <a:p>
            <a:r>
              <a:rPr lang="en-GB" sz="3000" b="1" dirty="0" smtClean="0">
                <a:solidFill>
                  <a:srgbClr val="002060"/>
                </a:solidFill>
                <a:latin typeface="Letter-join Plus 40" panose="02000505000000020003" pitchFamily="50" charset="0"/>
              </a:rPr>
              <a:t>There will be three papers </a:t>
            </a:r>
          </a:p>
          <a:p>
            <a:pPr marL="109728" indent="0">
              <a:buNone/>
            </a:pPr>
            <a:r>
              <a:rPr lang="en-GB" sz="3000" dirty="0" smtClean="0">
                <a:solidFill>
                  <a:srgbClr val="002060"/>
                </a:solidFill>
                <a:latin typeface="Letter-join Plus 40" pitchFamily="50" charset="0"/>
              </a:rPr>
              <a:t>-Paper 1: Arithmetic (30 minutes, 40 marks)</a:t>
            </a:r>
          </a:p>
          <a:p>
            <a:pPr marL="109728" indent="0">
              <a:buNone/>
            </a:pPr>
            <a:r>
              <a:rPr lang="en-GB" sz="3000" dirty="0" smtClean="0">
                <a:solidFill>
                  <a:srgbClr val="002060"/>
                </a:solidFill>
                <a:latin typeface="Letter-join Plus 40" pitchFamily="50" charset="0"/>
              </a:rPr>
              <a:t>-Paper 2: Reasoning (40 minutes, 35 marks)</a:t>
            </a:r>
          </a:p>
          <a:p>
            <a:pPr marL="109728" indent="0">
              <a:buNone/>
            </a:pPr>
            <a:r>
              <a:rPr lang="en-GB" sz="3000" dirty="0" smtClean="0">
                <a:solidFill>
                  <a:srgbClr val="002060"/>
                </a:solidFill>
                <a:latin typeface="Letter-join Plus 40" pitchFamily="50" charset="0"/>
              </a:rPr>
              <a:t>-Paper 3:</a:t>
            </a:r>
            <a:r>
              <a:rPr lang="en-GB" sz="3000" dirty="0">
                <a:solidFill>
                  <a:srgbClr val="002060"/>
                </a:solidFill>
                <a:latin typeface="Letter-join Plus 40" pitchFamily="50" charset="0"/>
              </a:rPr>
              <a:t>Reasoning (40 </a:t>
            </a:r>
            <a:r>
              <a:rPr lang="en-GB" sz="3000" dirty="0" smtClean="0">
                <a:solidFill>
                  <a:srgbClr val="002060"/>
                </a:solidFill>
                <a:latin typeface="Letter-join Plus 40" pitchFamily="50" charset="0"/>
              </a:rPr>
              <a:t>minutes, 35 marks)</a:t>
            </a:r>
          </a:p>
          <a:p>
            <a:pPr marL="109728" indent="0">
              <a:buNone/>
            </a:pPr>
            <a:endParaRPr lang="en-GB" sz="3000" dirty="0" smtClean="0">
              <a:solidFill>
                <a:srgbClr val="002060"/>
              </a:solidFill>
              <a:latin typeface="Letter-join Plus 40" pitchFamily="50" charset="0"/>
            </a:endParaRPr>
          </a:p>
          <a:p>
            <a:pPr marL="109728" indent="0">
              <a:buNone/>
            </a:pPr>
            <a:r>
              <a:rPr lang="en-GB" sz="3000" b="1" dirty="0" smtClean="0">
                <a:solidFill>
                  <a:srgbClr val="002060"/>
                </a:solidFill>
                <a:latin typeface="Letter-join Plus 40" panose="02000505000000020003" pitchFamily="50" charset="0"/>
              </a:rPr>
              <a:t>Total of 110 marks (raw score) </a:t>
            </a:r>
            <a:endParaRPr lang="en-GB" sz="3000" b="1" dirty="0">
              <a:solidFill>
                <a:srgbClr val="002060"/>
              </a:solidFill>
              <a:latin typeface="Letter-join Plus 40" panose="02000505000000020003" pitchFamily="50" charset="0"/>
            </a:endParaRPr>
          </a:p>
          <a:p>
            <a:pPr marL="109728" indent="0">
              <a:buNone/>
            </a:pPr>
            <a:endParaRPr lang="en-GB" sz="2400" dirty="0">
              <a:solidFill>
                <a:srgbClr val="002060"/>
              </a:solidFill>
            </a:endParaRPr>
          </a:p>
        </p:txBody>
      </p:sp>
      <p:sp>
        <p:nvSpPr>
          <p:cNvPr id="3" name="Title 2"/>
          <p:cNvSpPr>
            <a:spLocks noGrp="1"/>
          </p:cNvSpPr>
          <p:nvPr>
            <p:ph type="title"/>
          </p:nvPr>
        </p:nvSpPr>
        <p:spPr>
          <a:xfrm>
            <a:off x="457200" y="274638"/>
            <a:ext cx="8229600" cy="922114"/>
          </a:xfrm>
        </p:spPr>
        <p:txBody>
          <a:bodyPr/>
          <a:lstStyle/>
          <a:p>
            <a:pPr algn="ctr"/>
            <a:r>
              <a:rPr lang="en-GB" dirty="0" smtClean="0">
                <a:solidFill>
                  <a:schemeClr val="bg2">
                    <a:lumMod val="75000"/>
                  </a:schemeClr>
                </a:solidFill>
                <a:latin typeface="Letter-join Plus 40" pitchFamily="50" charset="0"/>
              </a:rPr>
              <a:t>Maths</a:t>
            </a:r>
            <a:endParaRPr lang="en-GB" dirty="0">
              <a:solidFill>
                <a:schemeClr val="bg2">
                  <a:lumMod val="75000"/>
                </a:schemeClr>
              </a:solidFill>
              <a:latin typeface="Letter-join Plus 40" pitchFamily="50"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522" y="196685"/>
            <a:ext cx="1155596" cy="82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669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rtlCol="0">
            <a:normAutofit/>
          </a:bodyPr>
          <a:lstStyle/>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Missing out the correct unit of measurement in the answer</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General presentation – final answer not being clear</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Digits not clearly formed e.g. ‘0’ looking like a ‘6’ </a:t>
            </a:r>
            <a:endParaRPr lang="en-GB" sz="1600" dirty="0" smtClean="0">
              <a:solidFill>
                <a:srgbClr val="002060"/>
              </a:solidFill>
              <a:latin typeface="Letter-join Plus 40" pitchFamily="50" charset="0"/>
            </a:endParaRP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Decimal points – missing them out or making them look like a comma or full stop</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2 step problems – make sure children follow the whole question through</a:t>
            </a:r>
          </a:p>
          <a:p>
            <a:pPr eaLnBrk="1" fontAlgn="auto" hangingPunct="1">
              <a:spcAft>
                <a:spcPts val="0"/>
              </a:spcAft>
              <a:buFont typeface="Wingdings" pitchFamily="2" charset="2"/>
              <a:buChar char="q"/>
              <a:defRPr/>
            </a:pPr>
            <a:r>
              <a:rPr lang="en-GB" sz="2600" dirty="0" smtClean="0">
                <a:solidFill>
                  <a:srgbClr val="002060"/>
                </a:solidFill>
                <a:latin typeface="Letter-join Plus 40" pitchFamily="50" charset="0"/>
              </a:rPr>
              <a:t>Recording the monetary values incorrectly e.g. must be £8.90 </a:t>
            </a:r>
            <a:r>
              <a:rPr lang="en-GB" sz="2600" u="sng" dirty="0" smtClean="0">
                <a:solidFill>
                  <a:srgbClr val="002060"/>
                </a:solidFill>
                <a:latin typeface="Letter-join Plus 40" pitchFamily="50" charset="0"/>
              </a:rPr>
              <a:t>not</a:t>
            </a:r>
            <a:r>
              <a:rPr lang="en-GB" sz="2600" dirty="0" smtClean="0">
                <a:solidFill>
                  <a:srgbClr val="002060"/>
                </a:solidFill>
                <a:latin typeface="Letter-join Plus 40" pitchFamily="50" charset="0"/>
              </a:rPr>
              <a:t> £8.9</a:t>
            </a:r>
            <a:endParaRPr lang="en-GB" sz="2600" u="sng" dirty="0" smtClean="0">
              <a:solidFill>
                <a:srgbClr val="002060"/>
              </a:solidFill>
              <a:latin typeface="Letter-join Plus 40" pitchFamily="50" charset="0"/>
            </a:endParaRPr>
          </a:p>
        </p:txBody>
      </p:sp>
      <p:sp>
        <p:nvSpPr>
          <p:cNvPr id="10242" name="Rectangle 2"/>
          <p:cNvSpPr>
            <a:spLocks noGrp="1" noChangeArrowheads="1"/>
          </p:cNvSpPr>
          <p:nvPr>
            <p:ph type="title"/>
          </p:nvPr>
        </p:nvSpPr>
        <p:spPr/>
        <p:txBody>
          <a:bodyPr/>
          <a:lstStyle/>
          <a:p>
            <a:pPr algn="ctr" eaLnBrk="1" fontAlgn="auto" hangingPunct="1">
              <a:spcAft>
                <a:spcPts val="0"/>
              </a:spcAft>
              <a:defRPr/>
            </a:pPr>
            <a:r>
              <a:rPr lang="en-GB" b="1" dirty="0" smtClean="0">
                <a:solidFill>
                  <a:schemeClr val="accent1">
                    <a:lumMod val="60000"/>
                    <a:lumOff val="40000"/>
                  </a:schemeClr>
                </a:solidFill>
                <a:latin typeface="Letter-join Plus 40" pitchFamily="50" charset="0"/>
              </a:rPr>
              <a:t>Common errors</a:t>
            </a:r>
          </a:p>
        </p:txBody>
      </p:sp>
      <p:sp>
        <p:nvSpPr>
          <p:cNvPr id="4" name="Rectangle 2"/>
          <p:cNvSpPr txBox="1">
            <a:spLocks noChangeArrowheads="1"/>
          </p:cNvSpPr>
          <p:nvPr/>
        </p:nvSpPr>
        <p:spPr>
          <a:xfrm>
            <a:off x="2469915" y="5689313"/>
            <a:ext cx="6658208" cy="1143000"/>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GB" dirty="0" smtClean="0">
                <a:solidFill>
                  <a:srgbClr val="FF0000"/>
                </a:solidFill>
                <a:latin typeface="Letter-join Plus 40" pitchFamily="50" charset="0"/>
              </a:rPr>
              <a:t>1  2  3  4  5  6  7  8  9  0 </a:t>
            </a:r>
          </a:p>
        </p:txBody>
      </p:sp>
    </p:spTree>
    <p:extLst>
      <p:ext uri="{BB962C8B-B14F-4D97-AF65-F5344CB8AC3E}">
        <p14:creationId xmlns:p14="http://schemas.microsoft.com/office/powerpoint/2010/main" val="63847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82547"/>
          </a:xfrm>
        </p:spPr>
        <p:txBody>
          <a:bodyPr>
            <a:normAutofit fontScale="85000" lnSpcReduction="20000"/>
          </a:bodyPr>
          <a:lstStyle/>
          <a:p>
            <a:pPr marL="109728" indent="0">
              <a:buNone/>
            </a:pPr>
            <a:r>
              <a:rPr lang="en-GB" dirty="0"/>
              <a:t> </a:t>
            </a:r>
            <a:endParaRPr lang="en-GB" sz="2900" dirty="0"/>
          </a:p>
          <a:p>
            <a:r>
              <a:rPr lang="en-GB" sz="3200" dirty="0">
                <a:latin typeface="Letter-join Plus 40" pitchFamily="50" charset="0"/>
              </a:rPr>
              <a:t>Ensure your child arrives on time and with all the equipment he/she needs throughout Year 6. This will also prepare them well for secondary school. </a:t>
            </a:r>
            <a:endParaRPr lang="en-GB" sz="3200" dirty="0" smtClean="0">
              <a:latin typeface="Letter-join Plus 40" pitchFamily="50" charset="0"/>
            </a:endParaRPr>
          </a:p>
          <a:p>
            <a:endParaRPr lang="en-GB" sz="3200" dirty="0">
              <a:latin typeface="Letter-join Plus 40" pitchFamily="50" charset="0"/>
            </a:endParaRPr>
          </a:p>
          <a:p>
            <a:r>
              <a:rPr lang="en-GB" sz="3200" dirty="0">
                <a:latin typeface="Letter-join Plus 40" pitchFamily="50" charset="0"/>
              </a:rPr>
              <a:t>Monitor their homework; make sure they hand it in on time. If your child has not understood what they need to do and you are unsure how best to explain, get them to ask the teacher as soon as possible.</a:t>
            </a:r>
          </a:p>
          <a:p>
            <a:pPr lvl="0"/>
            <a:endParaRPr lang="en-GB" sz="2900" dirty="0" smtClean="0">
              <a:latin typeface="Letter-join Plus 40" pitchFamily="50" charset="0"/>
            </a:endParaRPr>
          </a:p>
          <a:p>
            <a:pPr lvl="0"/>
            <a:r>
              <a:rPr lang="en-GB" sz="2900" dirty="0" smtClean="0">
                <a:latin typeface="Letter-join Plus 40" pitchFamily="50" charset="0"/>
              </a:rPr>
              <a:t>Discuss </a:t>
            </a:r>
            <a:r>
              <a:rPr lang="en-GB" sz="2900" dirty="0">
                <a:latin typeface="Letter-join Plus 40" pitchFamily="50" charset="0"/>
              </a:rPr>
              <a:t>the meaning of the </a:t>
            </a:r>
            <a:r>
              <a:rPr lang="en-GB" sz="2900" dirty="0" smtClean="0">
                <a:latin typeface="Letter-join Plus 40" pitchFamily="50" charset="0"/>
              </a:rPr>
              <a:t>text</a:t>
            </a:r>
            <a:r>
              <a:rPr lang="en-GB" sz="2900" dirty="0">
                <a:latin typeface="Letter-join Plus 40" pitchFamily="50" charset="0"/>
              </a:rPr>
              <a:t> </a:t>
            </a:r>
            <a:r>
              <a:rPr lang="en-GB" sz="2900" dirty="0" smtClean="0">
                <a:latin typeface="Letter-join Plus 40" pitchFamily="50" charset="0"/>
              </a:rPr>
              <a:t>they are reading; who the characters are and any specific events in the story.  Which words are unfamiliar to them? Can they think of a synonym for a word?</a:t>
            </a:r>
            <a:endParaRPr lang="en-GB" dirty="0">
              <a:latin typeface="Letter-join Plus 40" pitchFamily="50" charset="0"/>
            </a:endParaRPr>
          </a:p>
        </p:txBody>
      </p:sp>
      <p:sp>
        <p:nvSpPr>
          <p:cNvPr id="3" name="Title 2"/>
          <p:cNvSpPr>
            <a:spLocks noGrp="1"/>
          </p:cNvSpPr>
          <p:nvPr>
            <p:ph type="title"/>
          </p:nvPr>
        </p:nvSpPr>
        <p:spPr>
          <a:xfrm>
            <a:off x="457200" y="44624"/>
            <a:ext cx="8229600" cy="1143000"/>
          </a:xfrm>
        </p:spPr>
        <p:txBody>
          <a:bodyPr>
            <a:normAutofit fontScale="90000"/>
          </a:bodyPr>
          <a:lstStyle/>
          <a:p>
            <a:pPr algn="ctr"/>
            <a:r>
              <a:rPr lang="en-GB" sz="2800" dirty="0" smtClean="0">
                <a:solidFill>
                  <a:schemeClr val="bg2">
                    <a:lumMod val="75000"/>
                  </a:schemeClr>
                </a:solidFill>
                <a:latin typeface="Letter-join Plus 40" pitchFamily="50" charset="0"/>
              </a:rPr>
              <a:t>Your child only spends 17% of their time at school, so</a:t>
            </a:r>
            <a:r>
              <a:rPr lang="en-GB" dirty="0" smtClean="0">
                <a:solidFill>
                  <a:schemeClr val="bg2">
                    <a:lumMod val="75000"/>
                  </a:schemeClr>
                </a:solidFill>
                <a:latin typeface="Letter-join Plus 40" pitchFamily="50" charset="0"/>
              </a:rPr>
              <a:t/>
            </a:r>
            <a:br>
              <a:rPr lang="en-GB" dirty="0" smtClean="0">
                <a:solidFill>
                  <a:schemeClr val="bg2">
                    <a:lumMod val="75000"/>
                  </a:schemeClr>
                </a:solidFill>
                <a:latin typeface="Letter-join Plus 40" pitchFamily="50" charset="0"/>
              </a:rPr>
            </a:br>
            <a:r>
              <a:rPr lang="en-GB" dirty="0" smtClean="0">
                <a:solidFill>
                  <a:schemeClr val="bg2">
                    <a:lumMod val="75000"/>
                  </a:schemeClr>
                </a:solidFill>
                <a:latin typeface="Letter-join Plus 40" pitchFamily="50" charset="0"/>
              </a:rPr>
              <a:t>How can you help at home?</a:t>
            </a:r>
            <a:endParaRPr lang="en-GB" dirty="0">
              <a:solidFill>
                <a:schemeClr val="bg2">
                  <a:lumMod val="75000"/>
                </a:schemeClr>
              </a:solidFill>
              <a:latin typeface="Letter-join Plus 40" pitchFamily="50" charset="0"/>
            </a:endParaRPr>
          </a:p>
        </p:txBody>
      </p:sp>
    </p:spTree>
    <p:extLst>
      <p:ext uri="{BB962C8B-B14F-4D97-AF65-F5344CB8AC3E}">
        <p14:creationId xmlns:p14="http://schemas.microsoft.com/office/powerpoint/2010/main" val="3864210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147248" cy="6048672"/>
          </a:xfrm>
        </p:spPr>
        <p:txBody>
          <a:bodyPr>
            <a:normAutofit fontScale="92500" lnSpcReduction="10000"/>
          </a:bodyPr>
          <a:lstStyle/>
          <a:p>
            <a:pPr marL="109728" indent="0">
              <a:buNone/>
            </a:pPr>
            <a:endParaRPr lang="en-GB" sz="2400" dirty="0">
              <a:latin typeface="Letter-join Plus 40" pitchFamily="50" charset="0"/>
            </a:endParaRPr>
          </a:p>
          <a:p>
            <a:r>
              <a:rPr lang="en-GB" sz="2400" dirty="0" smtClean="0">
                <a:latin typeface="Letter-join Plus 40" pitchFamily="50" charset="0"/>
              </a:rPr>
              <a:t>Ensure your child practises their spellings weekly in the back of their homework book. If you’re confident that your child can spell that word (with proof!) please highlight their spelling sheet and write the date next to it.</a:t>
            </a:r>
          </a:p>
          <a:p>
            <a:endParaRPr lang="en-GB" sz="2400" dirty="0">
              <a:latin typeface="Letter-join Plus 40" pitchFamily="50" charset="0"/>
            </a:endParaRPr>
          </a:p>
          <a:p>
            <a:r>
              <a:rPr lang="en-GB" sz="2400" dirty="0" smtClean="0">
                <a:latin typeface="Letter-join Plus 40" pitchFamily="50" charset="0"/>
              </a:rPr>
              <a:t>Encourage </a:t>
            </a:r>
            <a:r>
              <a:rPr lang="en-GB" sz="2400" dirty="0">
                <a:latin typeface="Letter-join Plus 40" pitchFamily="50" charset="0"/>
              </a:rPr>
              <a:t>your child to go on a variety of websites </a:t>
            </a:r>
            <a:r>
              <a:rPr lang="en-GB" sz="2400" dirty="0" smtClean="0">
                <a:latin typeface="Letter-join Plus 40" pitchFamily="50" charset="0"/>
              </a:rPr>
              <a:t>to consolidate </a:t>
            </a:r>
            <a:r>
              <a:rPr lang="en-GB" sz="2400" dirty="0">
                <a:latin typeface="Letter-join Plus 40" pitchFamily="50" charset="0"/>
              </a:rPr>
              <a:t>their learning. For example: </a:t>
            </a:r>
            <a:r>
              <a:rPr lang="en-GB" sz="2400" dirty="0" smtClean="0">
                <a:latin typeface="Letter-join Plus 40" pitchFamily="50" charset="0"/>
              </a:rPr>
              <a:t>KS2 </a:t>
            </a:r>
            <a:r>
              <a:rPr lang="en-GB" sz="2400" dirty="0" err="1" smtClean="0">
                <a:latin typeface="Letter-join Plus 40" pitchFamily="50" charset="0"/>
              </a:rPr>
              <a:t>Bitesize</a:t>
            </a:r>
            <a:r>
              <a:rPr lang="en-GB" sz="2400" dirty="0" smtClean="0">
                <a:latin typeface="Letter-join Plus 40" pitchFamily="50" charset="0"/>
              </a:rPr>
              <a:t>, Daily 10 and Hit the Button.</a:t>
            </a:r>
            <a:endParaRPr lang="en-GB" sz="2400" dirty="0">
              <a:latin typeface="Letter-join Plus 40" pitchFamily="50" charset="0"/>
            </a:endParaRPr>
          </a:p>
          <a:p>
            <a:pPr marL="109728" indent="0">
              <a:buNone/>
            </a:pPr>
            <a:r>
              <a:rPr lang="en-GB" sz="2400" dirty="0">
                <a:latin typeface="Letter-join Plus 40" pitchFamily="50" charset="0"/>
              </a:rPr>
              <a:t> </a:t>
            </a:r>
          </a:p>
          <a:p>
            <a:pPr lvl="0"/>
            <a:r>
              <a:rPr lang="en-GB" sz="2400" dirty="0">
                <a:latin typeface="Letter-join Plus 40" pitchFamily="50" charset="0"/>
              </a:rPr>
              <a:t>Keep practising times tables at any available time. Also practise division facts from the times tables e.g. 2x5 =10 so 10÷2= 5, then move onto decimal facts </a:t>
            </a:r>
            <a:r>
              <a:rPr lang="en-GB" sz="2400" dirty="0" err="1">
                <a:latin typeface="Letter-join Plus 40" pitchFamily="50" charset="0"/>
              </a:rPr>
              <a:t>e.g</a:t>
            </a:r>
            <a:r>
              <a:rPr lang="en-GB" sz="2400" dirty="0">
                <a:latin typeface="Letter-join Plus 40" pitchFamily="50" charset="0"/>
              </a:rPr>
              <a:t> 0.2x 7</a:t>
            </a:r>
            <a:r>
              <a:rPr lang="en-GB" sz="2400" dirty="0" smtClean="0">
                <a:latin typeface="Letter-join Plus 40" pitchFamily="50" charset="0"/>
              </a:rPr>
              <a:t>= 1.4</a:t>
            </a:r>
            <a:r>
              <a:rPr lang="en-GB" sz="2400" dirty="0">
                <a:latin typeface="Letter-join Plus 40" pitchFamily="50" charset="0"/>
              </a:rPr>
              <a:t>.</a:t>
            </a:r>
          </a:p>
          <a:p>
            <a:pPr marL="109728" indent="0">
              <a:buNone/>
            </a:pPr>
            <a:endParaRPr lang="en-GB" sz="2400" dirty="0">
              <a:latin typeface="Letter-join Plus 40" pitchFamily="50" charset="0"/>
            </a:endParaRPr>
          </a:p>
          <a:p>
            <a:pPr lvl="0"/>
            <a:r>
              <a:rPr lang="en-GB" sz="2400" dirty="0">
                <a:latin typeface="Letter-join Plus 40" pitchFamily="50" charset="0"/>
              </a:rPr>
              <a:t>Practise using maths in real-life situations e.g. reading timetables, money (how much change will you get?), telling the time with analogue as well as digital </a:t>
            </a:r>
            <a:r>
              <a:rPr lang="en-GB" sz="2400" dirty="0" smtClean="0">
                <a:latin typeface="Letter-join Plus 40" pitchFamily="50" charset="0"/>
              </a:rPr>
              <a:t>clocks, </a:t>
            </a:r>
            <a:r>
              <a:rPr lang="en-GB" sz="2400" dirty="0">
                <a:latin typeface="Letter-join Plus 40" pitchFamily="50" charset="0"/>
              </a:rPr>
              <a:t>converting from 12 hour to 24 hour time and working out the duration of events. </a:t>
            </a:r>
          </a:p>
          <a:p>
            <a:endParaRPr lang="en-GB" dirty="0">
              <a:latin typeface="Letter-join Plus 40" pitchFamily="50" charset="0"/>
            </a:endParaRPr>
          </a:p>
        </p:txBody>
      </p:sp>
    </p:spTree>
    <p:extLst>
      <p:ext uri="{BB962C8B-B14F-4D97-AF65-F5344CB8AC3E}">
        <p14:creationId xmlns:p14="http://schemas.microsoft.com/office/powerpoint/2010/main" val="118232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54" y="539724"/>
            <a:ext cx="8026562" cy="935653"/>
          </a:xfrm>
        </p:spPr>
        <p:txBody>
          <a:bodyPr>
            <a:normAutofit/>
          </a:bodyPr>
          <a:lstStyle/>
          <a:p>
            <a:pPr algn="ctr"/>
            <a:r>
              <a:rPr lang="en-GB" u="sng" dirty="0">
                <a:latin typeface="Letter-join Plus 40" panose="02000505000000020003" pitchFamily="50" charset="0"/>
                <a:cs typeface="Calibri"/>
              </a:rPr>
              <a:t>Content of the Year </a:t>
            </a:r>
            <a:r>
              <a:rPr lang="en-GB" u="sng" dirty="0" smtClean="0">
                <a:latin typeface="Letter-join Plus 40" panose="02000505000000020003" pitchFamily="50" charset="0"/>
                <a:cs typeface="Calibri"/>
              </a:rPr>
              <a:t>6 </a:t>
            </a:r>
            <a:r>
              <a:rPr lang="en-GB" u="sng" dirty="0">
                <a:latin typeface="Letter-join Plus 40" panose="02000505000000020003" pitchFamily="50" charset="0"/>
                <a:cs typeface="Calibri"/>
              </a:rPr>
              <a:t>Curriculum</a:t>
            </a:r>
          </a:p>
        </p:txBody>
      </p:sp>
      <p:sp>
        <p:nvSpPr>
          <p:cNvPr id="3" name="Content Placeholder 2"/>
          <p:cNvSpPr>
            <a:spLocks noGrp="1"/>
          </p:cNvSpPr>
          <p:nvPr>
            <p:ph idx="1"/>
          </p:nvPr>
        </p:nvSpPr>
        <p:spPr>
          <a:xfrm>
            <a:off x="382163" y="1475377"/>
            <a:ext cx="6802583" cy="2951737"/>
          </a:xfrm>
        </p:spPr>
        <p:txBody>
          <a:bodyPr vert="horz" lIns="91440" tIns="45720" rIns="91440" bIns="45720" rtlCol="0" anchor="t">
            <a:normAutofit lnSpcReduction="10000"/>
          </a:bodyPr>
          <a:lstStyle/>
          <a:p>
            <a:pPr marL="0" indent="0">
              <a:spcBef>
                <a:spcPct val="0"/>
              </a:spcBef>
              <a:buNone/>
            </a:pPr>
            <a:r>
              <a:rPr lang="en-GB" sz="2800" dirty="0">
                <a:latin typeface="Letter-join Plus 40" panose="02000505000000020003" pitchFamily="50" charset="0"/>
              </a:rPr>
              <a:t>Linked to the requirements of the 2014 National Curriculum</a:t>
            </a:r>
            <a:r>
              <a:rPr lang="en-GB" sz="2800" dirty="0">
                <a:latin typeface="Letter-join Plus 40" panose="02000505000000020003" pitchFamily="50" charset="0"/>
                <a:cs typeface="Calibri"/>
              </a:rPr>
              <a:t>, in Year </a:t>
            </a:r>
            <a:r>
              <a:rPr lang="en-GB" sz="2800" dirty="0" smtClean="0">
                <a:latin typeface="Letter-join Plus 40" panose="02000505000000020003" pitchFamily="50" charset="0"/>
                <a:cs typeface="Calibri"/>
              </a:rPr>
              <a:t>6, </a:t>
            </a:r>
            <a:r>
              <a:rPr lang="en-GB" sz="2800" dirty="0">
                <a:latin typeface="Letter-join Plus 40" panose="02000505000000020003" pitchFamily="50" charset="0"/>
                <a:cs typeface="Calibri"/>
              </a:rPr>
              <a:t>the children will continue to access all areas of the curriculum, but there will be a greater focus on their acquisition of English and Maths skills and their use and application of these in all other areas of the curriculum.</a:t>
            </a:r>
            <a:endParaRPr lang="en-US" sz="2800" dirty="0">
              <a:latin typeface="Letter-join Plus 40" panose="02000505000000020003" pitchFamily="50" charset="0"/>
              <a:cs typeface="Calibri"/>
            </a:endParaRPr>
          </a:p>
          <a:p>
            <a:pPr marL="0" indent="0">
              <a:spcBef>
                <a:spcPct val="0"/>
              </a:spcBef>
              <a:buNone/>
            </a:pPr>
            <a:endParaRPr lang="en-US" dirty="0">
              <a:cs typeface="Calibri"/>
            </a:endParaRPr>
          </a:p>
          <a:p>
            <a:endParaRPr lang="en-GB" dirty="0">
              <a:cs typeface="Calibri"/>
            </a:endParaRPr>
          </a:p>
        </p:txBody>
      </p:sp>
      <p:pic>
        <p:nvPicPr>
          <p:cNvPr id="6" name="Picture 6">
            <a:extLst>
              <a:ext uri="{FF2B5EF4-FFF2-40B4-BE49-F238E27FC236}">
                <a16:creationId xmlns:a16="http://schemas.microsoft.com/office/drawing/2014/main" id="{8CA32363-1CBA-48D2-AD9B-565B756966F7}"/>
              </a:ext>
            </a:extLst>
          </p:cNvPr>
          <p:cNvPicPr>
            <a:picLocks noChangeAspect="1"/>
          </p:cNvPicPr>
          <p:nvPr/>
        </p:nvPicPr>
        <p:blipFill>
          <a:blip r:embed="rId2"/>
          <a:stretch>
            <a:fillRect/>
          </a:stretch>
        </p:blipFill>
        <p:spPr>
          <a:xfrm>
            <a:off x="5153942" y="4579513"/>
            <a:ext cx="2215421" cy="1972799"/>
          </a:xfrm>
          <a:prstGeom prst="rect">
            <a:avLst/>
          </a:prstGeom>
        </p:spPr>
      </p:pic>
    </p:spTree>
    <p:extLst>
      <p:ext uri="{BB962C8B-B14F-4D97-AF65-F5344CB8AC3E}">
        <p14:creationId xmlns:p14="http://schemas.microsoft.com/office/powerpoint/2010/main" val="208049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1425" y="274212"/>
            <a:ext cx="3172663" cy="646331"/>
          </a:xfrm>
          <a:prstGeom prst="rect">
            <a:avLst/>
          </a:prstGeom>
        </p:spPr>
        <p:txBody>
          <a:bodyPr wrap="none">
            <a:spAutoFit/>
          </a:bodyPr>
          <a:lstStyle/>
          <a:p>
            <a:pPr algn="ctr"/>
            <a:r>
              <a:rPr lang="en-GB" sz="3600" u="sng" dirty="0">
                <a:solidFill>
                  <a:srgbClr val="92D050"/>
                </a:solidFill>
                <a:latin typeface="Letter-join Plus 40" panose="02000505000000020003" pitchFamily="50" charset="0"/>
              </a:rPr>
              <a:t>Any questions?</a:t>
            </a:r>
            <a:endParaRPr lang="en-GB" sz="3600" dirty="0">
              <a:solidFill>
                <a:srgbClr val="92D050"/>
              </a:solidFill>
            </a:endParaRPr>
          </a:p>
        </p:txBody>
      </p:sp>
      <p:sp>
        <p:nvSpPr>
          <p:cNvPr id="4" name="Rectangle 3"/>
          <p:cNvSpPr/>
          <p:nvPr/>
        </p:nvSpPr>
        <p:spPr>
          <a:xfrm>
            <a:off x="409385" y="920543"/>
            <a:ext cx="6866059" cy="6278642"/>
          </a:xfrm>
          <a:prstGeom prst="rect">
            <a:avLst/>
          </a:prstGeom>
        </p:spPr>
        <p:txBody>
          <a:bodyPr wrap="square">
            <a:spAutoFit/>
          </a:bodyPr>
          <a:lstStyle/>
          <a:p>
            <a:r>
              <a:rPr lang="en-GB" sz="2400" dirty="0">
                <a:latin typeface="Letter-join Plus 40" panose="02000505000000020003" pitchFamily="50" charset="0"/>
              </a:rPr>
              <a:t>If you have any questions about the </a:t>
            </a:r>
            <a:r>
              <a:rPr lang="en-GB" sz="2400" b="1" dirty="0">
                <a:latin typeface="Letter-join Plus 40" panose="02000505000000020003" pitchFamily="50" charset="0"/>
              </a:rPr>
              <a:t>content of this year group curriculum information presentation</a:t>
            </a:r>
            <a:r>
              <a:rPr lang="en-GB" sz="2400" dirty="0">
                <a:latin typeface="Letter-join Plus 40" panose="02000505000000020003" pitchFamily="50" charset="0"/>
              </a:rPr>
              <a:t>, please contact us via the Year * email address </a:t>
            </a:r>
            <a:r>
              <a:rPr lang="en-GB" sz="2400">
                <a:latin typeface="Letter-join Plus 40" panose="02000505000000020003" pitchFamily="50" charset="0"/>
              </a:rPr>
              <a:t>– </a:t>
            </a:r>
            <a:r>
              <a:rPr lang="en-GB" sz="2400" b="1" smtClean="0">
                <a:solidFill>
                  <a:srgbClr val="FF0000"/>
                </a:solidFill>
                <a:latin typeface="Letter-join Plus 40" panose="02000505000000020003" pitchFamily="50" charset="0"/>
              </a:rPr>
              <a:t>year6wls@welearn365.com</a:t>
            </a:r>
            <a:r>
              <a:rPr lang="en-GB" sz="2400" smtClean="0">
                <a:solidFill>
                  <a:srgbClr val="FF0000"/>
                </a:solidFill>
                <a:latin typeface="Letter-join Plus 40" panose="02000505000000020003" pitchFamily="50" charset="0"/>
              </a:rPr>
              <a:t> </a:t>
            </a:r>
            <a:r>
              <a:rPr lang="en-GB" sz="2400" dirty="0">
                <a:latin typeface="Letter-join Plus 40" panose="02000505000000020003" pitchFamily="50" charset="0"/>
              </a:rPr>
              <a:t>- and we will respond as soon as we can.</a:t>
            </a:r>
          </a:p>
          <a:p>
            <a:endParaRPr lang="en-GB" sz="2400" dirty="0">
              <a:solidFill>
                <a:srgbClr val="FF0000"/>
              </a:solidFill>
              <a:latin typeface="Letter-join Plus 40" panose="02000505000000020003" pitchFamily="50" charset="0"/>
            </a:endParaRPr>
          </a:p>
          <a:p>
            <a:r>
              <a:rPr lang="en-GB" sz="2400" b="1" dirty="0">
                <a:solidFill>
                  <a:srgbClr val="FF0000"/>
                </a:solidFill>
                <a:latin typeface="Letter-join Plus 40" panose="02000505000000020003" pitchFamily="50" charset="0"/>
              </a:rPr>
              <a:t>Please note that all enquiries linked to </a:t>
            </a:r>
            <a:r>
              <a:rPr lang="en-GB" sz="2400" b="1">
                <a:solidFill>
                  <a:srgbClr val="FF0000"/>
                </a:solidFill>
                <a:latin typeface="Letter-join Plus 40" panose="02000505000000020003" pitchFamily="50" charset="0"/>
              </a:rPr>
              <a:t>the curriculum presentation </a:t>
            </a:r>
            <a:r>
              <a:rPr lang="en-GB" sz="2400" b="1" dirty="0">
                <a:solidFill>
                  <a:srgbClr val="FF0000"/>
                </a:solidFill>
                <a:latin typeface="Letter-join Plus 40" panose="02000505000000020003" pitchFamily="50" charset="0"/>
              </a:rPr>
              <a:t>must be made by </a:t>
            </a:r>
          </a:p>
          <a:p>
            <a:r>
              <a:rPr lang="en-GB" sz="2400" b="1" dirty="0">
                <a:solidFill>
                  <a:srgbClr val="FF0000"/>
                </a:solidFill>
                <a:latin typeface="Letter-join Plus 40" panose="02000505000000020003" pitchFamily="50" charset="0"/>
              </a:rPr>
              <a:t>by Thursday 21</a:t>
            </a:r>
            <a:r>
              <a:rPr lang="en-GB" sz="2400" b="1" baseline="30000" dirty="0">
                <a:solidFill>
                  <a:srgbClr val="FF0000"/>
                </a:solidFill>
                <a:latin typeface="Letter-join Plus 40" panose="02000505000000020003" pitchFamily="50" charset="0"/>
              </a:rPr>
              <a:t>st</a:t>
            </a:r>
            <a:r>
              <a:rPr lang="en-GB" sz="2400" b="1" dirty="0">
                <a:solidFill>
                  <a:srgbClr val="FF0000"/>
                </a:solidFill>
                <a:latin typeface="Letter-join Plus 40" panose="02000505000000020003" pitchFamily="50" charset="0"/>
              </a:rPr>
              <a:t> October; after this date the year group email address will no longer be in use.</a:t>
            </a:r>
          </a:p>
          <a:p>
            <a:endParaRPr lang="en-GB" sz="2400" dirty="0">
              <a:solidFill>
                <a:srgbClr val="FF0000"/>
              </a:solidFill>
              <a:latin typeface="Letter-join Plus 40" panose="02000505000000020003" pitchFamily="50" charset="0"/>
            </a:endParaRPr>
          </a:p>
          <a:p>
            <a:r>
              <a:rPr lang="en-GB" sz="2400" dirty="0">
                <a:latin typeface="Letter-join Plus 40" panose="02000505000000020003" pitchFamily="50" charset="0"/>
              </a:rPr>
              <a:t>For all other enquiries, and after this date, please continue to contact the school via the admin email address - </a:t>
            </a:r>
            <a:r>
              <a:rPr lang="en-GB" sz="2400" b="1" dirty="0">
                <a:solidFill>
                  <a:srgbClr val="FF0000"/>
                </a:solidFill>
                <a:latin typeface="Letter-join Plus 40" panose="02000505000000020003" pitchFamily="50" charset="0"/>
              </a:rPr>
              <a:t>admin5207@welearn365.com -</a:t>
            </a:r>
            <a:r>
              <a:rPr lang="en-GB" sz="2400" dirty="0">
                <a:solidFill>
                  <a:srgbClr val="FF0000"/>
                </a:solidFill>
                <a:latin typeface="Letter-join Plus 40" panose="02000505000000020003" pitchFamily="50" charset="0"/>
              </a:rPr>
              <a:t> </a:t>
            </a:r>
            <a:r>
              <a:rPr lang="en-GB" sz="2400" dirty="0">
                <a:latin typeface="Letter-join Plus 40" panose="02000505000000020003" pitchFamily="50" charset="0"/>
              </a:rPr>
              <a:t>or phone -</a:t>
            </a:r>
            <a:r>
              <a:rPr lang="en-GB" sz="2400" b="1" dirty="0">
                <a:solidFill>
                  <a:srgbClr val="FF0000"/>
                </a:solidFill>
                <a:latin typeface="Letter-join Plus 40" panose="02000505000000020003" pitchFamily="50" charset="0"/>
              </a:rPr>
              <a:t>497491</a:t>
            </a:r>
            <a:r>
              <a:rPr lang="en-GB" sz="2400" b="1" dirty="0">
                <a:latin typeface="Letter-join Plus 40" panose="02000505000000020003" pitchFamily="50" charset="0"/>
              </a:rPr>
              <a:t>.</a:t>
            </a:r>
            <a:r>
              <a:rPr lang="en-GB" sz="2400" b="1" dirty="0">
                <a:solidFill>
                  <a:srgbClr val="FF0000"/>
                </a:solidFill>
                <a:latin typeface="Letter-join Plus 40" panose="02000505000000020003" pitchFamily="50" charset="0"/>
              </a:rPr>
              <a:t> </a:t>
            </a:r>
          </a:p>
          <a:p>
            <a:r>
              <a:rPr lang="en-GB" dirty="0">
                <a:solidFill>
                  <a:srgbClr val="FF0000"/>
                </a:solidFill>
                <a:latin typeface="Arial" panose="020B0604020202020204" pitchFamily="34" charset="0"/>
              </a:rPr>
              <a:t> </a:t>
            </a:r>
            <a:endParaRPr lang="en-GB"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06147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27" y="266697"/>
            <a:ext cx="8007873" cy="786039"/>
          </a:xfrm>
        </p:spPr>
        <p:txBody>
          <a:bodyPr/>
          <a:lstStyle/>
          <a:p>
            <a:pPr algn="ctr"/>
            <a:r>
              <a:rPr lang="en-GB" u="sng" dirty="0">
                <a:latin typeface="Letter-join Plus 40" panose="02000505000000020003" pitchFamily="50" charset="0"/>
              </a:rPr>
              <a:t>Year </a:t>
            </a:r>
            <a:r>
              <a:rPr lang="en-GB" u="sng" dirty="0" smtClean="0">
                <a:latin typeface="Letter-join Plus 40" panose="02000505000000020003" pitchFamily="50" charset="0"/>
              </a:rPr>
              <a:t>6 </a:t>
            </a:r>
            <a:r>
              <a:rPr lang="en-GB" u="sng" dirty="0">
                <a:latin typeface="Letter-join Plus 40" panose="02000505000000020003" pitchFamily="50" charset="0"/>
              </a:rPr>
              <a:t>Topics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404881"/>
              </p:ext>
            </p:extLst>
          </p:nvPr>
        </p:nvGraphicFramePr>
        <p:xfrm>
          <a:off x="130142" y="1256047"/>
          <a:ext cx="8868814" cy="330533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544782">
                  <a:extLst>
                    <a:ext uri="{9D8B030D-6E8A-4147-A177-3AD203B41FA5}">
                      <a16:colId xmlns:a16="http://schemas.microsoft.com/office/drawing/2014/main" val="20001"/>
                    </a:ext>
                  </a:extLst>
                </a:gridCol>
                <a:gridCol w="1408141">
                  <a:extLst>
                    <a:ext uri="{9D8B030D-6E8A-4147-A177-3AD203B41FA5}">
                      <a16:colId xmlns:a16="http://schemas.microsoft.com/office/drawing/2014/main" val="20002"/>
                    </a:ext>
                  </a:extLst>
                </a:gridCol>
                <a:gridCol w="1787236">
                  <a:extLst>
                    <a:ext uri="{9D8B030D-6E8A-4147-A177-3AD203B41FA5}">
                      <a16:colId xmlns:a16="http://schemas.microsoft.com/office/drawing/2014/main" val="20003"/>
                    </a:ext>
                  </a:extLst>
                </a:gridCol>
                <a:gridCol w="1205346">
                  <a:extLst>
                    <a:ext uri="{9D8B030D-6E8A-4147-A177-3AD203B41FA5}">
                      <a16:colId xmlns:a16="http://schemas.microsoft.com/office/drawing/2014/main" val="20004"/>
                    </a:ext>
                  </a:extLst>
                </a:gridCol>
                <a:gridCol w="1551709">
                  <a:extLst>
                    <a:ext uri="{9D8B030D-6E8A-4147-A177-3AD203B41FA5}">
                      <a16:colId xmlns:a16="http://schemas.microsoft.com/office/drawing/2014/main" val="20005"/>
                    </a:ext>
                  </a:extLst>
                </a:gridCol>
              </a:tblGrid>
              <a:tr h="370840">
                <a:tc gridSpan="2">
                  <a:txBody>
                    <a:bodyPr/>
                    <a:lstStyle/>
                    <a:p>
                      <a:pPr algn="ctr"/>
                      <a:r>
                        <a:rPr lang="en-GB" sz="2000" dirty="0">
                          <a:solidFill>
                            <a:schemeClr val="tx1"/>
                          </a:solidFill>
                          <a:latin typeface="Letter-join Plus 40" panose="02000505000000020003" pitchFamily="50" charset="0"/>
                        </a:rPr>
                        <a:t>Autumn Term</a:t>
                      </a:r>
                    </a:p>
                  </a:txBody>
                  <a:tcPr/>
                </a:tc>
                <a:tc hMerge="1">
                  <a:txBody>
                    <a:bodyPr/>
                    <a:lstStyle/>
                    <a:p>
                      <a:endParaRPr lang="en-GB"/>
                    </a:p>
                  </a:txBody>
                  <a:tcPr/>
                </a:tc>
                <a:tc gridSpan="2">
                  <a:txBody>
                    <a:bodyPr/>
                    <a:lstStyle/>
                    <a:p>
                      <a:pPr algn="ctr"/>
                      <a:r>
                        <a:rPr lang="en-GB" sz="2000" dirty="0">
                          <a:solidFill>
                            <a:schemeClr val="tx1"/>
                          </a:solidFill>
                          <a:latin typeface="Letter-join Plus 40" panose="02000505000000020003" pitchFamily="50" charset="0"/>
                        </a:rPr>
                        <a:t>Spring Term</a:t>
                      </a:r>
                    </a:p>
                  </a:txBody>
                  <a:tcPr>
                    <a:solidFill>
                      <a:srgbClr val="FFFF00"/>
                    </a:solidFill>
                  </a:tcPr>
                </a:tc>
                <a:tc hMerge="1">
                  <a:txBody>
                    <a:bodyPr/>
                    <a:lstStyle/>
                    <a:p>
                      <a:endParaRPr lang="en-GB"/>
                    </a:p>
                  </a:txBody>
                  <a:tcPr/>
                </a:tc>
                <a:tc gridSpan="2">
                  <a:txBody>
                    <a:bodyPr/>
                    <a:lstStyle/>
                    <a:p>
                      <a:pPr algn="ctr"/>
                      <a:r>
                        <a:rPr lang="en-GB" sz="2000" dirty="0">
                          <a:solidFill>
                            <a:schemeClr val="tx1"/>
                          </a:solidFill>
                          <a:latin typeface="Letter-join Plus 40" panose="02000505000000020003" pitchFamily="50" charset="0"/>
                        </a:rPr>
                        <a:t>Summer Term</a:t>
                      </a:r>
                    </a:p>
                  </a:txBody>
                  <a:tcPr>
                    <a:solidFill>
                      <a:srgbClr val="00B050"/>
                    </a:solidFill>
                  </a:tcPr>
                </a:tc>
                <a:tc hMerge="1">
                  <a:txBody>
                    <a:bodyPr/>
                    <a:lstStyle/>
                    <a:p>
                      <a:endParaRPr lang="en-GB"/>
                    </a:p>
                  </a:txBody>
                  <a:tcPr/>
                </a:tc>
                <a:extLst>
                  <a:ext uri="{0D108BD9-81ED-4DB2-BD59-A6C34878D82A}">
                    <a16:rowId xmlns:a16="http://schemas.microsoft.com/office/drawing/2014/main" val="2165787883"/>
                  </a:ext>
                </a:extLst>
              </a:tr>
              <a:tr h="536731">
                <a:tc>
                  <a:txBody>
                    <a:bodyPr/>
                    <a:lstStyle/>
                    <a:p>
                      <a:pPr algn="ctr"/>
                      <a:r>
                        <a:rPr lang="en-GB" sz="2000" dirty="0">
                          <a:latin typeface="Letter-join Plus 40" panose="02000505000000020003" pitchFamily="50" charset="0"/>
                        </a:rPr>
                        <a:t>First half</a:t>
                      </a:r>
                    </a:p>
                  </a:txBody>
                  <a:tcPr/>
                </a:tc>
                <a:tc>
                  <a:txBody>
                    <a:bodyPr/>
                    <a:lstStyle/>
                    <a:p>
                      <a:pPr algn="ctr"/>
                      <a:r>
                        <a:rPr lang="en-GB" sz="2000" dirty="0">
                          <a:latin typeface="Letter-join Plus 40" panose="02000505000000020003" pitchFamily="50" charset="0"/>
                        </a:rPr>
                        <a:t>Second half</a:t>
                      </a:r>
                    </a:p>
                  </a:txBody>
                  <a:tcPr/>
                </a:tc>
                <a:tc>
                  <a:txBody>
                    <a:bodyPr/>
                    <a:lstStyle/>
                    <a:p>
                      <a:pPr algn="ctr"/>
                      <a:r>
                        <a:rPr lang="en-GB" sz="2000" dirty="0">
                          <a:latin typeface="Letter-join Plus 40" panose="02000505000000020003" pitchFamily="50" charset="0"/>
                        </a:rPr>
                        <a:t>First half</a:t>
                      </a:r>
                    </a:p>
                  </a:txBody>
                  <a:tcPr/>
                </a:tc>
                <a:tc>
                  <a:txBody>
                    <a:bodyPr/>
                    <a:lstStyle/>
                    <a:p>
                      <a:pPr algn="ctr"/>
                      <a:r>
                        <a:rPr lang="en-GB" sz="2000" dirty="0">
                          <a:latin typeface="Letter-join Plus 40" panose="02000505000000020003" pitchFamily="50" charset="0"/>
                        </a:rPr>
                        <a:t>Second half</a:t>
                      </a:r>
                    </a:p>
                  </a:txBody>
                  <a:tcPr/>
                </a:tc>
                <a:tc>
                  <a:txBody>
                    <a:bodyPr/>
                    <a:lstStyle/>
                    <a:p>
                      <a:pPr algn="ctr"/>
                      <a:r>
                        <a:rPr lang="en-GB" sz="2000" dirty="0">
                          <a:latin typeface="Letter-join Plus 40" panose="02000505000000020003" pitchFamily="50" charset="0"/>
                        </a:rPr>
                        <a:t>First half</a:t>
                      </a:r>
                    </a:p>
                  </a:txBody>
                  <a:tcPr/>
                </a:tc>
                <a:tc>
                  <a:txBody>
                    <a:bodyPr/>
                    <a:lstStyle/>
                    <a:p>
                      <a:pPr algn="ctr"/>
                      <a:r>
                        <a:rPr lang="en-GB" sz="2000" dirty="0">
                          <a:latin typeface="Letter-join Plus 40" panose="02000505000000020003" pitchFamily="50" charset="0"/>
                        </a:rPr>
                        <a:t>Second half</a:t>
                      </a:r>
                    </a:p>
                  </a:txBody>
                  <a:tcPr/>
                </a:tc>
                <a:extLst>
                  <a:ext uri="{0D108BD9-81ED-4DB2-BD59-A6C34878D82A}">
                    <a16:rowId xmlns:a16="http://schemas.microsoft.com/office/drawing/2014/main" val="10000"/>
                  </a:ext>
                </a:extLst>
              </a:tr>
              <a:tr h="2372360">
                <a:tc>
                  <a:txBody>
                    <a:bodyPr/>
                    <a:lstStyle/>
                    <a:p>
                      <a:r>
                        <a:rPr lang="en-GB" sz="2000" dirty="0" smtClean="0">
                          <a:latin typeface="Letter-join Plus 40" panose="02000505000000020003" pitchFamily="50" charset="0"/>
                        </a:rPr>
                        <a:t>Dough</a:t>
                      </a:r>
                      <a:endParaRPr lang="en-GB" sz="2000" dirty="0">
                        <a:latin typeface="Letter-join Plus 40" panose="02000505000000020003" pitchFamily="50" charset="0"/>
                      </a:endParaRPr>
                    </a:p>
                  </a:txBody>
                  <a:tcPr/>
                </a:tc>
                <a:tc>
                  <a:txBody>
                    <a:bodyPr/>
                    <a:lstStyle/>
                    <a:p>
                      <a:r>
                        <a:rPr lang="en-GB" sz="2000" dirty="0" smtClean="0">
                          <a:latin typeface="Letter-join Plus 40" panose="02000505000000020003" pitchFamily="50" charset="0"/>
                        </a:rPr>
                        <a:t>Victorians</a:t>
                      </a:r>
                      <a:endParaRPr lang="en-GB" sz="2000" dirty="0">
                        <a:latin typeface="Letter-join Plus 40" panose="02000505000000020003" pitchFamily="50" charset="0"/>
                      </a:endParaRPr>
                    </a:p>
                  </a:txBody>
                  <a:tcPr/>
                </a:tc>
                <a:tc>
                  <a:txBody>
                    <a:bodyPr/>
                    <a:lstStyle/>
                    <a:p>
                      <a:r>
                        <a:rPr lang="en-GB" sz="2000" dirty="0" smtClean="0">
                          <a:latin typeface="Letter-join Plus 40" panose="02000505000000020003" pitchFamily="50" charset="0"/>
                        </a:rPr>
                        <a:t>Monarchs</a:t>
                      </a:r>
                      <a:endParaRPr lang="en-GB" sz="2000" dirty="0">
                        <a:latin typeface="Letter-join Plus 40" panose="02000505000000020003" pitchFamily="50" charset="0"/>
                      </a:endParaRPr>
                    </a:p>
                  </a:txBody>
                  <a:tcPr/>
                </a:tc>
                <a:tc>
                  <a:txBody>
                    <a:bodyPr/>
                    <a:lstStyle/>
                    <a:p>
                      <a:r>
                        <a:rPr lang="en-GB" sz="2000" dirty="0" smtClean="0">
                          <a:latin typeface="Letter-join Plus 40" panose="02000505000000020003" pitchFamily="50" charset="0"/>
                        </a:rPr>
                        <a:t> Mexico</a:t>
                      </a:r>
                      <a:r>
                        <a:rPr lang="en-GB" sz="2000" baseline="0" dirty="0" smtClean="0">
                          <a:latin typeface="Letter-join Plus 40" panose="02000505000000020003" pitchFamily="50" charset="0"/>
                        </a:rPr>
                        <a:t> </a:t>
                      </a:r>
                      <a:endParaRPr lang="en-GB" sz="2000" dirty="0">
                        <a:latin typeface="Letter-join Plus 40" panose="02000505000000020003" pitchFamily="50"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Letter-join Plus 40" panose="02000505000000020003" pitchFamily="50" charset="0"/>
                        </a:rPr>
                        <a:t>Greece</a:t>
                      </a:r>
                      <a:endParaRPr lang="en-GB" sz="2000" dirty="0">
                        <a:latin typeface="Letter-join Plus 40" panose="02000505000000020003" pitchFamily="50" charset="0"/>
                      </a:endParaRPr>
                    </a:p>
                  </a:txBody>
                  <a:tcPr/>
                </a:tc>
                <a:tc>
                  <a:txBody>
                    <a:bodyPr/>
                    <a:lstStyle/>
                    <a:p>
                      <a:r>
                        <a:rPr lang="en-GB" sz="2000" dirty="0" smtClean="0">
                          <a:latin typeface="Letter-join Plus 40" panose="02000505000000020003" pitchFamily="50" charset="0"/>
                        </a:rPr>
                        <a:t>Moving On</a:t>
                      </a:r>
                      <a:endParaRPr lang="en-GB" sz="2000" dirty="0">
                        <a:latin typeface="Letter-join Plus 40" panose="02000505000000020003" pitchFamily="50" charset="0"/>
                      </a:endParaRP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rotWithShape="1">
          <a:blip r:embed="rId2"/>
          <a:srcRect l="68263" t="34250" r="10706" b="38188"/>
          <a:stretch/>
        </p:blipFill>
        <p:spPr>
          <a:xfrm>
            <a:off x="0" y="4005438"/>
            <a:ext cx="2060824" cy="1518502"/>
          </a:xfrm>
          <a:prstGeom prst="rect">
            <a:avLst/>
          </a:prstGeom>
        </p:spPr>
      </p:pic>
      <p:pic>
        <p:nvPicPr>
          <p:cNvPr id="5" name="Picture 4"/>
          <p:cNvPicPr>
            <a:picLocks noChangeAspect="1"/>
          </p:cNvPicPr>
          <p:nvPr/>
        </p:nvPicPr>
        <p:blipFill rotWithShape="1">
          <a:blip r:embed="rId3"/>
          <a:srcRect l="67710" t="31298" r="15134" b="44093"/>
          <a:stretch/>
        </p:blipFill>
        <p:spPr>
          <a:xfrm>
            <a:off x="1866407" y="4890680"/>
            <a:ext cx="2232248" cy="1800200"/>
          </a:xfrm>
          <a:prstGeom prst="rect">
            <a:avLst/>
          </a:prstGeom>
        </p:spPr>
      </p:pic>
      <p:pic>
        <p:nvPicPr>
          <p:cNvPr id="6" name="Picture 5"/>
          <p:cNvPicPr>
            <a:picLocks noChangeAspect="1"/>
          </p:cNvPicPr>
          <p:nvPr/>
        </p:nvPicPr>
        <p:blipFill rotWithShape="1">
          <a:blip r:embed="rId4"/>
          <a:srcRect l="43912" t="14564" r="15687" b="17515"/>
          <a:stretch/>
        </p:blipFill>
        <p:spPr>
          <a:xfrm>
            <a:off x="3697136" y="3825511"/>
            <a:ext cx="2177090" cy="2057797"/>
          </a:xfrm>
          <a:prstGeom prst="rect">
            <a:avLst/>
          </a:prstGeom>
        </p:spPr>
      </p:pic>
      <p:pic>
        <p:nvPicPr>
          <p:cNvPr id="7" name="Picture 6"/>
          <p:cNvPicPr>
            <a:picLocks noChangeAspect="1"/>
          </p:cNvPicPr>
          <p:nvPr/>
        </p:nvPicPr>
        <p:blipFill rotWithShape="1">
          <a:blip r:embed="rId5"/>
          <a:srcRect l="15134" t="27360" r="68817" b="50984"/>
          <a:stretch/>
        </p:blipFill>
        <p:spPr>
          <a:xfrm>
            <a:off x="5555870" y="4989498"/>
            <a:ext cx="2242731" cy="1701382"/>
          </a:xfrm>
          <a:prstGeom prst="rect">
            <a:avLst/>
          </a:prstGeom>
        </p:spPr>
      </p:pic>
      <p:pic>
        <p:nvPicPr>
          <p:cNvPr id="8" name="Picture 7"/>
          <p:cNvPicPr>
            <a:picLocks noChangeAspect="1"/>
          </p:cNvPicPr>
          <p:nvPr/>
        </p:nvPicPr>
        <p:blipFill rotWithShape="1">
          <a:blip r:embed="rId6"/>
          <a:srcRect l="26755" t="33266" r="33397" b="24407"/>
          <a:stretch/>
        </p:blipFill>
        <p:spPr>
          <a:xfrm>
            <a:off x="6118631" y="3291687"/>
            <a:ext cx="2783814" cy="1401762"/>
          </a:xfrm>
          <a:prstGeom prst="rect">
            <a:avLst/>
          </a:prstGeom>
        </p:spPr>
      </p:pic>
    </p:spTree>
    <p:extLst>
      <p:ext uri="{BB962C8B-B14F-4D97-AF65-F5344CB8AC3E}">
        <p14:creationId xmlns:p14="http://schemas.microsoft.com/office/powerpoint/2010/main" val="272788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297227"/>
            <a:ext cx="6347713" cy="1320800"/>
          </a:xfrm>
        </p:spPr>
        <p:txBody>
          <a:bodyPr/>
          <a:lstStyle/>
          <a:p>
            <a:pPr algn="ctr"/>
            <a:r>
              <a:rPr lang="en-GB" u="sng" dirty="0">
                <a:latin typeface="Letter-join Plus 40" panose="02000505000000020003" pitchFamily="50" charset="0"/>
              </a:rPr>
              <a:t>Accelerated Reader</a:t>
            </a:r>
            <a:endParaRPr lang="en-US" dirty="0">
              <a:latin typeface="Letter-join Plus 40" panose="02000505000000020003" pitchFamily="50" charset="0"/>
            </a:endParaRPr>
          </a:p>
        </p:txBody>
      </p:sp>
      <p:sp>
        <p:nvSpPr>
          <p:cNvPr id="3" name="Content Placeholder 2"/>
          <p:cNvSpPr>
            <a:spLocks noGrp="1"/>
          </p:cNvSpPr>
          <p:nvPr>
            <p:ph idx="1"/>
          </p:nvPr>
        </p:nvSpPr>
        <p:spPr>
          <a:xfrm>
            <a:off x="510206" y="1260099"/>
            <a:ext cx="8094242" cy="4257133"/>
          </a:xfrm>
        </p:spPr>
        <p:txBody>
          <a:bodyPr vert="horz" lIns="91440" tIns="45720" rIns="91440" bIns="45720" rtlCol="0" anchor="t">
            <a:noAutofit/>
          </a:bodyPr>
          <a:lstStyle/>
          <a:p>
            <a:pPr marL="0" indent="0">
              <a:buNone/>
            </a:pPr>
            <a:r>
              <a:rPr lang="en-GB" sz="2400" dirty="0">
                <a:latin typeface="Letter-join Plus 40" panose="02000505000000020003" pitchFamily="50" charset="0"/>
              </a:rPr>
              <a:t>AR supports independent school and home reading:</a:t>
            </a:r>
            <a:endParaRPr lang="en-GB" sz="2400" dirty="0">
              <a:latin typeface="Letter-join Plus 40" panose="02000505000000020003" pitchFamily="50" charset="0"/>
              <a:cs typeface="Calibri"/>
            </a:endParaRPr>
          </a:p>
          <a:p>
            <a:r>
              <a:rPr lang="en-GB" sz="2400" dirty="0">
                <a:latin typeface="Letter-join Plus 40" panose="02000505000000020003" pitchFamily="50" charset="0"/>
              </a:rPr>
              <a:t>The children complete a termly </a:t>
            </a:r>
            <a:r>
              <a:rPr lang="en-GB" sz="2400" b="1" dirty="0">
                <a:latin typeface="Letter-join Plus 40" panose="02000505000000020003" pitchFamily="50" charset="0"/>
              </a:rPr>
              <a:t>Star Reading test</a:t>
            </a:r>
            <a:r>
              <a:rPr lang="en-GB" sz="2400" b="1" dirty="0">
                <a:latin typeface="Letter-join Plus 40" panose="02000505000000020003" pitchFamily="50" charset="0"/>
                <a:cs typeface="Calibri"/>
              </a:rPr>
              <a:t> </a:t>
            </a:r>
            <a:r>
              <a:rPr lang="en-GB" sz="2400" dirty="0">
                <a:latin typeface="Letter-join Plus 40" panose="02000505000000020003" pitchFamily="50" charset="0"/>
                <a:cs typeface="Calibri"/>
              </a:rPr>
              <a:t>(Year </a:t>
            </a:r>
            <a:r>
              <a:rPr lang="en-GB" sz="2400" dirty="0" smtClean="0">
                <a:latin typeface="Letter-join Plus 40" panose="02000505000000020003" pitchFamily="50" charset="0"/>
                <a:cs typeface="Calibri"/>
              </a:rPr>
              <a:t>6 </a:t>
            </a:r>
            <a:r>
              <a:rPr lang="en-GB" sz="2400" dirty="0">
                <a:latin typeface="Letter-join Plus 40" panose="02000505000000020003" pitchFamily="50" charset="0"/>
                <a:cs typeface="Calibri"/>
              </a:rPr>
              <a:t>children have already taken their first one)</a:t>
            </a:r>
          </a:p>
          <a:p>
            <a:r>
              <a:rPr lang="en-GB" sz="2400" dirty="0">
                <a:latin typeface="Letter-join Plus 40" panose="02000505000000020003" pitchFamily="50" charset="0"/>
              </a:rPr>
              <a:t>This gives the children a </a:t>
            </a:r>
            <a:r>
              <a:rPr lang="en-GB" sz="2400" b="1" dirty="0">
                <a:latin typeface="Letter-join Plus 40" panose="02000505000000020003" pitchFamily="50" charset="0"/>
              </a:rPr>
              <a:t>ZPD </a:t>
            </a:r>
            <a:r>
              <a:rPr lang="en-GB" sz="2400" dirty="0">
                <a:latin typeface="Letter-join Plus 40" panose="02000505000000020003" pitchFamily="50" charset="0"/>
              </a:rPr>
              <a:t>– zone of proximal development</a:t>
            </a:r>
            <a:endParaRPr lang="en-GB" sz="2400" dirty="0">
              <a:latin typeface="Letter-join Plus 40" panose="02000505000000020003" pitchFamily="50" charset="0"/>
              <a:cs typeface="Calibri"/>
            </a:endParaRPr>
          </a:p>
          <a:p>
            <a:r>
              <a:rPr lang="en-GB" sz="2400" dirty="0">
                <a:latin typeface="Letter-join Plus 40" panose="02000505000000020003" pitchFamily="50" charset="0"/>
              </a:rPr>
              <a:t>Each child selects their individual reading book according to their AR score (school books are colour coded to enable children to choose their book independently) </a:t>
            </a:r>
            <a:endParaRPr lang="en-GB" sz="2400" dirty="0">
              <a:latin typeface="Letter-join Plus 40" panose="02000505000000020003" pitchFamily="50" charset="0"/>
              <a:cs typeface="Calibri"/>
            </a:endParaRPr>
          </a:p>
          <a:p>
            <a:r>
              <a:rPr lang="en-GB" sz="2400" b="1" dirty="0">
                <a:latin typeface="Letter-join Plus 40" panose="02000505000000020003" pitchFamily="50" charset="0"/>
              </a:rPr>
              <a:t>Quizzes</a:t>
            </a:r>
            <a:r>
              <a:rPr lang="en-GB" sz="2400" dirty="0">
                <a:latin typeface="Letter-join Plus 40" panose="02000505000000020003" pitchFamily="50" charset="0"/>
              </a:rPr>
              <a:t> – once the children have read the book, they complete a short quiz about the book which enables us to know if they </a:t>
            </a:r>
            <a:r>
              <a:rPr lang="en-GB" dirty="0">
                <a:latin typeface="Letter-join Plus 40" panose="02000505000000020003" pitchFamily="50" charset="0"/>
              </a:rPr>
              <a:t>have read with understanding</a:t>
            </a:r>
            <a:r>
              <a:rPr lang="en-GB" dirty="0">
                <a:latin typeface="Letter-join Plus 40" panose="02000505000000020003" pitchFamily="50" charset="0"/>
                <a:cs typeface="Calibri"/>
              </a:rPr>
              <a:t>; a pass consists of 8/10 questions or higher</a:t>
            </a:r>
          </a:p>
        </p:txBody>
      </p:sp>
      <p:pic>
        <p:nvPicPr>
          <p:cNvPr id="8" name="Picture 8" descr="A picture containing clipart&#10;&#10;Description generated with very high confidence">
            <a:extLst>
              <a:ext uri="{FF2B5EF4-FFF2-40B4-BE49-F238E27FC236}">
                <a16:creationId xmlns:a16="http://schemas.microsoft.com/office/drawing/2014/main" id="{F46B8CC4-5FEC-4EE5-A8F0-ACBA00B4E762}"/>
              </a:ext>
            </a:extLst>
          </p:cNvPr>
          <p:cNvPicPr>
            <a:picLocks noChangeAspect="1"/>
          </p:cNvPicPr>
          <p:nvPr/>
        </p:nvPicPr>
        <p:blipFill>
          <a:blip r:embed="rId2"/>
          <a:stretch>
            <a:fillRect/>
          </a:stretch>
        </p:blipFill>
        <p:spPr>
          <a:xfrm>
            <a:off x="7508141" y="101320"/>
            <a:ext cx="1529274" cy="1158779"/>
          </a:xfrm>
          <a:prstGeom prst="rect">
            <a:avLst/>
          </a:prstGeom>
        </p:spPr>
      </p:pic>
    </p:spTree>
    <p:extLst>
      <p:ext uri="{BB962C8B-B14F-4D97-AF65-F5344CB8AC3E}">
        <p14:creationId xmlns:p14="http://schemas.microsoft.com/office/powerpoint/2010/main" val="52416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515972"/>
            <a:ext cx="8496944" cy="6342028"/>
          </a:xfrm>
        </p:spPr>
        <p:txBody>
          <a:bodyPr>
            <a:normAutofit/>
          </a:bodyPr>
          <a:lstStyle/>
          <a:p>
            <a:endParaRPr lang="en-GB" dirty="0" smtClean="0"/>
          </a:p>
          <a:p>
            <a:r>
              <a:rPr lang="en-GB" dirty="0" smtClean="0">
                <a:latin typeface="Letter-join Plus 40" pitchFamily="50" charset="0"/>
              </a:rPr>
              <a:t>All </a:t>
            </a:r>
            <a:r>
              <a:rPr lang="en-GB" dirty="0">
                <a:latin typeface="Letter-join Plus 40" pitchFamily="50" charset="0"/>
              </a:rPr>
              <a:t>children have a reading book </a:t>
            </a:r>
            <a:r>
              <a:rPr lang="en-GB" dirty="0" smtClean="0">
                <a:latin typeface="Letter-join Plus 40" pitchFamily="50" charset="0"/>
              </a:rPr>
              <a:t>(linked to the Accelerated Reader Programme) which </a:t>
            </a:r>
            <a:r>
              <a:rPr lang="en-GB" dirty="0">
                <a:latin typeface="Letter-join Plus 40" pitchFamily="50" charset="0"/>
              </a:rPr>
              <a:t>they are encouraged to </a:t>
            </a:r>
            <a:r>
              <a:rPr lang="en-GB" dirty="0" smtClean="0">
                <a:latin typeface="Letter-join Plus 40" pitchFamily="50" charset="0"/>
              </a:rPr>
              <a:t>take </a:t>
            </a:r>
            <a:r>
              <a:rPr lang="en-GB" dirty="0">
                <a:latin typeface="Letter-join Plus 40" pitchFamily="50" charset="0"/>
              </a:rPr>
              <a:t>home </a:t>
            </a:r>
            <a:r>
              <a:rPr lang="en-GB" dirty="0" smtClean="0">
                <a:latin typeface="Letter-join Plus 40" pitchFamily="50" charset="0"/>
              </a:rPr>
              <a:t>daily and read for at least 15 minutes. </a:t>
            </a:r>
            <a:endParaRPr lang="en-GB" dirty="0">
              <a:latin typeface="Letter-join Plus 40" pitchFamily="50" charset="0"/>
            </a:endParaRPr>
          </a:p>
          <a:p>
            <a:r>
              <a:rPr lang="en-GB" dirty="0" smtClean="0">
                <a:latin typeface="Letter-join Plus 40" pitchFamily="50" charset="0"/>
              </a:rPr>
              <a:t>We, as a school, foster a love of reading and in addition to Accelerated </a:t>
            </a:r>
            <a:r>
              <a:rPr lang="en-GB" dirty="0">
                <a:latin typeface="Letter-join Plus 40" pitchFamily="50" charset="0"/>
              </a:rPr>
              <a:t>R</a:t>
            </a:r>
            <a:r>
              <a:rPr lang="en-GB" dirty="0" smtClean="0">
                <a:latin typeface="Letter-join Plus 40" pitchFamily="50" charset="0"/>
              </a:rPr>
              <a:t>eader and guided reading sessions, we have timetabled opportunities to read for pleasure when children can read any book that interests them which may be separate to AR books.</a:t>
            </a:r>
          </a:p>
          <a:p>
            <a:endParaRPr lang="en-GB" dirty="0">
              <a:latin typeface="Letter-join Plus 40" pitchFamily="50" charset="0"/>
            </a:endParaRPr>
          </a:p>
          <a:p>
            <a:r>
              <a:rPr lang="en-GB" dirty="0">
                <a:latin typeface="Letter-join Plus 40" pitchFamily="50" charset="0"/>
              </a:rPr>
              <a:t>W</a:t>
            </a:r>
            <a:r>
              <a:rPr lang="en-GB" dirty="0" smtClean="0">
                <a:latin typeface="Letter-join Plus 40" pitchFamily="50" charset="0"/>
              </a:rPr>
              <a:t>e have been working on whole class reading which involves studying a text in more detail. </a:t>
            </a:r>
            <a:endParaRPr lang="en-GB" dirty="0">
              <a:latin typeface="Letter-join Plus 40" pitchFamily="50" charset="0"/>
            </a:endParaRPr>
          </a:p>
        </p:txBody>
      </p:sp>
      <p:sp>
        <p:nvSpPr>
          <p:cNvPr id="3" name="Title 2"/>
          <p:cNvSpPr>
            <a:spLocks noGrp="1"/>
          </p:cNvSpPr>
          <p:nvPr>
            <p:ph type="title"/>
          </p:nvPr>
        </p:nvSpPr>
        <p:spPr>
          <a:xfrm>
            <a:off x="457200" y="80111"/>
            <a:ext cx="8229600" cy="706090"/>
          </a:xfrm>
        </p:spPr>
        <p:txBody>
          <a:bodyPr>
            <a:normAutofit fontScale="90000"/>
          </a:bodyPr>
          <a:lstStyle/>
          <a:p>
            <a:pPr algn="ctr"/>
            <a:r>
              <a:rPr lang="en-GB" u="sng" dirty="0" smtClean="0">
                <a:latin typeface="Letter-join Plus 40" pitchFamily="50" charset="0"/>
              </a:rPr>
              <a:t>Reading</a:t>
            </a:r>
            <a:endParaRPr lang="en-GB" dirty="0">
              <a:latin typeface="Letter-join Plus 40" pitchFamily="50" charset="0"/>
            </a:endParaRPr>
          </a:p>
        </p:txBody>
      </p:sp>
      <p:pic>
        <p:nvPicPr>
          <p:cNvPr id="4" name="Picture 10" descr="A picture containing clipart&#10;&#10;Description generated with high confidence">
            <a:extLst>
              <a:ext uri="{FF2B5EF4-FFF2-40B4-BE49-F238E27FC236}">
                <a16:creationId xmlns:a16="http://schemas.microsoft.com/office/drawing/2014/main" id="{E224F01A-8859-45AC-A558-231A984B2C72}"/>
              </a:ext>
            </a:extLst>
          </p:cNvPr>
          <p:cNvPicPr>
            <a:picLocks noChangeAspect="1"/>
          </p:cNvPicPr>
          <p:nvPr/>
        </p:nvPicPr>
        <p:blipFill>
          <a:blip r:embed="rId2"/>
          <a:stretch>
            <a:fillRect/>
          </a:stretch>
        </p:blipFill>
        <p:spPr>
          <a:xfrm>
            <a:off x="179512" y="18459"/>
            <a:ext cx="1306488" cy="995025"/>
          </a:xfrm>
          <a:prstGeom prst="rect">
            <a:avLst/>
          </a:prstGeom>
        </p:spPr>
      </p:pic>
      <p:pic>
        <p:nvPicPr>
          <p:cNvPr id="5" name="Picture 8" descr="A picture containing indoor&#10;&#10;Description generated with very high confidence">
            <a:extLst>
              <a:ext uri="{FF2B5EF4-FFF2-40B4-BE49-F238E27FC236}">
                <a16:creationId xmlns:a16="http://schemas.microsoft.com/office/drawing/2014/main" id="{B433AD14-3156-4B12-9E61-2C0325657AC7}"/>
              </a:ext>
            </a:extLst>
          </p:cNvPr>
          <p:cNvPicPr>
            <a:picLocks noChangeAspect="1"/>
          </p:cNvPicPr>
          <p:nvPr/>
        </p:nvPicPr>
        <p:blipFill>
          <a:blip r:embed="rId3"/>
          <a:stretch>
            <a:fillRect/>
          </a:stretch>
        </p:blipFill>
        <p:spPr>
          <a:xfrm rot="960000">
            <a:off x="7413991" y="-21899"/>
            <a:ext cx="1262152" cy="1262152"/>
          </a:xfrm>
          <a:prstGeom prst="rect">
            <a:avLst/>
          </a:prstGeom>
        </p:spPr>
      </p:pic>
    </p:spTree>
    <p:extLst>
      <p:ext uri="{BB962C8B-B14F-4D97-AF65-F5344CB8AC3E}">
        <p14:creationId xmlns:p14="http://schemas.microsoft.com/office/powerpoint/2010/main" val="1063711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85000" lnSpcReduction="10000"/>
          </a:bodyPr>
          <a:lstStyle/>
          <a:p>
            <a:r>
              <a:rPr lang="en-GB" dirty="0">
                <a:latin typeface="Letter-join Plus 40" pitchFamily="50" charset="0"/>
              </a:rPr>
              <a:t>W</a:t>
            </a:r>
            <a:r>
              <a:rPr lang="en-GB" dirty="0" smtClean="0">
                <a:latin typeface="Letter-join Plus 40" pitchFamily="50" charset="0"/>
              </a:rPr>
              <a:t>riting is linked to </a:t>
            </a:r>
            <a:r>
              <a:rPr lang="en-GB" dirty="0">
                <a:latin typeface="Letter-join Plus 40" pitchFamily="50" charset="0"/>
              </a:rPr>
              <a:t>a</a:t>
            </a:r>
            <a:r>
              <a:rPr lang="en-GB" dirty="0" smtClean="0">
                <a:latin typeface="Letter-join Plus 40" pitchFamily="50" charset="0"/>
              </a:rPr>
              <a:t> topic and involves texts related to this.  For example, our topic theme is Dough, therefore our texts are Lunch Money, The Money Pit Mystery and The Story of Money.</a:t>
            </a:r>
          </a:p>
          <a:p>
            <a:pPr marL="109728" indent="0">
              <a:buNone/>
            </a:pPr>
            <a:endParaRPr lang="en-GB" dirty="0" smtClean="0">
              <a:latin typeface="Letter-join Plus 40" pitchFamily="50" charset="0"/>
            </a:endParaRPr>
          </a:p>
          <a:p>
            <a:r>
              <a:rPr lang="en-GB" dirty="0" smtClean="0">
                <a:latin typeface="Letter-join Plus 40" pitchFamily="50" charset="0"/>
              </a:rPr>
              <a:t>Throughout the year, there will be continued practice in the different genres including: narrative, poetry and non-fiction.</a:t>
            </a:r>
          </a:p>
          <a:p>
            <a:pPr marL="109728" indent="0">
              <a:buNone/>
            </a:pPr>
            <a:endParaRPr lang="en-GB" dirty="0" smtClean="0">
              <a:latin typeface="Letter-join Plus 40" pitchFamily="50" charset="0"/>
            </a:endParaRPr>
          </a:p>
          <a:p>
            <a:r>
              <a:rPr lang="en-GB" dirty="0" smtClean="0">
                <a:latin typeface="Letter-join Plus 40" pitchFamily="50" charset="0"/>
              </a:rPr>
              <a:t>Cross curricular writing </a:t>
            </a:r>
            <a:r>
              <a:rPr lang="en-GB" dirty="0">
                <a:latin typeface="Letter-join Plus 40" pitchFamily="50" charset="0"/>
              </a:rPr>
              <a:t>links </a:t>
            </a:r>
            <a:r>
              <a:rPr lang="en-GB" dirty="0" smtClean="0">
                <a:latin typeface="Letter-join Plus 40" pitchFamily="50" charset="0"/>
              </a:rPr>
              <a:t>are </a:t>
            </a:r>
            <a:r>
              <a:rPr lang="en-GB" dirty="0">
                <a:latin typeface="Letter-join Plus 40" pitchFamily="50" charset="0"/>
              </a:rPr>
              <a:t>identified and used in all areas of the curriculum. </a:t>
            </a:r>
            <a:r>
              <a:rPr lang="en-GB" dirty="0" smtClean="0">
                <a:latin typeface="Letter-join Plus 40" pitchFamily="50" charset="0"/>
              </a:rPr>
              <a:t>For example, the children will be writing a diary entry in geography and instructions in DT.</a:t>
            </a:r>
          </a:p>
          <a:p>
            <a:pPr marL="109728" indent="0">
              <a:buNone/>
            </a:pPr>
            <a:endParaRPr lang="en-GB" dirty="0" smtClean="0">
              <a:latin typeface="Letter-join Plus 40" pitchFamily="50" charset="0"/>
            </a:endParaRPr>
          </a:p>
          <a:p>
            <a:r>
              <a:rPr lang="en-GB" dirty="0" smtClean="0">
                <a:latin typeface="Letter-join Plus 40" pitchFamily="50" charset="0"/>
              </a:rPr>
              <a:t>All of the written work will be used to form an overall assessment at the end of Year 6 (there is no writing SATs test). This will moderated externally this year.</a:t>
            </a:r>
          </a:p>
          <a:p>
            <a:endParaRPr lang="en-GB" dirty="0"/>
          </a:p>
          <a:p>
            <a:endParaRPr lang="en-GB" dirty="0"/>
          </a:p>
        </p:txBody>
      </p:sp>
      <p:sp>
        <p:nvSpPr>
          <p:cNvPr id="3" name="Title 2"/>
          <p:cNvSpPr>
            <a:spLocks noGrp="1"/>
          </p:cNvSpPr>
          <p:nvPr>
            <p:ph type="title"/>
          </p:nvPr>
        </p:nvSpPr>
        <p:spPr>
          <a:xfrm>
            <a:off x="539552" y="260648"/>
            <a:ext cx="8229600" cy="648072"/>
          </a:xfrm>
        </p:spPr>
        <p:txBody>
          <a:bodyPr>
            <a:normAutofit fontScale="90000"/>
          </a:bodyPr>
          <a:lstStyle/>
          <a:p>
            <a:pPr algn="ctr"/>
            <a:r>
              <a:rPr lang="en-GB" u="sng" dirty="0" smtClean="0">
                <a:latin typeface="Letter-join Plus 40" pitchFamily="50" charset="0"/>
              </a:rPr>
              <a:t>Writing</a:t>
            </a:r>
            <a:r>
              <a:rPr lang="en-GB" dirty="0">
                <a:latin typeface="Letter-join Plus 40" pitchFamily="50" charset="0"/>
              </a:rPr>
              <a:t/>
            </a:r>
            <a:br>
              <a:rPr lang="en-GB" dirty="0">
                <a:latin typeface="Letter-join Plus 40" pitchFamily="50" charset="0"/>
              </a:rPr>
            </a:br>
            <a:endParaRPr lang="en-GB" dirty="0">
              <a:latin typeface="Letter-join Plus 40" pitchFamily="50" charset="0"/>
            </a:endParaRPr>
          </a:p>
        </p:txBody>
      </p:sp>
    </p:spTree>
    <p:extLst>
      <p:ext uri="{BB962C8B-B14F-4D97-AF65-F5344CB8AC3E}">
        <p14:creationId xmlns:p14="http://schemas.microsoft.com/office/powerpoint/2010/main" val="200588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92500" lnSpcReduction="10000"/>
          </a:bodyPr>
          <a:lstStyle/>
          <a:p>
            <a:r>
              <a:rPr lang="en-GB" dirty="0" smtClean="0">
                <a:latin typeface="Letter-join Plus 40" pitchFamily="50" charset="0"/>
              </a:rPr>
              <a:t>There will be regular sessions at school to develop the children’s knowledge, use and application of grammar, punctuation, vocabulary and spelling.</a:t>
            </a:r>
          </a:p>
          <a:p>
            <a:endParaRPr lang="en-GB" dirty="0" smtClean="0">
              <a:latin typeface="Letter-join Plus 40" pitchFamily="50" charset="0"/>
            </a:endParaRPr>
          </a:p>
          <a:p>
            <a:r>
              <a:rPr lang="en-GB" dirty="0" smtClean="0">
                <a:latin typeface="Letter-join Plus 40" pitchFamily="50" charset="0"/>
              </a:rPr>
              <a:t>We use the CGP books to support the teaching and learning of GPS and for the children to consolidate this as part of their homework.</a:t>
            </a:r>
          </a:p>
          <a:p>
            <a:pPr marL="109728" indent="0">
              <a:buNone/>
            </a:pPr>
            <a:endParaRPr lang="en-GB" dirty="0" smtClean="0">
              <a:latin typeface="Letter-join Plus 40" pitchFamily="50" charset="0"/>
            </a:endParaRPr>
          </a:p>
          <a:p>
            <a:r>
              <a:rPr lang="en-GB" dirty="0" smtClean="0">
                <a:latin typeface="Letter-join Plus 40" pitchFamily="50" charset="0"/>
              </a:rPr>
              <a:t>The children will be tested regularly on the Year 3/4 and 5/6 word list which could appear in the spelling SATs test. Copies of these words are in the back of all of the children’s homework books; they should practise them regularly (recording any words they know by dating them on the given sheet).</a:t>
            </a:r>
          </a:p>
          <a:p>
            <a:endParaRPr lang="en-GB" dirty="0"/>
          </a:p>
          <a:p>
            <a:endParaRPr lang="en-GB" dirty="0"/>
          </a:p>
        </p:txBody>
      </p:sp>
      <p:sp>
        <p:nvSpPr>
          <p:cNvPr id="3" name="Title 2"/>
          <p:cNvSpPr>
            <a:spLocks noGrp="1"/>
          </p:cNvSpPr>
          <p:nvPr>
            <p:ph type="title"/>
          </p:nvPr>
        </p:nvSpPr>
        <p:spPr>
          <a:xfrm>
            <a:off x="457200" y="274638"/>
            <a:ext cx="8229600" cy="634082"/>
          </a:xfrm>
        </p:spPr>
        <p:txBody>
          <a:bodyPr>
            <a:normAutofit fontScale="90000"/>
          </a:bodyPr>
          <a:lstStyle/>
          <a:p>
            <a:pPr algn="ctr"/>
            <a:r>
              <a:rPr lang="en-GB" u="sng" dirty="0" smtClean="0"/>
              <a:t/>
            </a:r>
            <a:br>
              <a:rPr lang="en-GB" u="sng" dirty="0" smtClean="0"/>
            </a:br>
            <a:r>
              <a:rPr lang="en-GB" u="sng" dirty="0" smtClean="0">
                <a:latin typeface="Letter-join Plus 40" pitchFamily="50" charset="0"/>
              </a:rPr>
              <a:t>GPS</a:t>
            </a:r>
            <a:r>
              <a:rPr lang="en-GB" dirty="0"/>
              <a:t/>
            </a:r>
            <a:br>
              <a:rPr lang="en-GB" dirty="0"/>
            </a:br>
            <a:endParaRPr lang="en-GB" dirty="0"/>
          </a:p>
        </p:txBody>
      </p:sp>
    </p:spTree>
    <p:extLst>
      <p:ext uri="{BB962C8B-B14F-4D97-AF65-F5344CB8AC3E}">
        <p14:creationId xmlns:p14="http://schemas.microsoft.com/office/powerpoint/2010/main" val="516562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435280" cy="5832648"/>
          </a:xfrm>
        </p:spPr>
        <p:txBody>
          <a:bodyPr>
            <a:normAutofit fontScale="92500" lnSpcReduction="10000"/>
          </a:bodyPr>
          <a:lstStyle/>
          <a:p>
            <a:r>
              <a:rPr lang="en-GB" dirty="0" smtClean="0">
                <a:latin typeface="Letter-join Plus 40" pitchFamily="50" charset="0"/>
              </a:rPr>
              <a:t>The children will continue to work through their checkpoint tests throughout the year. Please support your child in learning their multiplication and related division facts. </a:t>
            </a:r>
          </a:p>
          <a:p>
            <a:r>
              <a:rPr lang="en-GB" dirty="0" smtClean="0">
                <a:latin typeface="Letter-join Plus 40" pitchFamily="50" charset="0"/>
              </a:rPr>
              <a:t>Year 6 pupils all work on the 6 part lesson for daily maths lessons.  This involves a fluency (arithmetic) section, followed by reasoning and then problem solving sections.  This year, we have included a specific challenge section for children who prove all of these skills competently.</a:t>
            </a:r>
          </a:p>
          <a:p>
            <a:r>
              <a:rPr lang="en-GB" dirty="0" smtClean="0">
                <a:latin typeface="Letter-join Plus 40" pitchFamily="50" charset="0"/>
              </a:rPr>
              <a:t>We will complete regular arithmetic practice assessments in school and go through the answers as a class to go over any misconceptions.</a:t>
            </a:r>
          </a:p>
          <a:p>
            <a:endParaRPr lang="en-GB" dirty="0" smtClean="0">
              <a:latin typeface="Letter-join Plus 40" pitchFamily="50" charset="0"/>
            </a:endParaRPr>
          </a:p>
          <a:p>
            <a:r>
              <a:rPr lang="en-GB" dirty="0" smtClean="0">
                <a:latin typeface="Letter-join Plus 40" pitchFamily="50" charset="0"/>
              </a:rPr>
              <a:t>CGP books will be used as homework activities to consolidate the maths taught each week at school. </a:t>
            </a:r>
          </a:p>
          <a:p>
            <a:pPr marL="109728" indent="0">
              <a:buNone/>
            </a:pPr>
            <a:endParaRPr lang="en-GB" dirty="0"/>
          </a:p>
          <a:p>
            <a:endParaRPr lang="en-GB" dirty="0" smtClean="0"/>
          </a:p>
          <a:p>
            <a:endParaRPr lang="en-GB" dirty="0" smtClean="0"/>
          </a:p>
          <a:p>
            <a:endParaRPr lang="en-GB" dirty="0" smtClean="0"/>
          </a:p>
          <a:p>
            <a:endParaRPr lang="en-GB" dirty="0"/>
          </a:p>
          <a:p>
            <a:endParaRPr lang="en-GB" dirty="0"/>
          </a:p>
        </p:txBody>
      </p:sp>
      <p:sp>
        <p:nvSpPr>
          <p:cNvPr id="3" name="Title 2"/>
          <p:cNvSpPr>
            <a:spLocks noGrp="1"/>
          </p:cNvSpPr>
          <p:nvPr>
            <p:ph type="title"/>
          </p:nvPr>
        </p:nvSpPr>
        <p:spPr>
          <a:xfrm>
            <a:off x="457200" y="274638"/>
            <a:ext cx="8229600" cy="706090"/>
          </a:xfrm>
        </p:spPr>
        <p:txBody>
          <a:bodyPr>
            <a:normAutofit fontScale="90000"/>
          </a:bodyPr>
          <a:lstStyle/>
          <a:p>
            <a:pPr algn="ctr"/>
            <a:r>
              <a:rPr lang="en-GB" u="sng" dirty="0" smtClean="0">
                <a:latin typeface="Letter-join Plus 40" pitchFamily="50" charset="0"/>
              </a:rPr>
              <a:t>Maths</a:t>
            </a:r>
            <a:endParaRPr lang="en-GB" dirty="0"/>
          </a:p>
        </p:txBody>
      </p:sp>
    </p:spTree>
    <p:extLst>
      <p:ext uri="{BB962C8B-B14F-4D97-AF65-F5344CB8AC3E}">
        <p14:creationId xmlns:p14="http://schemas.microsoft.com/office/powerpoint/2010/main" val="2049392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726</TotalTime>
  <Words>2334</Words>
  <Application>Microsoft Office PowerPoint</Application>
  <PresentationFormat>On-screen Show (4:3)</PresentationFormat>
  <Paragraphs>219</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Letter-join Plus 40</vt:lpstr>
      <vt:lpstr>Lucida Sans Unicode</vt:lpstr>
      <vt:lpstr>Times New Roman</vt:lpstr>
      <vt:lpstr>Verdana</vt:lpstr>
      <vt:lpstr>Wingdings</vt:lpstr>
      <vt:lpstr>Wingdings 2</vt:lpstr>
      <vt:lpstr>Wingdings 3</vt:lpstr>
      <vt:lpstr>Concourse</vt:lpstr>
      <vt:lpstr>Year 6 Curriculum Information 2021-2022 </vt:lpstr>
      <vt:lpstr>The Year 6 Team</vt:lpstr>
      <vt:lpstr>Content of the Year 6 Curriculum</vt:lpstr>
      <vt:lpstr>Year 6 Topics</vt:lpstr>
      <vt:lpstr>Accelerated Reader</vt:lpstr>
      <vt:lpstr>Reading</vt:lpstr>
      <vt:lpstr>Writing </vt:lpstr>
      <vt:lpstr> GPS </vt:lpstr>
      <vt:lpstr>Maths</vt:lpstr>
      <vt:lpstr>Examples of Year 6 Maths and Writing Targets</vt:lpstr>
      <vt:lpstr>Exceeding Expectation Targets…</vt:lpstr>
      <vt:lpstr>Year 6 Weekly Timetable</vt:lpstr>
      <vt:lpstr>  PE/Games  </vt:lpstr>
      <vt:lpstr>PowerPoint Presentation</vt:lpstr>
      <vt:lpstr>Homework</vt:lpstr>
      <vt:lpstr>SATs</vt:lpstr>
      <vt:lpstr>KS2 SATs in 2022</vt:lpstr>
      <vt:lpstr>Test Timetable (yet to be confirmed by the DfE)</vt:lpstr>
      <vt:lpstr>How will these test results be reported?</vt:lpstr>
      <vt:lpstr>Key Stage 2 Reading</vt:lpstr>
      <vt:lpstr>What content will be tested? </vt:lpstr>
      <vt:lpstr>KS2 GPS</vt:lpstr>
      <vt:lpstr>What’s tested? </vt:lpstr>
      <vt:lpstr>PowerPoint Presentation</vt:lpstr>
      <vt:lpstr>PowerPoint Presentation</vt:lpstr>
      <vt:lpstr>Maths</vt:lpstr>
      <vt:lpstr>Common errors</vt:lpstr>
      <vt:lpstr>Your child only spends 17% of their time at school, so How can you help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PEARSE</dc:creator>
  <cp:lastModifiedBy>S Khaira WLS</cp:lastModifiedBy>
  <cp:revision>134</cp:revision>
  <cp:lastPrinted>2018-09-20T13:13:33Z</cp:lastPrinted>
  <dcterms:created xsi:type="dcterms:W3CDTF">2015-10-09T14:34:05Z</dcterms:created>
  <dcterms:modified xsi:type="dcterms:W3CDTF">2021-09-28T16:07:38Z</dcterms:modified>
</cp:coreProperties>
</file>