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401" r:id="rId2"/>
    <p:sldId id="457" r:id="rId3"/>
    <p:sldId id="402" r:id="rId4"/>
    <p:sldId id="403" r:id="rId5"/>
    <p:sldId id="404" r:id="rId6"/>
    <p:sldId id="406" r:id="rId7"/>
    <p:sldId id="405" r:id="rId8"/>
    <p:sldId id="407" r:id="rId9"/>
    <p:sldId id="4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4C83A-03DB-4A42-B960-80747905D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7518B-CAFF-4918-BD58-E3E40DA53E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8B276-BE7E-4C9A-BC31-15E15BC9A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A4E-5695-43DE-8491-61135EC31610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D1939-9B26-41EC-84CD-8CD4DB4B0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43F11-F6EC-404A-9980-D2D60B46B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9091-6855-49A1-93CE-A7D9EBFD9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81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95A37-D5D9-4050-A547-FB36ADDD3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3CE14C-0CD1-4DB8-ACA2-4E1741B1D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B23C2-52DE-4374-9CA5-1941CA588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A4E-5695-43DE-8491-61135EC31610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4DD2F-5F16-44E9-A114-EE4B060E2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828F6-E4F5-4EF1-9266-0C76BC539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9091-6855-49A1-93CE-A7D9EBFD9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68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D9FE83-3578-4BE1-A398-8C99C474B8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15995-136B-4D6A-B2D2-5010A0801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E0566-28A4-4C67-BDA0-EE91861EE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A4E-5695-43DE-8491-61135EC31610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53BEB-38CD-47EE-917A-6AB47AFEF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B3C51-891C-4355-82FC-0A7854313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9091-6855-49A1-93CE-A7D9EBFD9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56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21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DBBBF-321B-419A-8779-381640F88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C3886-FF01-4E2C-A36A-776B0BD68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59FD2-E631-498E-89F2-351489DA2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A4E-5695-43DE-8491-61135EC31610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64446-1175-4A3C-A608-122D6AEDA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F206F-13D1-4B68-BC3A-B48ABCB36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9091-6855-49A1-93CE-A7D9EBFD9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52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56B68-51D0-4225-99C1-92495BC9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685C8-4600-4CE9-A217-13171E697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99DC6-E60A-4A85-A088-EF46D1798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A4E-5695-43DE-8491-61135EC31610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C6F24-4EEC-408F-9F66-21B809F05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D1FD1-3BA1-49AA-A285-379885298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9091-6855-49A1-93CE-A7D9EBFD9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35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A0543-EFA1-4826-B0A4-EAA696D75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50AA8-59A0-4B8E-9A1F-63AD9D2C8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709FA8-7E55-4CED-B1F3-56640A539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2086-89A2-4E6C-B05E-475FB4A47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A4E-5695-43DE-8491-61135EC31610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F9053-2C60-43A5-A350-EC8558A60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C3DB1-35CF-4949-97BB-AE459400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9091-6855-49A1-93CE-A7D9EBFD9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27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E03A3-C6C0-476C-ADC7-3E65E56D3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7F951-7FD4-4E74-AEA5-E9D985D7B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79D83F-30CB-4B02-99AD-60AD1D45C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545E64-3CAF-483E-90B5-F7C5945C3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CD5C78-5947-4F16-8375-5951FC2BD4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DE9AED-EED8-4642-ADCC-844534F80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A4E-5695-43DE-8491-61135EC31610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3AEA13-2F02-4BC6-A137-7A12865E1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44693E-13EE-4028-8F38-99FEF84AA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9091-6855-49A1-93CE-A7D9EBFD9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60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315B-8019-471D-98F8-CA5C764F0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0B7C3F-2CA2-494A-B4F0-CCABF1216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A4E-5695-43DE-8491-61135EC31610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AAC62C-3295-48BE-ABD5-262696722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2EF6C-3166-466D-A546-9E36FFF17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9091-6855-49A1-93CE-A7D9EBFD9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52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3FF087-6C09-4081-8F36-76CAC5F3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A4E-5695-43DE-8491-61135EC31610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B81A71-A4F7-47FA-AD4A-D16FEE8D4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E39B2-0B9F-4BE5-961F-2E70A3AF9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9091-6855-49A1-93CE-A7D9EBFD9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4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8C3AD-3C66-4977-9E7D-B2BCFDB23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F7A97-1BFE-45A9-8A9D-697277CD1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81DDF-3C12-41A8-8CEF-8C6D57973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16C4B-FB56-485B-9C54-786BA2643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A4E-5695-43DE-8491-61135EC31610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2CE22-DBDD-4967-869B-A78263609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32C15-C23E-4CE6-A9E9-9E232FE47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9091-6855-49A1-93CE-A7D9EBFD9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20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070AB-0A23-4298-9052-A61BACB0E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CBB730-08A6-48E7-81FF-C9747F621C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C350E-6A43-4FC1-9423-97E56BA9B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59810D-0113-40C4-A0D8-D281F7BAD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A4E-5695-43DE-8491-61135EC31610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85AC46-DE32-4488-86F6-384DC5648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58150-7D0F-4666-9D22-E726C7E3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9091-6855-49A1-93CE-A7D9EBFD9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71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6AD256-17EB-4A9A-AA3A-9B0CC774C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6A7E4-4556-4135-94E6-0A3BC6A87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7E43B-2982-4558-A8DC-639C943EE7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63A4E-5695-43DE-8491-61135EC31610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C0FDE-667E-438B-9780-F6A65C59D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FF7BC-001F-4858-9E5F-BD7147C8D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A9091-6855-49A1-93CE-A7D9EBFD9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44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71F196C-4876-4665-B644-9BDE9ED5C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3429000"/>
            <a:ext cx="10846905" cy="2369791"/>
          </a:xfrm>
        </p:spPr>
        <p:txBody>
          <a:bodyPr/>
          <a:lstStyle/>
          <a:p>
            <a:pPr algn="ctr"/>
            <a:r>
              <a:rPr lang="en-GB" sz="4800" u="sng" dirty="0">
                <a:latin typeface="Letter-join Plus 40" panose="02000505000000020003" pitchFamily="50" charset="0"/>
              </a:rPr>
              <a:t>WALT: plan a story to include atmosphere, character and setting descriptions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A32ED9-C3BE-4D7A-8956-322323150188}"/>
              </a:ext>
            </a:extLst>
          </p:cNvPr>
          <p:cNvSpPr txBox="1">
            <a:spLocks/>
          </p:cNvSpPr>
          <p:nvPr/>
        </p:nvSpPr>
        <p:spPr>
          <a:xfrm>
            <a:off x="4744279" y="1612003"/>
            <a:ext cx="7123043" cy="1720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pPr algn="r"/>
            <a:r>
              <a:rPr lang="en-GB" sz="4800" u="sng">
                <a:latin typeface="Letter-join Plus 40" panose="02000505000000020003" pitchFamily="50" charset="0"/>
              </a:rPr>
              <a:t>Thursday 28</a:t>
            </a:r>
            <a:r>
              <a:rPr lang="en-GB" sz="4800" u="sng" baseline="30000">
                <a:latin typeface="Letter-join Plus 40" panose="02000505000000020003" pitchFamily="50" charset="0"/>
              </a:rPr>
              <a:t>th</a:t>
            </a:r>
            <a:r>
              <a:rPr lang="en-GB" sz="4800" u="sng">
                <a:latin typeface="Letter-join Plus 40" panose="02000505000000020003" pitchFamily="50" charset="0"/>
              </a:rPr>
              <a:t> </a:t>
            </a:r>
            <a:r>
              <a:rPr lang="en-GB" sz="4800" u="sng" dirty="0">
                <a:latin typeface="Letter-join Plus 40" panose="02000505000000020003" pitchFamily="50" charset="0"/>
              </a:rPr>
              <a:t>January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715811-45DC-4BD5-AA3C-AA9D1C68A3E8}"/>
              </a:ext>
            </a:extLst>
          </p:cNvPr>
          <p:cNvSpPr txBox="1"/>
          <p:nvPr/>
        </p:nvSpPr>
        <p:spPr>
          <a:xfrm>
            <a:off x="609600" y="130448"/>
            <a:ext cx="1097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Letter-join Plus 40" panose="02000505000000020003" pitchFamily="50" charset="0"/>
              </a:rPr>
              <a:t>You have to have read to </a:t>
            </a:r>
          </a:p>
          <a:p>
            <a:pPr algn="ctr"/>
            <a:r>
              <a:rPr lang="en-GB" sz="2800" b="1" u="sng" dirty="0">
                <a:solidFill>
                  <a:srgbClr val="FF0000"/>
                </a:solidFill>
                <a:latin typeface="Letter-join Plus 40" panose="02000505000000020003" pitchFamily="50" charset="0"/>
              </a:rPr>
              <a:t>THE END OF CHAPTER 9 </a:t>
            </a:r>
          </a:p>
          <a:p>
            <a:pPr algn="ctr"/>
            <a:r>
              <a:rPr lang="en-GB" sz="2800" dirty="0">
                <a:solidFill>
                  <a:srgbClr val="FF0000"/>
                </a:solidFill>
                <a:latin typeface="Letter-join Plus 40" panose="02000505000000020003" pitchFamily="50" charset="0"/>
              </a:rPr>
              <a:t>to be able to access this week’s work.</a:t>
            </a:r>
            <a:endParaRPr lang="en-GB" dirty="0">
              <a:solidFill>
                <a:srgbClr val="FF0000"/>
              </a:solidFill>
              <a:latin typeface="Letter-join Plus 40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127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3E994-4A47-44C4-9FD3-541AEB075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950" y="181629"/>
            <a:ext cx="10960100" cy="594531"/>
          </a:xfrm>
        </p:spPr>
        <p:txBody>
          <a:bodyPr/>
          <a:lstStyle/>
          <a:p>
            <a:r>
              <a:rPr lang="en-GB" sz="3600" dirty="0">
                <a:latin typeface="Letter-join Plus 40" panose="02000505000000020003" pitchFamily="50" charset="0"/>
              </a:rPr>
              <a:t>How can we create a tense atmosphere in writing?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F42FBAE-D355-4946-AF14-D180D43034C1}"/>
              </a:ext>
            </a:extLst>
          </p:cNvPr>
          <p:cNvSpPr txBox="1">
            <a:spLocks/>
          </p:cNvSpPr>
          <p:nvPr/>
        </p:nvSpPr>
        <p:spPr>
          <a:xfrm>
            <a:off x="615950" y="1073426"/>
            <a:ext cx="10960100" cy="24781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sz="3600" dirty="0">
                <a:latin typeface="Letter-join Plus 40" panose="02000505000000020003" pitchFamily="50" charset="0"/>
              </a:rPr>
              <a:t>1. Short simple sentences:</a:t>
            </a:r>
          </a:p>
          <a:p>
            <a:endParaRPr lang="en-GB" sz="3600" dirty="0">
              <a:latin typeface="Letter-join Plus 40" panose="02000505000000020003" pitchFamily="50" charset="0"/>
            </a:endParaRPr>
          </a:p>
          <a:p>
            <a:r>
              <a:rPr lang="en-GB" sz="3600" dirty="0">
                <a:latin typeface="Letter-join Plus 40" panose="02000505000000020003" pitchFamily="50" charset="0"/>
              </a:rPr>
              <a:t>E.g. </a:t>
            </a:r>
            <a:r>
              <a:rPr lang="en-GB" sz="3600" i="1" dirty="0">
                <a:latin typeface="Letter-join Plus 40" panose="02000505000000020003" pitchFamily="50" charset="0"/>
              </a:rPr>
              <a:t>Jim would have to make a run for it.  He took a breath to calm himself.  This wasn’t going to be easy. 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5D7B45D-61AA-4C00-9150-D0A9935D5EAE}"/>
              </a:ext>
            </a:extLst>
          </p:cNvPr>
          <p:cNvSpPr txBox="1">
            <a:spLocks/>
          </p:cNvSpPr>
          <p:nvPr/>
        </p:nvSpPr>
        <p:spPr>
          <a:xfrm>
            <a:off x="609598" y="3900949"/>
            <a:ext cx="10960100" cy="24781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sz="3600" dirty="0">
                <a:latin typeface="Letter-join Plus 40" panose="02000505000000020003" pitchFamily="50" charset="0"/>
              </a:rPr>
              <a:t>2. Allowing the reader to use inference; ‘Less is more’:</a:t>
            </a:r>
          </a:p>
          <a:p>
            <a:endParaRPr lang="en-GB" sz="3600" dirty="0">
              <a:latin typeface="Letter-join Plus 40" panose="02000505000000020003" pitchFamily="50" charset="0"/>
            </a:endParaRPr>
          </a:p>
          <a:p>
            <a:r>
              <a:rPr lang="en-GB" sz="3600" dirty="0">
                <a:latin typeface="Letter-join Plus 40" panose="02000505000000020003" pitchFamily="50" charset="0"/>
              </a:rPr>
              <a:t>E.g. </a:t>
            </a:r>
            <a:r>
              <a:rPr lang="en-GB" sz="3600" i="1" dirty="0">
                <a:latin typeface="Letter-join Plus 40" panose="02000505000000020003" pitchFamily="50" charset="0"/>
              </a:rPr>
              <a:t>“I can’t get caught now,” Jim muttered to himself, “This way looks clear of bobbies.” He shuffled along the streets keeping to the dusk-like shadows. </a:t>
            </a:r>
          </a:p>
        </p:txBody>
      </p:sp>
    </p:spTree>
    <p:extLst>
      <p:ext uri="{BB962C8B-B14F-4D97-AF65-F5344CB8AC3E}">
        <p14:creationId xmlns:p14="http://schemas.microsoft.com/office/powerpoint/2010/main" val="136749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587089-D2DD-4315-B435-73FF924E1546}"/>
              </a:ext>
            </a:extLst>
          </p:cNvPr>
          <p:cNvSpPr txBox="1"/>
          <p:nvPr/>
        </p:nvSpPr>
        <p:spPr>
          <a:xfrm>
            <a:off x="543340" y="363915"/>
            <a:ext cx="5261113" cy="5593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Letter-join Plus 40" panose="02000505000000020003" pitchFamily="50" charset="0"/>
              </a:rPr>
              <a:t>These are the points that you need to include in your story:  </a:t>
            </a:r>
          </a:p>
          <a:p>
            <a:endParaRPr lang="en-GB" sz="2000" dirty="0">
              <a:latin typeface="Letter-join Plus 40" panose="02000505000000020003" pitchFamily="50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Letter-join Plus 40" panose="02000505000000020003" pitchFamily="50" charset="0"/>
              </a:rPr>
              <a:t>Describing Tip and how he met Jim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Letter-join Plus 40" panose="02000505000000020003" pitchFamily="50" charset="0"/>
              </a:rPr>
              <a:t>Describing the workhouse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Letter-join Plus 40" panose="02000505000000020003" pitchFamily="50" charset="0"/>
              </a:rPr>
              <a:t>Recalls the conversation between himself and Jim about escaping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Letter-join Plus 40" panose="02000505000000020003" pitchFamily="50" charset="0"/>
              </a:rPr>
              <a:t>Why Jim didn’t escape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Letter-join Plus 40" panose="02000505000000020003" pitchFamily="50" charset="0"/>
              </a:rPr>
              <a:t>Describing the streets where Jim is now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Letter-join Plus 40" panose="02000505000000020003" pitchFamily="50" charset="0"/>
              </a:rPr>
              <a:t>The police are in the area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Letter-join Plus 40" panose="02000505000000020003" pitchFamily="50" charset="0"/>
              </a:rPr>
              <a:t>Meets a street boy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Letter-join Plus 40" panose="02000505000000020003" pitchFamily="50" charset="0"/>
              </a:rPr>
              <a:t>Jim runs, looking for his sisters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Letter-join Plus 40" panose="02000505000000020003" pitchFamily="50" charset="0"/>
              </a:rPr>
              <a:t>Leave on a cliff-hanger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71F040-AE24-4FCD-B20D-7CD36A240C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413" t="25495" r="36848" b="9739"/>
          <a:stretch/>
        </p:blipFill>
        <p:spPr>
          <a:xfrm>
            <a:off x="6798365" y="107753"/>
            <a:ext cx="5155096" cy="6670735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0D301DC-BCD0-4132-954B-756993188332}"/>
              </a:ext>
            </a:extLst>
          </p:cNvPr>
          <p:cNvCxnSpPr/>
          <p:nvPr/>
        </p:nvCxnSpPr>
        <p:spPr>
          <a:xfrm>
            <a:off x="4943061" y="1470991"/>
            <a:ext cx="17360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6EC80DB-5184-4ACD-9CDE-46AA6D4DC2BF}"/>
              </a:ext>
            </a:extLst>
          </p:cNvPr>
          <p:cNvCxnSpPr>
            <a:cxnSpLocks/>
          </p:cNvCxnSpPr>
          <p:nvPr/>
        </p:nvCxnSpPr>
        <p:spPr>
          <a:xfrm flipV="1">
            <a:off x="3763617" y="1921565"/>
            <a:ext cx="2915479" cy="139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6DB1E27-80A5-4137-B13F-7154BE06A323}"/>
              </a:ext>
            </a:extLst>
          </p:cNvPr>
          <p:cNvCxnSpPr>
            <a:cxnSpLocks/>
          </p:cNvCxnSpPr>
          <p:nvPr/>
        </p:nvCxnSpPr>
        <p:spPr>
          <a:xfrm>
            <a:off x="5400262" y="2537791"/>
            <a:ext cx="12788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00F7DE1-DA35-4266-8499-288D570CAABB}"/>
              </a:ext>
            </a:extLst>
          </p:cNvPr>
          <p:cNvCxnSpPr>
            <a:cxnSpLocks/>
          </p:cNvCxnSpPr>
          <p:nvPr/>
        </p:nvCxnSpPr>
        <p:spPr>
          <a:xfrm>
            <a:off x="3680790" y="3028121"/>
            <a:ext cx="29983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E1F5120-5CBB-4DC2-A3F2-1422988C8C24}"/>
              </a:ext>
            </a:extLst>
          </p:cNvPr>
          <p:cNvCxnSpPr>
            <a:cxnSpLocks/>
          </p:cNvCxnSpPr>
          <p:nvPr/>
        </p:nvCxnSpPr>
        <p:spPr>
          <a:xfrm>
            <a:off x="5393636" y="3825585"/>
            <a:ext cx="1278834" cy="326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25442DF-3B5C-4783-890A-4CCE89294F3B}"/>
              </a:ext>
            </a:extLst>
          </p:cNvPr>
          <p:cNvCxnSpPr>
            <a:cxnSpLocks/>
          </p:cNvCxnSpPr>
          <p:nvPr/>
        </p:nvCxnSpPr>
        <p:spPr>
          <a:xfrm flipV="1">
            <a:off x="3112605" y="4496709"/>
            <a:ext cx="3566491" cy="29778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9A85600-0BF0-4C4A-81DA-C89037A56CE0}"/>
              </a:ext>
            </a:extLst>
          </p:cNvPr>
          <p:cNvCxnSpPr>
            <a:cxnSpLocks/>
          </p:cNvCxnSpPr>
          <p:nvPr/>
        </p:nvCxnSpPr>
        <p:spPr>
          <a:xfrm flipV="1">
            <a:off x="3763617" y="3995532"/>
            <a:ext cx="2908853" cy="33775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2D68FE5-AF58-4F6A-9BDB-A382A224F56A}"/>
              </a:ext>
            </a:extLst>
          </p:cNvPr>
          <p:cNvCxnSpPr>
            <a:cxnSpLocks/>
          </p:cNvCxnSpPr>
          <p:nvPr/>
        </p:nvCxnSpPr>
        <p:spPr>
          <a:xfrm flipV="1">
            <a:off x="4492487" y="5241235"/>
            <a:ext cx="2186609" cy="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A4522AF-FC14-4AA5-A01E-F238B5519C53}"/>
              </a:ext>
            </a:extLst>
          </p:cNvPr>
          <p:cNvCxnSpPr>
            <a:cxnSpLocks/>
          </p:cNvCxnSpPr>
          <p:nvPr/>
        </p:nvCxnSpPr>
        <p:spPr>
          <a:xfrm flipV="1">
            <a:off x="3856383" y="5552661"/>
            <a:ext cx="2822713" cy="15902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578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E3E62-20EF-43B7-BF70-804EE2B1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573251"/>
            <a:ext cx="10960100" cy="994306"/>
          </a:xfrm>
        </p:spPr>
        <p:txBody>
          <a:bodyPr/>
          <a:lstStyle/>
          <a:p>
            <a:r>
              <a:rPr lang="en-GB" b="1" dirty="0">
                <a:latin typeface="Letter-join Plus 40" panose="02000505000000020003" pitchFamily="50" charset="0"/>
              </a:rPr>
              <a:t>Describing Tip and how he met Jim:</a:t>
            </a:r>
            <a:endParaRPr lang="en-GB" b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7B1AC31-D9B4-48EA-A17D-EE1875DC83AE}"/>
              </a:ext>
            </a:extLst>
          </p:cNvPr>
          <p:cNvSpPr txBox="1">
            <a:spLocks/>
          </p:cNvSpPr>
          <p:nvPr/>
        </p:nvSpPr>
        <p:spPr>
          <a:xfrm>
            <a:off x="596346" y="2978933"/>
            <a:ext cx="10960100" cy="994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sz="4000" dirty="0">
                <a:latin typeface="Letter-join Plus 40" panose="02000505000000020003" pitchFamily="50" charset="0"/>
              </a:rPr>
              <a:t>Where was Tip when he spotted Jim?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5C39905-65CF-4AEE-85F3-3199C6DC518C}"/>
              </a:ext>
            </a:extLst>
          </p:cNvPr>
          <p:cNvSpPr txBox="1">
            <a:spLocks/>
          </p:cNvSpPr>
          <p:nvPr/>
        </p:nvSpPr>
        <p:spPr>
          <a:xfrm>
            <a:off x="596346" y="4060388"/>
            <a:ext cx="10960100" cy="994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sz="4000" dirty="0">
                <a:latin typeface="Letter-join Plus 40" panose="02000505000000020003" pitchFamily="50" charset="0"/>
              </a:rPr>
              <a:t>How did Jim look to Tip? (emotionally and physically)</a:t>
            </a:r>
            <a:endParaRPr lang="en-GB" sz="4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1DE52FD-274E-4532-8D66-CA879245F9BF}"/>
              </a:ext>
            </a:extLst>
          </p:cNvPr>
          <p:cNvSpPr txBox="1">
            <a:spLocks/>
          </p:cNvSpPr>
          <p:nvPr/>
        </p:nvSpPr>
        <p:spPr>
          <a:xfrm>
            <a:off x="622302" y="1305580"/>
            <a:ext cx="10960100" cy="994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sz="4000" dirty="0">
                <a:latin typeface="Letter-join Plus 40" panose="02000505000000020003" pitchFamily="50" charset="0"/>
              </a:rPr>
              <a:t>Describe the character, Tip</a:t>
            </a:r>
            <a:endParaRPr lang="en-GB" sz="40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4458D3C-C824-4C41-8F8E-68E9115C0D25}"/>
              </a:ext>
            </a:extLst>
          </p:cNvPr>
          <p:cNvSpPr txBox="1">
            <a:spLocks/>
          </p:cNvSpPr>
          <p:nvPr/>
        </p:nvSpPr>
        <p:spPr>
          <a:xfrm>
            <a:off x="622302" y="2177341"/>
            <a:ext cx="10960100" cy="994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sz="4000" dirty="0">
                <a:latin typeface="Letter-join Plus 40" panose="02000505000000020003" pitchFamily="50" charset="0"/>
              </a:rPr>
              <a:t>Describe the setting (the workhouse)</a:t>
            </a:r>
            <a:endParaRPr lang="en-GB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2F2473-7DC4-4D48-B426-D8247432AABD}"/>
              </a:ext>
            </a:extLst>
          </p:cNvPr>
          <p:cNvSpPr txBox="1"/>
          <p:nvPr/>
        </p:nvSpPr>
        <p:spPr>
          <a:xfrm>
            <a:off x="596346" y="166553"/>
            <a:ext cx="3617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Letter-join Plus 40" panose="02000505000000020003" pitchFamily="50" charset="0"/>
              </a:rPr>
              <a:t>Section 1 of your plan: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56F8FE-28A0-4199-A9B1-084C8F6DD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994204"/>
              </p:ext>
            </p:extLst>
          </p:nvPr>
        </p:nvGraphicFramePr>
        <p:xfrm>
          <a:off x="6758609" y="4742934"/>
          <a:ext cx="5035826" cy="2115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5826">
                  <a:extLst>
                    <a:ext uri="{9D8B030D-6E8A-4147-A177-3AD203B41FA5}">
                      <a16:colId xmlns:a16="http://schemas.microsoft.com/office/drawing/2014/main" val="314500573"/>
                    </a:ext>
                  </a:extLst>
                </a:gridCol>
              </a:tblGrid>
              <a:tr h="211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IDEA BOX: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Tip, impoverished young lad had spent every day of his life in workhouse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Everywhere he looked …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Coupled with the stench of… / sound of … he…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 met Jim whilst…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Jim seemed sullen, yet he was loyal …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73381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11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E3E62-20EF-43B7-BF70-804EE2B1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2" y="615272"/>
            <a:ext cx="10960100" cy="994306"/>
          </a:xfrm>
        </p:spPr>
        <p:txBody>
          <a:bodyPr/>
          <a:lstStyle/>
          <a:p>
            <a:r>
              <a:rPr lang="en-GB" b="1" dirty="0">
                <a:latin typeface="Letter-join Plus 40" panose="02000505000000020003" pitchFamily="50" charset="0"/>
              </a:rPr>
              <a:t>Where is Tip right now? </a:t>
            </a:r>
            <a:endParaRPr lang="en-GB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1DE52FD-274E-4532-8D66-CA879245F9BF}"/>
              </a:ext>
            </a:extLst>
          </p:cNvPr>
          <p:cNvSpPr txBox="1">
            <a:spLocks/>
          </p:cNvSpPr>
          <p:nvPr/>
        </p:nvSpPr>
        <p:spPr>
          <a:xfrm>
            <a:off x="622302" y="1586165"/>
            <a:ext cx="10960100" cy="994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Letter-join Plus 40" panose="02000505000000020003" pitchFamily="50" charset="0"/>
              </a:rPr>
              <a:t>Describe the room where Tip is now</a:t>
            </a:r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4458D3C-C824-4C41-8F8E-68E9115C0D25}"/>
              </a:ext>
            </a:extLst>
          </p:cNvPr>
          <p:cNvSpPr txBox="1">
            <a:spLocks/>
          </p:cNvSpPr>
          <p:nvPr/>
        </p:nvSpPr>
        <p:spPr>
          <a:xfrm>
            <a:off x="622302" y="2870413"/>
            <a:ext cx="10960100" cy="994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Letter-join Plus 40" panose="02000505000000020003" pitchFamily="50" charset="0"/>
              </a:rPr>
              <a:t>Recalls the conversation about Jim wanting to escape   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5EFBED-D23E-4387-B37B-D1A8EBD6EAC8}"/>
              </a:ext>
            </a:extLst>
          </p:cNvPr>
          <p:cNvSpPr txBox="1"/>
          <p:nvPr/>
        </p:nvSpPr>
        <p:spPr>
          <a:xfrm>
            <a:off x="596346" y="166553"/>
            <a:ext cx="3617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Letter-join Plus 40" panose="02000505000000020003" pitchFamily="50" charset="0"/>
              </a:rPr>
              <a:t>Section 2 of your plan: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4B38F27-D8C5-47E2-B86B-B198DE1DD6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617352"/>
              </p:ext>
            </p:extLst>
          </p:nvPr>
        </p:nvGraphicFramePr>
        <p:xfrm>
          <a:off x="5900529" y="4511994"/>
          <a:ext cx="4992757" cy="17307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2757">
                  <a:extLst>
                    <a:ext uri="{9D8B030D-6E8A-4147-A177-3AD203B41FA5}">
                      <a16:colId xmlns:a16="http://schemas.microsoft.com/office/drawing/2014/main" val="2771864662"/>
                    </a:ext>
                  </a:extLst>
                </a:gridCol>
              </a:tblGrid>
              <a:tr h="173073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IDEA BOX: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Sitting in laundry room (describe)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Leaning against the icy wall, he …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 recalled final conversation with Jim –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DIALOGUE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620591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08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E3E62-20EF-43B7-BF70-804EE2B1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422" y="489276"/>
            <a:ext cx="4970115" cy="994306"/>
          </a:xfrm>
        </p:spPr>
        <p:txBody>
          <a:bodyPr/>
          <a:lstStyle/>
          <a:p>
            <a:r>
              <a:rPr lang="en-GB" b="1" dirty="0">
                <a:latin typeface="Letter-join Plus 40" panose="02000505000000020003" pitchFamily="50" charset="0"/>
              </a:rPr>
              <a:t>Where is Jim? </a:t>
            </a:r>
            <a:endParaRPr lang="en-GB" b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7B1AC31-D9B4-48EA-A17D-EE1875DC83AE}"/>
              </a:ext>
            </a:extLst>
          </p:cNvPr>
          <p:cNvSpPr txBox="1">
            <a:spLocks/>
          </p:cNvSpPr>
          <p:nvPr/>
        </p:nvSpPr>
        <p:spPr>
          <a:xfrm>
            <a:off x="596346" y="3071905"/>
            <a:ext cx="10960100" cy="994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sz="4000" dirty="0">
                <a:latin typeface="Letter-join Plus 40" panose="02000505000000020003" pitchFamily="50" charset="0"/>
              </a:rPr>
              <a:t>Can you include any Alan Peat sentences from our wall?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1DE52FD-274E-4532-8D66-CA879245F9BF}"/>
              </a:ext>
            </a:extLst>
          </p:cNvPr>
          <p:cNvSpPr txBox="1">
            <a:spLocks/>
          </p:cNvSpPr>
          <p:nvPr/>
        </p:nvSpPr>
        <p:spPr>
          <a:xfrm>
            <a:off x="596346" y="1410897"/>
            <a:ext cx="10960100" cy="138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sz="4000" dirty="0">
                <a:latin typeface="Letter-join Plus 40" panose="02000505000000020003" pitchFamily="50" charset="0"/>
              </a:rPr>
              <a:t>Describe Jim’s setting (the streets) sight / sound /smell / taste / feel</a:t>
            </a:r>
            <a:endParaRPr lang="en-GB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5EFBED-D23E-4387-B37B-D1A8EBD6EAC8}"/>
              </a:ext>
            </a:extLst>
          </p:cNvPr>
          <p:cNvSpPr txBox="1"/>
          <p:nvPr/>
        </p:nvSpPr>
        <p:spPr>
          <a:xfrm>
            <a:off x="596346" y="166553"/>
            <a:ext cx="3617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Letter-join Plus 40" panose="02000505000000020003" pitchFamily="50" charset="0"/>
              </a:rPr>
              <a:t>Section 3 of your plan: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E4572A3-3EAC-4335-91B1-387C5ADA8DB2}"/>
              </a:ext>
            </a:extLst>
          </p:cNvPr>
          <p:cNvSpPr txBox="1">
            <a:spLocks/>
          </p:cNvSpPr>
          <p:nvPr/>
        </p:nvSpPr>
        <p:spPr>
          <a:xfrm>
            <a:off x="596346" y="4386082"/>
            <a:ext cx="6874569" cy="994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sz="4000" dirty="0">
                <a:latin typeface="Letter-join Plus 40" panose="02000505000000020003" pitchFamily="50" charset="0"/>
              </a:rPr>
              <a:t>Who does he meet? Describe </a:t>
            </a:r>
          </a:p>
          <a:p>
            <a:r>
              <a:rPr lang="en-GB" sz="4000" dirty="0">
                <a:latin typeface="Letter-join Plus 40" panose="02000505000000020003" pitchFamily="50" charset="0"/>
              </a:rPr>
              <a:t>the character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1972BA-47DA-435B-A3CD-D26461286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443030"/>
              </p:ext>
            </p:extLst>
          </p:nvPr>
        </p:nvGraphicFramePr>
        <p:xfrm>
          <a:off x="7341705" y="4492487"/>
          <a:ext cx="4863548" cy="2184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3548">
                  <a:extLst>
                    <a:ext uri="{9D8B030D-6E8A-4147-A177-3AD203B41FA5}">
                      <a16:colId xmlns:a16="http://schemas.microsoft.com/office/drawing/2014/main" val="2437520761"/>
                    </a:ext>
                  </a:extLst>
                </a:gridCol>
              </a:tblGrid>
              <a:tr h="218447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IDEA BOX: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crowded streets : street sellers, shoe shiners, important looking men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noisy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Jim shocked by contrast of street and workhouse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Spoke to boy asked to swap clothes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336515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65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E3E62-20EF-43B7-BF70-804EE2B1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2" y="615272"/>
            <a:ext cx="10960100" cy="994306"/>
          </a:xfrm>
        </p:spPr>
        <p:txBody>
          <a:bodyPr/>
          <a:lstStyle/>
          <a:p>
            <a:r>
              <a:rPr lang="en-GB" b="1" dirty="0">
                <a:latin typeface="Letter-join Plus 40" panose="02000505000000020003" pitchFamily="50" charset="0"/>
              </a:rPr>
              <a:t>The Problem:</a:t>
            </a:r>
            <a:endParaRPr lang="en-GB" b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7B1AC31-D9B4-48EA-A17D-EE1875DC83AE}"/>
              </a:ext>
            </a:extLst>
          </p:cNvPr>
          <p:cNvSpPr txBox="1">
            <a:spLocks/>
          </p:cNvSpPr>
          <p:nvPr/>
        </p:nvSpPr>
        <p:spPr>
          <a:xfrm>
            <a:off x="596346" y="3143063"/>
            <a:ext cx="10960100" cy="994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Letter-join Plus 40" panose="02000505000000020003" pitchFamily="50" charset="0"/>
              </a:rPr>
              <a:t>Does anyone help him?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5EFBED-D23E-4387-B37B-D1A8EBD6EAC8}"/>
              </a:ext>
            </a:extLst>
          </p:cNvPr>
          <p:cNvSpPr txBox="1"/>
          <p:nvPr/>
        </p:nvSpPr>
        <p:spPr>
          <a:xfrm>
            <a:off x="596346" y="166553"/>
            <a:ext cx="3617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Letter-join Plus 40" panose="02000505000000020003" pitchFamily="50" charset="0"/>
              </a:rPr>
              <a:t>Section 3 of your plan: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203A182-DA35-4438-BB3A-B02085799FA2}"/>
              </a:ext>
            </a:extLst>
          </p:cNvPr>
          <p:cNvSpPr txBox="1">
            <a:spLocks/>
          </p:cNvSpPr>
          <p:nvPr/>
        </p:nvSpPr>
        <p:spPr>
          <a:xfrm>
            <a:off x="596346" y="1688965"/>
            <a:ext cx="10960100" cy="994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Letter-join Plus 40" panose="02000505000000020003" pitchFamily="50" charset="0"/>
              </a:rPr>
              <a:t>What scares Jim? 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E6A711E-BEB3-4DF8-B91E-4200C6DB4B58}"/>
              </a:ext>
            </a:extLst>
          </p:cNvPr>
          <p:cNvSpPr txBox="1">
            <a:spLocks/>
          </p:cNvSpPr>
          <p:nvPr/>
        </p:nvSpPr>
        <p:spPr>
          <a:xfrm>
            <a:off x="596346" y="4550552"/>
            <a:ext cx="10960100" cy="1267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Letter-join Plus 40" panose="02000505000000020003" pitchFamily="50" charset="0"/>
              </a:rPr>
              <a:t>What emotive vocabulary can be included here?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6CB55AF-4F39-4F67-9160-217870C71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916388"/>
              </p:ext>
            </p:extLst>
          </p:nvPr>
        </p:nvGraphicFramePr>
        <p:xfrm>
          <a:off x="6669157" y="1040296"/>
          <a:ext cx="4651958" cy="1785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51958">
                  <a:extLst>
                    <a:ext uri="{9D8B030D-6E8A-4147-A177-3AD203B41FA5}">
                      <a16:colId xmlns:a16="http://schemas.microsoft.com/office/drawing/2014/main" val="1262454439"/>
                    </a:ext>
                  </a:extLst>
                </a:gridCol>
              </a:tblGrid>
              <a:tr h="4191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IDEA BOX: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heard whistle 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Bobbies might be after him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Feeling lonely, desolate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Reached a fountain and recognised it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None/>
                      </a:pPr>
                      <a:endParaRPr lang="en-GB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143608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084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E3E62-20EF-43B7-BF70-804EE2B1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2" y="615272"/>
            <a:ext cx="5473698" cy="994306"/>
          </a:xfrm>
        </p:spPr>
        <p:txBody>
          <a:bodyPr/>
          <a:lstStyle/>
          <a:p>
            <a:r>
              <a:rPr lang="en-GB" b="1" dirty="0">
                <a:latin typeface="Letter-join Plus 40" panose="02000505000000020003" pitchFamily="50" charset="0"/>
              </a:rPr>
              <a:t>Where now?</a:t>
            </a:r>
            <a:endParaRPr lang="en-GB" b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7B1AC31-D9B4-48EA-A17D-EE1875DC83AE}"/>
              </a:ext>
            </a:extLst>
          </p:cNvPr>
          <p:cNvSpPr txBox="1">
            <a:spLocks/>
          </p:cNvSpPr>
          <p:nvPr/>
        </p:nvSpPr>
        <p:spPr>
          <a:xfrm>
            <a:off x="596346" y="3143063"/>
            <a:ext cx="10960100" cy="994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Letter-join Plus 40" panose="02000505000000020003" pitchFamily="50" charset="0"/>
              </a:rPr>
              <a:t>Is anything familiar to him?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5EFBED-D23E-4387-B37B-D1A8EBD6EAC8}"/>
              </a:ext>
            </a:extLst>
          </p:cNvPr>
          <p:cNvSpPr txBox="1"/>
          <p:nvPr/>
        </p:nvSpPr>
        <p:spPr>
          <a:xfrm>
            <a:off x="596346" y="166553"/>
            <a:ext cx="3617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Letter-join Plus 40" panose="02000505000000020003" pitchFamily="50" charset="0"/>
              </a:rPr>
              <a:t>Section 4 of your plan: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203A182-DA35-4438-BB3A-B02085799FA2}"/>
              </a:ext>
            </a:extLst>
          </p:cNvPr>
          <p:cNvSpPr txBox="1">
            <a:spLocks/>
          </p:cNvSpPr>
          <p:nvPr/>
        </p:nvSpPr>
        <p:spPr>
          <a:xfrm>
            <a:off x="596346" y="1735574"/>
            <a:ext cx="6708915" cy="994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Letter-join Plus 40" panose="02000505000000020003" pitchFamily="50" charset="0"/>
              </a:rPr>
              <a:t>Where does Jim end up?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E6A711E-BEB3-4DF8-B91E-4200C6DB4B58}"/>
              </a:ext>
            </a:extLst>
          </p:cNvPr>
          <p:cNvSpPr txBox="1">
            <a:spLocks/>
          </p:cNvSpPr>
          <p:nvPr/>
        </p:nvSpPr>
        <p:spPr>
          <a:xfrm>
            <a:off x="596346" y="4550551"/>
            <a:ext cx="10960100" cy="18900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Letter-join Plus 40" panose="02000505000000020003" pitchFamily="50" charset="0"/>
              </a:rPr>
              <a:t>How will you end your story? </a:t>
            </a:r>
          </a:p>
          <a:p>
            <a:endParaRPr lang="en-GB" sz="2000" dirty="0">
              <a:latin typeface="Letter-join Plus 40" panose="02000505000000020003" pitchFamily="50" charset="0"/>
            </a:endParaRPr>
          </a:p>
          <a:p>
            <a:r>
              <a:rPr lang="en-GB" dirty="0">
                <a:latin typeface="Letter-join Plus 40" panose="02000505000000020003" pitchFamily="50" charset="0"/>
              </a:rPr>
              <a:t>(A cliff-hanger / a question / Tip wondering where Jim is?)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AFE09F5-835A-475F-9DDB-CF6B7C0BFC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630739"/>
              </p:ext>
            </p:extLst>
          </p:nvPr>
        </p:nvGraphicFramePr>
        <p:xfrm>
          <a:off x="7437780" y="166553"/>
          <a:ext cx="4555435" cy="2976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55435">
                  <a:extLst>
                    <a:ext uri="{9D8B030D-6E8A-4147-A177-3AD203B41FA5}">
                      <a16:colId xmlns:a16="http://schemas.microsoft.com/office/drawing/2014/main" val="2456498749"/>
                    </a:ext>
                  </a:extLst>
                </a:gridCol>
              </a:tblGrid>
              <a:tr h="297651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IDEA BOX: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he found Emily and Lizzie, everything would be alright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Wandered up and down familiar looking streets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Saw boot scraper and knew he’d found the right house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Knocked on the door – was answered by a young girl… 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864989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161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0C1F-E2C8-41A6-BE85-91179E250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950" y="187347"/>
            <a:ext cx="10960100" cy="994306"/>
          </a:xfrm>
        </p:spPr>
        <p:txBody>
          <a:bodyPr/>
          <a:lstStyle/>
          <a:p>
            <a:r>
              <a:rPr lang="en-GB" sz="4000" b="1" dirty="0">
                <a:latin typeface="Letter-join Plus 40" panose="02000505000000020003" pitchFamily="50" charset="0"/>
              </a:rPr>
              <a:t>Tier 2 vocabulary and colloquialisms: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647E8D-6382-43C6-A614-2EF2D08B8763}"/>
              </a:ext>
            </a:extLst>
          </p:cNvPr>
          <p:cNvSpPr txBox="1"/>
          <p:nvPr/>
        </p:nvSpPr>
        <p:spPr>
          <a:xfrm>
            <a:off x="1099930" y="1181653"/>
            <a:ext cx="21733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Letter-join Plus 40" panose="02000505000000020003" pitchFamily="50" charset="0"/>
              </a:rPr>
              <a:t>desolate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pungent 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shackle 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sacrifice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daunting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bleak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foreboding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dismal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sallow</a:t>
            </a:r>
          </a:p>
          <a:p>
            <a:endParaRPr lang="en-GB" dirty="0">
              <a:latin typeface="Letter-join Plus 40" panose="02000505000000020003" pitchFamily="50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A56DCD-1D89-4F98-8756-AE9BF94ED781}"/>
              </a:ext>
            </a:extLst>
          </p:cNvPr>
          <p:cNvSpPr txBox="1"/>
          <p:nvPr/>
        </p:nvSpPr>
        <p:spPr>
          <a:xfrm>
            <a:off x="4555297" y="1161453"/>
            <a:ext cx="264408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Letter-join Plus 40" panose="02000505000000020003" pitchFamily="50" charset="0"/>
              </a:rPr>
              <a:t>dismal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sallow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hollow-eyed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spluttered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thrumming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throbbing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deafening din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familiar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breathless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tentatively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ornate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E2BDA7-2B77-4014-9A8E-A5D71F31C45A}"/>
              </a:ext>
            </a:extLst>
          </p:cNvPr>
          <p:cNvSpPr txBox="1"/>
          <p:nvPr/>
        </p:nvSpPr>
        <p:spPr>
          <a:xfrm>
            <a:off x="8481391" y="1181653"/>
            <a:ext cx="280973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Letter-join Plus 40" panose="02000505000000020003" pitchFamily="50" charset="0"/>
              </a:rPr>
              <a:t>bobbies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ger </a:t>
            </a:r>
            <a:r>
              <a:rPr lang="en-GB" sz="3200" dirty="0" err="1">
                <a:latin typeface="Letter-join Plus 40" panose="02000505000000020003" pitchFamily="50" charset="0"/>
              </a:rPr>
              <a:t>outta</a:t>
            </a:r>
            <a:r>
              <a:rPr lang="en-GB" sz="3200" dirty="0">
                <a:latin typeface="Letter-join Plus 40" panose="02000505000000020003" pitchFamily="50" charset="0"/>
              </a:rPr>
              <a:t> ‘ere! </a:t>
            </a:r>
          </a:p>
          <a:p>
            <a:r>
              <a:rPr lang="en-GB" sz="3200" dirty="0" err="1">
                <a:latin typeface="Letter-join Plus 40" panose="02000505000000020003" pitchFamily="50" charset="0"/>
              </a:rPr>
              <a:t>gonna</a:t>
            </a:r>
            <a:r>
              <a:rPr lang="en-GB" sz="3200" dirty="0">
                <a:latin typeface="Letter-join Plus 40" panose="02000505000000020003" pitchFamily="50" charset="0"/>
              </a:rPr>
              <a:t> get ‘</a:t>
            </a:r>
            <a:r>
              <a:rPr lang="en-GB" sz="3200" dirty="0" err="1">
                <a:latin typeface="Letter-join Plus 40" panose="02000505000000020003" pitchFamily="50" charset="0"/>
              </a:rPr>
              <a:t>em</a:t>
            </a:r>
            <a:r>
              <a:rPr lang="en-GB" sz="3200" dirty="0">
                <a:latin typeface="Letter-join Plus 40" panose="02000505000000020003" pitchFamily="50" charset="0"/>
              </a:rPr>
              <a:t> </a:t>
            </a:r>
          </a:p>
          <a:p>
            <a:r>
              <a:rPr lang="en-GB" sz="3200" dirty="0" err="1">
                <a:latin typeface="Letter-join Plus 40" panose="02000505000000020003" pitchFamily="50" charset="0"/>
              </a:rPr>
              <a:t>ain’t</a:t>
            </a:r>
            <a:endParaRPr lang="en-GB" sz="3200" dirty="0">
              <a:latin typeface="Letter-join Plus 40" panose="02000505000000020003" pitchFamily="50" charset="0"/>
            </a:endParaRPr>
          </a:p>
          <a:p>
            <a:r>
              <a:rPr lang="en-GB" sz="3200" dirty="0">
                <a:latin typeface="Letter-join Plus 40" panose="02000505000000020003" pitchFamily="50" charset="0"/>
              </a:rPr>
              <a:t>doss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“Hook it!”</a:t>
            </a:r>
          </a:p>
          <a:p>
            <a:r>
              <a:rPr lang="en-GB" sz="3200" dirty="0">
                <a:latin typeface="Letter-join Plus 40" panose="02000505000000020003" pitchFamily="50" charset="0"/>
              </a:rPr>
              <a:t>skip off</a:t>
            </a:r>
          </a:p>
          <a:p>
            <a:endParaRPr lang="en-GB" dirty="0">
              <a:latin typeface="Letter-join Plus 40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513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591</Words>
  <Application>Microsoft Office PowerPoint</Application>
  <PresentationFormat>Widescreen</PresentationFormat>
  <Paragraphs>106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Letter-join Plus 40</vt:lpstr>
      <vt:lpstr>Symbol</vt:lpstr>
      <vt:lpstr>Twinkl SemiBold</vt:lpstr>
      <vt:lpstr>Office Theme</vt:lpstr>
      <vt:lpstr>WALT: plan a story to include atmosphere, character and setting descriptions</vt:lpstr>
      <vt:lpstr>How can we create a tense atmosphere in writing?</vt:lpstr>
      <vt:lpstr>PowerPoint Presentation</vt:lpstr>
      <vt:lpstr>Describing Tip and how he met Jim:</vt:lpstr>
      <vt:lpstr>Where is Tip right now? </vt:lpstr>
      <vt:lpstr>Where is Jim? </vt:lpstr>
      <vt:lpstr>The Problem:</vt:lpstr>
      <vt:lpstr>Where now?</vt:lpstr>
      <vt:lpstr>Tier 2 vocabulary and colloquialisms: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WALT: plan a story to include atmosphere, character and setting descriptions</dc:title>
  <dc:creator>S Burnard WLS</dc:creator>
  <cp:lastModifiedBy>S Burnard WLS</cp:lastModifiedBy>
  <cp:revision>13</cp:revision>
  <dcterms:created xsi:type="dcterms:W3CDTF">2020-12-15T14:30:41Z</dcterms:created>
  <dcterms:modified xsi:type="dcterms:W3CDTF">2021-01-19T15:17:50Z</dcterms:modified>
</cp:coreProperties>
</file>