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85" r:id="rId2"/>
    <p:sldId id="28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57" r:id="rId12"/>
    <p:sldId id="289" r:id="rId13"/>
    <p:sldId id="290" r:id="rId14"/>
    <p:sldId id="258" r:id="rId15"/>
    <p:sldId id="259" r:id="rId16"/>
    <p:sldId id="264" r:id="rId17"/>
    <p:sldId id="263" r:id="rId18"/>
    <p:sldId id="291" r:id="rId19"/>
    <p:sldId id="292" r:id="rId20"/>
    <p:sldId id="284" r:id="rId21"/>
    <p:sldId id="286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5534B-6F6B-4E1F-BE00-D4824F14043C}" v="83" dt="2018-09-05T16:07:16.069"/>
    <p1510:client id="{5B36D940-D449-520B-6EE0-47A084D135ED}" v="4" dt="2018-09-08T12:14:22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7C1A8-8046-4359-9B5C-F200366588DE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EA4EF-F586-4245-BD46-0F3EBF3C8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0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6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30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7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3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2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0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2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0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2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E01A-CA9D-4021-8E1F-3C35DD09032F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9D73-C566-4220-9108-915295C90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bing.com/images/search?q=stone+age+boy&amp;view=detailv2&amp;&amp;id=419921F8E71F15E738C15E9DE0AD601AF2A9E84C&amp;selectedIndex=0&amp;ccid=ElYc3I/y&amp;simid=607996104173946239&amp;thid=OIP.M12561cdc8ff2b88b99a4638e4f6866cao0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khosted64.renlearn.co.uk/224945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ookfind.co.uk/" TargetMode="External"/><Relationship Id="rId2" Type="http://schemas.openxmlformats.org/officeDocument/2006/relationships/hyperlink" Target="https://ukhosted64.renlearn.co.uk/2249453/HomeConnec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Welcome to the Year 3 Curriculum</a:t>
            </a:r>
            <a:endParaRPr lang="en-GB" u="sng" dirty="0">
              <a:cs typeface="Calibri"/>
            </a:endParaRPr>
          </a:p>
        </p:txBody>
      </p:sp>
      <p:pic>
        <p:nvPicPr>
          <p:cNvPr id="3" name="Picture 3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3894221D-BB12-4D89-AB7F-20AED7B0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0000">
            <a:off x="5854011" y="1815411"/>
            <a:ext cx="2295525" cy="1990725"/>
          </a:xfrm>
          <a:prstGeom prst="rect">
            <a:avLst/>
          </a:prstGeom>
        </p:spPr>
      </p:pic>
      <p:pic>
        <p:nvPicPr>
          <p:cNvPr id="8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D948873-089F-40E5-B17F-BB155F2E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">
            <a:off x="6925753" y="3676920"/>
            <a:ext cx="1733550" cy="2638425"/>
          </a:xfrm>
          <a:prstGeom prst="rect">
            <a:avLst/>
          </a:prstGeom>
        </p:spPr>
      </p:pic>
      <p:pic>
        <p:nvPicPr>
          <p:cNvPr id="6" name="Picture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F6C2A66-A36F-4DB1-9809-D33B63C52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2807" y="4348122"/>
            <a:ext cx="4396596" cy="2288058"/>
          </a:xfrm>
          <a:prstGeom prst="rect">
            <a:avLst/>
          </a:prstGeom>
        </p:spPr>
      </p:pic>
      <p:pic>
        <p:nvPicPr>
          <p:cNvPr id="5" name="Content Placeholder 4" descr="https://tse1.mm.bing.net/th?&amp;id=OIP.M12561cdc8ff2b88b99a4638e4f6866cao0&amp;w=300&amp;h=300&amp;c=0&amp;pid=1.9&amp;rs=0&amp;p=0&amp;r=0">
            <a:hlinkClick r:id="rId5" tooltip="View image details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2555895" y="1494977"/>
            <a:ext cx="2812249" cy="27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 picture containing text, book&#10;&#10;Description generated with high confidence">
            <a:extLst>
              <a:ext uri="{FF2B5EF4-FFF2-40B4-BE49-F238E27FC236}">
                <a16:creationId xmlns:a16="http://schemas.microsoft.com/office/drawing/2014/main" id="{9EF45A78-17A9-47B7-9E46-CEC9FCAD4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0">
            <a:off x="1990635" y="4982114"/>
            <a:ext cx="2085975" cy="16383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5260E7B-E9A2-4F62-8CC6-A55B40089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796" y="4116777"/>
            <a:ext cx="1981200" cy="230505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9573ACB-3981-4B3C-9EAD-36C373EBC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00000">
            <a:off x="246302" y="1734449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8029" y="5691"/>
            <a:ext cx="5373370" cy="1325563"/>
          </a:xfrm>
        </p:spPr>
        <p:txBody>
          <a:bodyPr/>
          <a:lstStyle/>
          <a:p>
            <a:r>
              <a:rPr lang="en-GB" u="sng" dirty="0"/>
              <a:t>Maths in Year 3 </a:t>
            </a:r>
          </a:p>
        </p:txBody>
      </p:sp>
      <p:pic>
        <p:nvPicPr>
          <p:cNvPr id="2" name="Picture 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08E3BA7A-230D-4BA8-95F8-7F46BD26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7" y="4837336"/>
            <a:ext cx="2008751" cy="181235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0636" y="1461885"/>
            <a:ext cx="5730196" cy="41543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000" dirty="0"/>
              <a:t>We follow the new National Curriculum brought out in 2014.</a:t>
            </a:r>
            <a:endParaRPr lang="en-GB" sz="3000" dirty="0">
              <a:cs typeface="Calibri"/>
            </a:endParaRPr>
          </a:p>
          <a:p>
            <a:r>
              <a:rPr lang="en-GB" sz="3000" dirty="0"/>
              <a:t>Year 3 has its own programme of study, as do other year groups.</a:t>
            </a:r>
            <a:endParaRPr lang="en-GB" sz="3000" dirty="0">
              <a:cs typeface="Calibri"/>
            </a:endParaRPr>
          </a:p>
          <a:p>
            <a:r>
              <a:rPr lang="en-GB" sz="3000" dirty="0"/>
              <a:t>In some areas the content is significantly more demanding than in the past.</a:t>
            </a:r>
            <a:endParaRPr lang="en-GB" sz="3000" dirty="0">
              <a:cs typeface="Calibri"/>
            </a:endParaRPr>
          </a:p>
          <a:p>
            <a:r>
              <a:rPr lang="en-GB" sz="3000" dirty="0"/>
              <a:t>A greater focus on mental arithmetic and on working with fractions.</a:t>
            </a:r>
            <a:endParaRPr lang="en-GB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17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87" y="332148"/>
            <a:ext cx="8229600" cy="1143000"/>
          </a:xfrm>
        </p:spPr>
        <p:txBody>
          <a:bodyPr/>
          <a:lstStyle/>
          <a:p>
            <a:r>
              <a:rPr lang="en-GB"/>
              <a:t>                  </a:t>
            </a:r>
            <a:r>
              <a:rPr lang="en-GB" u="sng"/>
              <a:t>Main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9" y="2534728"/>
            <a:ext cx="8689675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/>
              <a:t> Number and place value - up to 1000</a:t>
            </a:r>
          </a:p>
          <a:p>
            <a:r>
              <a:rPr lang="en-GB" sz="2200" dirty="0"/>
              <a:t> Addition and subtraction - up to 3 digits</a:t>
            </a:r>
            <a:endParaRPr lang="en-GB" sz="2200" dirty="0">
              <a:cs typeface="Calibri"/>
            </a:endParaRPr>
          </a:p>
          <a:p>
            <a:r>
              <a:rPr lang="en-GB" sz="2200" dirty="0"/>
              <a:t> Multiplication and division</a:t>
            </a:r>
            <a:endParaRPr lang="en-GB" dirty="0"/>
          </a:p>
          <a:p>
            <a:pPr lvl="1"/>
            <a:r>
              <a:rPr lang="en-GB" sz="1800" dirty="0"/>
              <a:t>X tables from Y2 plus x3 x4 and x8</a:t>
            </a:r>
            <a:endParaRPr lang="en-GB" sz="1800" dirty="0">
              <a:cs typeface="Calibri"/>
            </a:endParaRPr>
          </a:p>
          <a:p>
            <a:pPr lvl="1"/>
            <a:r>
              <a:rPr lang="en-GB" sz="1800" dirty="0">
                <a:cs typeface="Calibri"/>
              </a:rPr>
              <a:t>Related</a:t>
            </a:r>
            <a:r>
              <a:rPr lang="en-GB" sz="1800" dirty="0"/>
              <a:t> division facts</a:t>
            </a:r>
            <a:r>
              <a:rPr lang="en-GB" sz="1800" dirty="0">
                <a:cs typeface="Calibri"/>
              </a:rPr>
              <a:t> (instant recall)</a:t>
            </a:r>
          </a:p>
          <a:p>
            <a:pPr lvl="1"/>
            <a:r>
              <a:rPr lang="en-GB" sz="1800" dirty="0"/>
              <a:t>2 digit x 1 digit using a formal written metho</a:t>
            </a:r>
            <a:r>
              <a:rPr lang="en-GB" sz="2200" dirty="0"/>
              <a:t>d</a:t>
            </a:r>
            <a:endParaRPr lang="en-GB"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Fractions – of objects and numbers</a:t>
            </a:r>
            <a:endParaRPr lang="en-GB" sz="2200" dirty="0"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Measurement – compare, add and subtract measures</a:t>
            </a:r>
            <a:endParaRPr lang="en-GB" sz="2200" dirty="0"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Geometry – properties of 2D &amp; 3D shapes, right angles, turns and lines</a:t>
            </a:r>
            <a:endParaRPr lang="en-GB" sz="2200" dirty="0"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Statistics – presenting data, bar charts, pictograms and tables</a:t>
            </a:r>
            <a:endParaRPr lang="en-GB" sz="2200" dirty="0">
              <a:cs typeface="Calibri"/>
            </a:endParaRPr>
          </a:p>
        </p:txBody>
      </p:sp>
      <p:pic>
        <p:nvPicPr>
          <p:cNvPr id="7" name="Picture 7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EED94C68-2A65-4596-86F4-5C690B3F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0" y="258073"/>
            <a:ext cx="2642558" cy="1985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A person doing a trick on a skateboard&#10;&#10;Description generated with high confidence">
            <a:extLst>
              <a:ext uri="{FF2B5EF4-FFF2-40B4-BE49-F238E27FC236}">
                <a16:creationId xmlns:a16="http://schemas.microsoft.com/office/drawing/2014/main" id="{F881F0F7-CD7B-42C9-B49E-E4FF79B0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10533" y="2152930"/>
            <a:ext cx="3030747" cy="2264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17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0D70FF-2F68-45BF-BCCB-DF74941D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2199816"/>
            <a:ext cx="7689011" cy="4557464"/>
          </a:xfrm>
          <a:prstGeom prst="rect">
            <a:avLst/>
          </a:prstGeom>
        </p:spPr>
      </p:pic>
      <p:pic>
        <p:nvPicPr>
          <p:cNvPr id="6" name="Picture 6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FCE2266E-09B8-441D-9FB8-AF05E881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8" y="243787"/>
            <a:ext cx="9097992" cy="1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B8F373-479E-4F99-818D-2E2FFE91DA80}"/>
              </a:ext>
            </a:extLst>
          </p:cNvPr>
          <p:cNvSpPr txBox="1"/>
          <p:nvPr/>
        </p:nvSpPr>
        <p:spPr>
          <a:xfrm>
            <a:off x="330678" y="1834551"/>
            <a:ext cx="8554527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sz="2800" dirty="0"/>
              <a:t>To provide regular opportunities for children to consolidate their understanding through discussion and practise</a:t>
            </a:r>
            <a:r>
              <a:rPr lang="en-GB" sz="2800" dirty="0">
                <a:cs typeface="Calibri"/>
              </a:rPr>
              <a:t>.</a:t>
            </a:r>
            <a:endParaRPr lang="en-US" sz="280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>
              <a:buChar char="•"/>
            </a:pPr>
            <a:r>
              <a:rPr lang="en-GB" sz="2800" dirty="0"/>
              <a:t>Simplified WALTs (focussing on one concept) enable children to grasp one concept before another one is introduced</a:t>
            </a:r>
            <a:r>
              <a:rPr lang="en-GB" sz="2800" dirty="0">
                <a:cs typeface="Calibri"/>
              </a:rPr>
              <a:t>.</a:t>
            </a:r>
            <a:endParaRPr lang="en-US" sz="280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>
              <a:buChar char="•"/>
            </a:pPr>
            <a:r>
              <a:rPr lang="en-GB" sz="2800" dirty="0"/>
              <a:t>To ensure that children understand a concept (e.g. place value) thoroughly before they use and apply it</a:t>
            </a:r>
            <a:r>
              <a:rPr lang="en-GB" sz="2800" dirty="0">
                <a:cs typeface="Calibri"/>
              </a:rPr>
              <a:t>.</a:t>
            </a:r>
            <a:endParaRPr lang="en-US" sz="28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B1C53-E8E6-4C56-9805-9BEFBB051BF7}"/>
              </a:ext>
            </a:extLst>
          </p:cNvPr>
          <p:cNvSpPr txBox="1"/>
          <p:nvPr/>
        </p:nvSpPr>
        <p:spPr>
          <a:xfrm>
            <a:off x="503208" y="713117"/>
            <a:ext cx="864079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cs typeface="Calibri"/>
              </a:rPr>
              <a:t>Why should we do the 6-part </a:t>
            </a:r>
            <a:r>
              <a:rPr lang="en-US" sz="3600" u="sng" dirty="0" err="1">
                <a:cs typeface="Calibri"/>
              </a:rPr>
              <a:t>Maths</a:t>
            </a:r>
            <a:r>
              <a:rPr lang="en-US" sz="3600" u="sng" dirty="0">
                <a:cs typeface="Calibri"/>
              </a:rPr>
              <a:t> lesson?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26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Times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4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Y2 -            x2, x5, x10</a:t>
            </a:r>
          </a:p>
          <a:p>
            <a:r>
              <a:rPr lang="en-GB" dirty="0"/>
              <a:t>Y3 -            those above plus x3, x4 and x8</a:t>
            </a:r>
            <a:endParaRPr lang="en-GB" dirty="0">
              <a:cs typeface="Calibri"/>
            </a:endParaRPr>
          </a:p>
          <a:p>
            <a:r>
              <a:rPr lang="en-GB" dirty="0"/>
              <a:t>Checkpoint Challenge</a:t>
            </a:r>
            <a:endParaRPr lang="en-GB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ABFC6F2-2D71-41FE-8C32-0B720C5E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6934434" y="327363"/>
            <a:ext cx="1730495" cy="16068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A89D024-F21A-44D5-8EDA-561013A6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0000">
            <a:off x="907113" y="255269"/>
            <a:ext cx="1461998" cy="1329008"/>
          </a:xfrm>
          <a:prstGeom prst="rect">
            <a:avLst/>
          </a:prstGeom>
        </p:spPr>
      </p:pic>
      <p:pic>
        <p:nvPicPr>
          <p:cNvPr id="4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D8C56B-1999-401F-B0A5-B77F518DA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662993" y="3882763"/>
            <a:ext cx="2268748" cy="2737451"/>
          </a:xfrm>
          <a:prstGeom prst="rect">
            <a:avLst/>
          </a:prstGeom>
        </p:spPr>
      </p:pic>
      <p:pic>
        <p:nvPicPr>
          <p:cNvPr id="10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F9619925-0904-40A1-A7AA-8C26429FF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80000">
            <a:off x="6205268" y="3550488"/>
            <a:ext cx="2743200" cy="2057400"/>
          </a:xfrm>
          <a:prstGeom prst="rect">
            <a:avLst/>
          </a:prstGeom>
        </p:spPr>
      </p:pic>
      <p:pic>
        <p:nvPicPr>
          <p:cNvPr id="12" name="Picture 1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4A4EC7E-0E82-4499-B9C0-663EFB452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80000">
            <a:off x="3329797" y="406807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Formal Written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/>
              <a:t>“It’s not like when I was at school….”</a:t>
            </a:r>
          </a:p>
          <a:p>
            <a:endParaRPr lang="en-GB"/>
          </a:p>
        </p:txBody>
      </p:sp>
      <p:pic>
        <p:nvPicPr>
          <p:cNvPr id="3" name="Picture 3" descr="A picture containing clipart, doll&#10;&#10;Description generated with very high confidence">
            <a:extLst>
              <a:ext uri="{FF2B5EF4-FFF2-40B4-BE49-F238E27FC236}">
                <a16:creationId xmlns:a16="http://schemas.microsoft.com/office/drawing/2014/main" id="{4750DF0F-019D-44D5-A1F8-8813F0CC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5" y="2727115"/>
            <a:ext cx="2776986" cy="3359090"/>
          </a:xfrm>
          <a:prstGeom prst="rect">
            <a:avLst/>
          </a:prstGeom>
        </p:spPr>
      </p:pic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1015FD-E0F4-4C5C-A1F1-62C6E43CE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5" t="38308" r="52034" b="14925"/>
          <a:stretch/>
        </p:blipFill>
        <p:spPr>
          <a:xfrm rot="-480000">
            <a:off x="4474926" y="3209250"/>
            <a:ext cx="3468848" cy="2698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15A7C34-2F0C-4AAA-A120-49123CDD4C45}"/>
              </a:ext>
            </a:extLst>
          </p:cNvPr>
          <p:cNvSpPr/>
          <p:nvPr/>
        </p:nvSpPr>
        <p:spPr>
          <a:xfrm rot="8400000">
            <a:off x="6802714" y="2921764"/>
            <a:ext cx="1884181" cy="513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en-GB" u="sng"/>
              <a:t>Assessment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974063"/>
              </p:ext>
            </p:extLst>
          </p:nvPr>
        </p:nvGraphicFramePr>
        <p:xfrm>
          <a:off x="1403190" y="1340767"/>
          <a:ext cx="5761098" cy="551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Document" r:id="rId3" imgW="7165457" imgH="8523613" progId="Word.Document.12">
                  <p:embed/>
                </p:oleObj>
              </mc:Choice>
              <mc:Fallback>
                <p:oleObj name="Document" r:id="rId3" imgW="7165457" imgH="8523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190" y="1340767"/>
                        <a:ext cx="5761098" cy="551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20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861"/>
            <a:ext cx="8229600" cy="5072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If your child is not Year 3 ready, then they will access their targets through Year 2 or the most appropriate year group programme.</a:t>
            </a:r>
            <a:endParaRPr lang="en-US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/>
              <a:t>If your child is achieving well, rather than moving on to the following year group’s work we will encourage more in-depth and investigative work to allow a greater mastery and understanding of concepts and ideas.</a:t>
            </a:r>
            <a:r>
              <a:rPr lang="en-GB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821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5368-04BF-4516-88AD-0CC1BD1C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Typical Day</a:t>
            </a:r>
            <a:endParaRPr lang="en-US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7D665F5-2C9D-4C06-A287-5ABC11E2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6" t="8224" r="19510" b="7892"/>
          <a:stretch/>
        </p:blipFill>
        <p:spPr>
          <a:xfrm rot="16140000">
            <a:off x="2277651" y="-305023"/>
            <a:ext cx="4477281" cy="8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Area Visits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To enhance curriculum</a:t>
            </a:r>
            <a:r>
              <a:rPr lang="en-GB" dirty="0"/>
              <a:t> delivery</a:t>
            </a:r>
            <a:r>
              <a:rPr lang="en-GB" dirty="0" smtClean="0"/>
              <a:t> and encourage personal development, we may take the children on out on local area visits.  </a:t>
            </a:r>
          </a:p>
          <a:p>
            <a:pPr marL="0" indent="0">
              <a:buNone/>
            </a:pPr>
            <a:r>
              <a:rPr lang="en-GB" dirty="0" smtClean="0"/>
              <a:t>These will be: </a:t>
            </a:r>
          </a:p>
          <a:p>
            <a:r>
              <a:rPr lang="en-GB" dirty="0" smtClean="0"/>
              <a:t>Within short walking distance from school</a:t>
            </a:r>
          </a:p>
          <a:p>
            <a:r>
              <a:rPr lang="en-GB" dirty="0" smtClean="0"/>
              <a:t>Staffed according to Warwickshire guidelines </a:t>
            </a:r>
          </a:p>
          <a:p>
            <a:r>
              <a:rPr lang="en-GB" dirty="0" smtClean="0"/>
              <a:t>Incur no cost </a:t>
            </a:r>
          </a:p>
          <a:p>
            <a:r>
              <a:rPr lang="en-GB" dirty="0" smtClean="0"/>
              <a:t>Always fall within the normal school hours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will not seek consent for each local area visit but will send a courtesy note (when possible) to inform you in advance that one is planned.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20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FE54-E045-4E6F-A26E-0A632BC9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62" y="360902"/>
            <a:ext cx="8229600" cy="1143000"/>
          </a:xfrm>
        </p:spPr>
        <p:txBody>
          <a:bodyPr/>
          <a:lstStyle/>
          <a:p>
            <a:r>
              <a:rPr lang="en-US" u="sng">
                <a:cs typeface="Calibri"/>
              </a:rPr>
              <a:t>Year 3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09CE-B471-4482-A387-A1B91CD3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66" y="2074654"/>
            <a:ext cx="324065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cs typeface="Calibri"/>
              </a:rPr>
              <a:t>3C </a:t>
            </a:r>
            <a:r>
              <a:rPr lang="en-US" u="sng" dirty="0">
                <a:cs typeface="Calibri"/>
              </a:rPr>
              <a:t>Teachers</a:t>
            </a:r>
          </a:p>
          <a:p>
            <a:pPr marL="0" indent="0">
              <a:buNone/>
            </a:pPr>
            <a:r>
              <a:rPr lang="en-US" dirty="0" err="1" smtClean="0">
                <a:cs typeface="Calibri"/>
              </a:rPr>
              <a:t>Mr</a:t>
            </a:r>
            <a:r>
              <a:rPr lang="en-US" dirty="0" smtClean="0">
                <a:cs typeface="Calibri"/>
              </a:rPr>
              <a:t> Clark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Miss </a:t>
            </a:r>
            <a:r>
              <a:rPr lang="en-US" dirty="0" err="1" smtClean="0">
                <a:cs typeface="Calibri"/>
              </a:rPr>
              <a:t>Matu</a:t>
            </a:r>
            <a:r>
              <a:rPr lang="en-US" dirty="0" smtClean="0">
                <a:cs typeface="Calibri"/>
              </a:rPr>
              <a:t>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u="sng" dirty="0" smtClean="0">
                <a:cs typeface="Calibri"/>
              </a:rPr>
              <a:t>3G </a:t>
            </a:r>
            <a:r>
              <a:rPr lang="en-US" u="sng" dirty="0">
                <a:cs typeface="Calibri"/>
              </a:rPr>
              <a:t>Teacher</a:t>
            </a: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Miss </a:t>
            </a:r>
            <a:r>
              <a:rPr lang="en-US" dirty="0" err="1" smtClean="0">
                <a:cs typeface="Calibri"/>
              </a:rPr>
              <a:t>Goodrick</a:t>
            </a:r>
            <a:endParaRPr lang="en-US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AE2EFE-D2BC-48AD-853C-7E25BBDB271B}"/>
              </a:ext>
            </a:extLst>
          </p:cNvPr>
          <p:cNvSpPr txBox="1">
            <a:spLocks/>
          </p:cNvSpPr>
          <p:nvPr/>
        </p:nvSpPr>
        <p:spPr>
          <a:xfrm>
            <a:off x="5109713" y="2672752"/>
            <a:ext cx="3240657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cs typeface="Calibri"/>
              </a:rPr>
              <a:t>Year 3 Teaching Assistants</a:t>
            </a:r>
          </a:p>
          <a:p>
            <a:pPr marL="0" indent="0">
              <a:buNone/>
            </a:pPr>
            <a:endParaRPr lang="en-US" u="sng" dirty="0">
              <a:cs typeface="Calibri"/>
            </a:endParaRPr>
          </a:p>
          <a:p>
            <a:pPr marL="0" indent="0">
              <a:buNone/>
            </a:pPr>
            <a:r>
              <a:rPr lang="en-US" dirty="0" err="1" smtClean="0">
                <a:cs typeface="Calibri"/>
              </a:rPr>
              <a:t>Mrs</a:t>
            </a:r>
            <a:r>
              <a:rPr lang="en-US" dirty="0" smtClean="0">
                <a:cs typeface="Calibri"/>
              </a:rPr>
              <a:t> Dyson</a:t>
            </a:r>
          </a:p>
          <a:p>
            <a:pPr marL="0" indent="0">
              <a:buNone/>
            </a:pPr>
            <a:r>
              <a:rPr lang="en-US" dirty="0" err="1" smtClean="0">
                <a:cs typeface="Calibri"/>
              </a:rPr>
              <a:t>Mrs</a:t>
            </a:r>
            <a:r>
              <a:rPr lang="en-US" dirty="0" smtClean="0">
                <a:cs typeface="Calibri"/>
              </a:rPr>
              <a:t> Furlong </a:t>
            </a: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Miss Day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46FD3CA-EDFC-467C-9054-56E34FE7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94" y="229588"/>
            <a:ext cx="1654295" cy="16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8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Home-Learning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Reading and sharing stories as often as possible at home.</a:t>
            </a:r>
            <a:endParaRPr lang="en-GB" dirty="0"/>
          </a:p>
          <a:p>
            <a:r>
              <a:rPr lang="en-GB" dirty="0"/>
              <a:t>Working to achieve at least 15 minutes a day.</a:t>
            </a:r>
          </a:p>
          <a:p>
            <a:r>
              <a:rPr lang="en-GB" dirty="0"/>
              <a:t>Weekly times-table practice.</a:t>
            </a:r>
          </a:p>
          <a:p>
            <a:r>
              <a:rPr lang="en-GB" dirty="0"/>
              <a:t>Frequent spelling practice.</a:t>
            </a:r>
          </a:p>
          <a:p>
            <a:r>
              <a:rPr lang="en-GB" dirty="0"/>
              <a:t>Weekly </a:t>
            </a:r>
            <a:r>
              <a:rPr lang="en-GB" dirty="0" err="1"/>
              <a:t>Mathletics</a:t>
            </a:r>
            <a:r>
              <a:rPr lang="en-GB" dirty="0"/>
              <a:t>.</a:t>
            </a:r>
          </a:p>
          <a:p>
            <a:r>
              <a:rPr lang="en-GB" dirty="0" smtClean="0"/>
              <a:t>English and / or Maths task linked to the learning from the present week.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4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/>
              <a:t>Thank you for coming!</a:t>
            </a:r>
          </a:p>
          <a:p>
            <a:pPr marL="0" indent="0" algn="ctr">
              <a:buNone/>
            </a:pPr>
            <a:endParaRPr lang="en-GB" sz="6000"/>
          </a:p>
          <a:p>
            <a:pPr marL="0" indent="0" algn="ctr">
              <a:buNone/>
            </a:pPr>
            <a:r>
              <a:rPr lang="en-GB" sz="60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232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National Curriculum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children continue to learn the full range of National Curriculum subjects with a focus upon English and Maths.</a:t>
            </a:r>
          </a:p>
          <a:p>
            <a:r>
              <a:rPr lang="en-GB" dirty="0"/>
              <a:t>Maths and Science are specific for Year 3</a:t>
            </a:r>
          </a:p>
          <a:p>
            <a:r>
              <a:rPr lang="en-GB" dirty="0" smtClean="0"/>
              <a:t>Foundation </a:t>
            </a:r>
            <a:r>
              <a:rPr lang="en-GB" dirty="0"/>
              <a:t>subjects have content </a:t>
            </a:r>
            <a:r>
              <a:rPr lang="en-GB" dirty="0" smtClean="0"/>
              <a:t>and assessment specific to Year 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70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Year 3 Topics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702497"/>
              </p:ext>
            </p:extLst>
          </p:nvPr>
        </p:nvGraphicFramePr>
        <p:xfrm>
          <a:off x="381000" y="15240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Autumn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Autumn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Spring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Spring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Summer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Summer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Stone Age Boy 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smtClean="0"/>
                        <a:t>Message in a Bottle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smtClean="0"/>
                        <a:t>Rotten</a:t>
                      </a:r>
                      <a:r>
                        <a:rPr lang="en-GB" baseline="0" dirty="0" smtClean="0"/>
                        <a:t> Romans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This</a:t>
                      </a:r>
                      <a:r>
                        <a:rPr lang="en-GB" baseline="0" dirty="0"/>
                        <a:t> is London…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Leon and the place 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Where my wellies take 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9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English consists of </a:t>
            </a:r>
            <a:r>
              <a:rPr lang="en-GB" b="1" dirty="0"/>
              <a:t>Speaking and Listening</a:t>
            </a:r>
            <a:r>
              <a:rPr lang="en-GB" dirty="0"/>
              <a:t>, Reading and Writing.</a:t>
            </a:r>
          </a:p>
          <a:p>
            <a:r>
              <a:rPr lang="en-GB" dirty="0"/>
              <a:t>Talk is the starting point for all learning and we use ‘Talk Partners’ and </a:t>
            </a:r>
            <a:r>
              <a:rPr lang="en-GB" dirty="0" err="1"/>
              <a:t>Kagan</a:t>
            </a:r>
            <a:r>
              <a:rPr lang="en-GB" dirty="0"/>
              <a:t> groups to develop talk within the classroom.</a:t>
            </a:r>
          </a:p>
          <a:p>
            <a:r>
              <a:rPr lang="en-GB" dirty="0"/>
              <a:t>We use Bloom’s Taxonomy to ensure that we ask a variety of questions to get children thinking and talking. </a:t>
            </a:r>
          </a:p>
        </p:txBody>
      </p:sp>
    </p:spTree>
    <p:extLst>
      <p:ext uri="{BB962C8B-B14F-4D97-AF65-F5344CB8AC3E}">
        <p14:creationId xmlns:p14="http://schemas.microsoft.com/office/powerpoint/2010/main" val="202352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teach reading through daily reading opportunities.</a:t>
            </a:r>
          </a:p>
          <a:p>
            <a:r>
              <a:rPr lang="en-GB" dirty="0"/>
              <a:t>Whole class reading, group guided sessions, individual reading and class books.</a:t>
            </a:r>
          </a:p>
          <a:p>
            <a:r>
              <a:rPr lang="en-GB" dirty="0"/>
              <a:t>There is a shift away from word reading skills to a focus upon </a:t>
            </a:r>
            <a:r>
              <a:rPr lang="en-GB" b="1" dirty="0"/>
              <a:t>comprehension</a:t>
            </a:r>
            <a:r>
              <a:rPr lang="en-GB" dirty="0"/>
              <a:t> and </a:t>
            </a:r>
            <a:r>
              <a:rPr lang="en-GB" b="1" dirty="0"/>
              <a:t>understanding</a:t>
            </a:r>
            <a:r>
              <a:rPr lang="en-GB" dirty="0"/>
              <a:t>. Therefore many of the reading sessions will be discussions of language, meaning, inferring and vocabulary extension.</a:t>
            </a:r>
          </a:p>
        </p:txBody>
      </p:sp>
    </p:spTree>
    <p:extLst>
      <p:ext uri="{BB962C8B-B14F-4D97-AF65-F5344CB8AC3E}">
        <p14:creationId xmlns:p14="http://schemas.microsoft.com/office/powerpoint/2010/main" val="313848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</a:t>
            </a:r>
            <a:r>
              <a:rPr lang="en-GB" dirty="0" smtClean="0"/>
              <a:t>Reader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AR is used to support independent reading and home-reading.</a:t>
            </a:r>
          </a:p>
          <a:p>
            <a:r>
              <a:rPr lang="en-GB" dirty="0"/>
              <a:t>The children complete a </a:t>
            </a:r>
            <a:r>
              <a:rPr lang="en-GB" b="1" dirty="0"/>
              <a:t>Star Reading test</a:t>
            </a:r>
          </a:p>
          <a:p>
            <a:r>
              <a:rPr lang="en-GB" dirty="0"/>
              <a:t>This gives the children a </a:t>
            </a:r>
            <a:r>
              <a:rPr lang="en-GB" b="1" dirty="0"/>
              <a:t>ZPD </a:t>
            </a:r>
            <a:r>
              <a:rPr lang="en-GB" dirty="0"/>
              <a:t>(zone of proximal development) which is a range of books to read independently with the right amount of challenge.</a:t>
            </a:r>
          </a:p>
          <a:p>
            <a:r>
              <a:rPr lang="en-GB" dirty="0"/>
              <a:t>Books in the shared area are labelled according to AR book levels and the children are guided on which books to choose. WARNING!</a:t>
            </a:r>
          </a:p>
          <a:p>
            <a:r>
              <a:rPr lang="en-GB" b="1" dirty="0"/>
              <a:t>Quizzes</a:t>
            </a:r>
            <a:r>
              <a:rPr lang="en-GB" dirty="0"/>
              <a:t> – once the children have read the book, they complete a short quiz of 5 or 10 questions which enables us to know if they have read with understanding.</a:t>
            </a:r>
          </a:p>
          <a:p>
            <a:r>
              <a:rPr lang="en-GB" dirty="0">
                <a:hlinkClick r:id="rId2"/>
              </a:rPr>
              <a:t>https://ukhosted64.renlearn.co.uk/2249453/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58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Parents and Accelerated Reader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Home Connect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://ukhosted64.renlearn.co.uk/2249453/HomeConnect/</a:t>
            </a:r>
            <a:endParaRPr lang="en-GB" dirty="0"/>
          </a:p>
          <a:p>
            <a:r>
              <a:rPr lang="en-GB" dirty="0"/>
              <a:t>You can log into this web page to see which books your child has read and how they are doing in the </a:t>
            </a:r>
            <a:r>
              <a:rPr lang="en-GB" dirty="0" smtClean="0"/>
              <a:t>quizzes</a:t>
            </a:r>
            <a:endParaRPr lang="en-GB" dirty="0"/>
          </a:p>
          <a:p>
            <a:r>
              <a:rPr lang="en-GB" dirty="0"/>
              <a:t>You can use : </a:t>
            </a:r>
            <a:r>
              <a:rPr lang="en-GB" dirty="0">
                <a:hlinkClick r:id="rId3"/>
              </a:rPr>
              <a:t>www.arbookfind.co.uk</a:t>
            </a:r>
            <a:r>
              <a:rPr lang="en-GB" dirty="0"/>
              <a:t>  a public search engine to find books that are on AR</a:t>
            </a:r>
          </a:p>
        </p:txBody>
      </p:sp>
    </p:spTree>
    <p:extLst>
      <p:ext uri="{BB962C8B-B14F-4D97-AF65-F5344CB8AC3E}">
        <p14:creationId xmlns:p14="http://schemas.microsoft.com/office/powerpoint/2010/main" val="404410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3 Writing is linked to the topic or theme usually through an excellent book that we use as a starting point e.g. Stone Age Boy.</a:t>
            </a:r>
          </a:p>
          <a:p>
            <a:r>
              <a:rPr lang="en-GB" dirty="0"/>
              <a:t>Each half term we do blocks of work on narrative, poetry and non-fiction genres.</a:t>
            </a:r>
          </a:p>
          <a:p>
            <a:r>
              <a:rPr lang="en-GB" dirty="0" smtClean="0"/>
              <a:t>Grammar, Spelling and Punctuation (GPS) is taught as a stand alone subject throughout the week. </a:t>
            </a:r>
          </a:p>
        </p:txBody>
      </p:sp>
    </p:spTree>
    <p:extLst>
      <p:ext uri="{BB962C8B-B14F-4D97-AF65-F5344CB8AC3E}">
        <p14:creationId xmlns:p14="http://schemas.microsoft.com/office/powerpoint/2010/main" val="279091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738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Sassoon Infant Md</vt:lpstr>
      <vt:lpstr>Sassoon Infant Rg</vt:lpstr>
      <vt:lpstr>Office Theme</vt:lpstr>
      <vt:lpstr>Document</vt:lpstr>
      <vt:lpstr>Welcome to the Year 3 Curriculum</vt:lpstr>
      <vt:lpstr>Year 3 Staff</vt:lpstr>
      <vt:lpstr>National Curriculum 2014</vt:lpstr>
      <vt:lpstr>Year 3 Topics</vt:lpstr>
      <vt:lpstr>English</vt:lpstr>
      <vt:lpstr>Reading</vt:lpstr>
      <vt:lpstr>Accelerated Reader</vt:lpstr>
      <vt:lpstr>Parents and Accelerated Reader</vt:lpstr>
      <vt:lpstr>Writing</vt:lpstr>
      <vt:lpstr>Maths in Year 3 </vt:lpstr>
      <vt:lpstr>                  Main Themes</vt:lpstr>
      <vt:lpstr>PowerPoint Presentation</vt:lpstr>
      <vt:lpstr>PowerPoint Presentation</vt:lpstr>
      <vt:lpstr>Times Tables</vt:lpstr>
      <vt:lpstr>Formal Written Methods</vt:lpstr>
      <vt:lpstr>Assessment</vt:lpstr>
      <vt:lpstr>PowerPoint Presentation</vt:lpstr>
      <vt:lpstr>Typical Day</vt:lpstr>
      <vt:lpstr>Local Area Visits </vt:lpstr>
      <vt:lpstr>Home-Learning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in Year 3</dc:title>
  <dc:creator>staff</dc:creator>
  <cp:lastModifiedBy>M Clark WLS</cp:lastModifiedBy>
  <cp:revision>104</cp:revision>
  <cp:lastPrinted>1601-01-01T00:00:00Z</cp:lastPrinted>
  <dcterms:created xsi:type="dcterms:W3CDTF">1601-01-01T00:00:00Z</dcterms:created>
  <dcterms:modified xsi:type="dcterms:W3CDTF">2019-09-19T13:28:30Z</dcterms:modified>
</cp:coreProperties>
</file>