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1"/>
  </p:sldMasterIdLst>
  <p:notesMasterIdLst>
    <p:notesMasterId r:id="rId25"/>
  </p:notesMasterIdLst>
  <p:handoutMasterIdLst>
    <p:handoutMasterId r:id="rId26"/>
  </p:handoutMasterIdLst>
  <p:sldIdLst>
    <p:sldId id="322" r:id="rId2"/>
    <p:sldId id="334" r:id="rId3"/>
    <p:sldId id="337" r:id="rId4"/>
    <p:sldId id="338" r:id="rId5"/>
    <p:sldId id="339" r:id="rId6"/>
    <p:sldId id="333" r:id="rId7"/>
    <p:sldId id="335" r:id="rId8"/>
    <p:sldId id="341" r:id="rId9"/>
    <p:sldId id="258" r:id="rId10"/>
    <p:sldId id="260" r:id="rId11"/>
    <p:sldId id="323" r:id="rId12"/>
    <p:sldId id="261" r:id="rId13"/>
    <p:sldId id="267" r:id="rId14"/>
    <p:sldId id="268" r:id="rId15"/>
    <p:sldId id="298" r:id="rId16"/>
    <p:sldId id="279" r:id="rId17"/>
    <p:sldId id="289" r:id="rId18"/>
    <p:sldId id="290" r:id="rId19"/>
    <p:sldId id="324" r:id="rId20"/>
    <p:sldId id="312" r:id="rId21"/>
    <p:sldId id="330" r:id="rId22"/>
    <p:sldId id="331" r:id="rId23"/>
    <p:sldId id="340" r:id="rId2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3606" autoAdjust="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262700A-B502-4C95-8B79-70B093491EF6}" type="datetimeFigureOut">
              <a:rPr lang="en-GB" smtClean="0"/>
              <a:pPr/>
              <a:t>18/09/2019</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6880B2A-0DCE-4FF8-97A3-D22BE8BD559A}" type="slidenum">
              <a:rPr lang="en-GB" smtClean="0"/>
              <a:pPr/>
              <a:t>‹#›</a:t>
            </a:fld>
            <a:endParaRPr lang="en-GB"/>
          </a:p>
        </p:txBody>
      </p:sp>
    </p:spTree>
    <p:extLst>
      <p:ext uri="{BB962C8B-B14F-4D97-AF65-F5344CB8AC3E}">
        <p14:creationId xmlns:p14="http://schemas.microsoft.com/office/powerpoint/2010/main" val="19180005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C9EF9EF-6B52-4F35-BE44-7B1DCF35173E}" type="datetimeFigureOut">
              <a:rPr lang="en-GB" smtClean="0"/>
              <a:pPr/>
              <a:t>18/09/2019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22ACFC7-C14E-4EFE-A623-BC8175941757}" type="slidenum">
              <a:rPr lang="en-GB" smtClean="0"/>
              <a:pPr/>
              <a:t>‹#›</a:t>
            </a:fld>
            <a:endParaRPr lang="en-GB"/>
          </a:p>
        </p:txBody>
      </p:sp>
    </p:spTree>
    <p:extLst>
      <p:ext uri="{BB962C8B-B14F-4D97-AF65-F5344CB8AC3E}">
        <p14:creationId xmlns:p14="http://schemas.microsoft.com/office/powerpoint/2010/main" val="4428168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2ACFC7-C14E-4EFE-A623-BC8175941757}" type="slidenum">
              <a:rPr lang="en-GB" smtClean="0"/>
              <a:pPr/>
              <a:t>1</a:t>
            </a:fld>
            <a:endParaRPr lang="en-GB"/>
          </a:p>
        </p:txBody>
      </p:sp>
    </p:spTree>
    <p:extLst>
      <p:ext uri="{BB962C8B-B14F-4D97-AF65-F5344CB8AC3E}">
        <p14:creationId xmlns:p14="http://schemas.microsoft.com/office/powerpoint/2010/main" val="646222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2ACFC7-C14E-4EFE-A623-BC8175941757}" type="slidenum">
              <a:rPr lang="en-GB" smtClean="0"/>
              <a:pPr/>
              <a:t>14</a:t>
            </a:fld>
            <a:endParaRPr lang="en-GB"/>
          </a:p>
        </p:txBody>
      </p:sp>
    </p:spTree>
    <p:extLst>
      <p:ext uri="{BB962C8B-B14F-4D97-AF65-F5344CB8AC3E}">
        <p14:creationId xmlns:p14="http://schemas.microsoft.com/office/powerpoint/2010/main" val="679646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96791F0-235D-4039-A065-22C114656720}" type="datetime1">
              <a:rPr lang="en-GB" smtClean="0"/>
              <a:pPr/>
              <a:t>18/09/2019</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33D619F-EA30-4DEB-8B8C-80628C5BB5E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3B9794-DA26-4020-8BEB-74F5B71A4171}" type="datetime1">
              <a:rPr lang="en-GB" smtClean="0"/>
              <a:pPr/>
              <a:t>18/09/2019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3D619F-EA30-4DEB-8B8C-80628C5BB5E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9078BE-5B10-4BE6-9111-145499396654}" type="datetime1">
              <a:rPr lang="en-GB" smtClean="0"/>
              <a:pPr/>
              <a:t>18/09/2019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3D619F-EA30-4DEB-8B8C-80628C5BB5E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C88F91-FBBF-4AF7-A5A9-C9095B35C633}" type="datetime1">
              <a:rPr lang="en-GB" smtClean="0"/>
              <a:pPr/>
              <a:t>18/09/2019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3D619F-EA30-4DEB-8B8C-80628C5BB5EE}" type="slidenum">
              <a:rPr lang="en-GB" smtClean="0"/>
              <a:pPr/>
              <a:t>‹#›</a:t>
            </a:fld>
            <a:endParaRPr lang="en-GB"/>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BCB4F65-F12B-4F35-8BB5-A02F89703C56}" type="datetime1">
              <a:rPr lang="en-GB" smtClean="0"/>
              <a:pPr/>
              <a:t>18/09/2019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3D619F-EA30-4DEB-8B8C-80628C5BB5EE}" type="slidenum">
              <a:rPr lang="en-GB" smtClean="0"/>
              <a:pPr/>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6C622CD-94D7-427C-96EF-B268E5DFDB51}" type="datetime1">
              <a:rPr lang="en-GB" smtClean="0"/>
              <a:pPr/>
              <a:t>18/09/2019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3D619F-EA30-4DEB-8B8C-80628C5BB5EE}" type="slidenum">
              <a:rPr lang="en-GB" smtClean="0"/>
              <a:pPr/>
              <a:t>‹#›</a:t>
            </a:fld>
            <a:endParaRPr lang="en-GB"/>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3A8E6C5-8CA3-4C27-AD82-33A047135148}" type="datetime1">
              <a:rPr lang="en-GB" smtClean="0"/>
              <a:pPr/>
              <a:t>18/09/2019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33D619F-EA30-4DEB-8B8C-80628C5BB5EE}"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26AD606-F8FE-4BA6-8352-713C0BD29829}" type="datetime1">
              <a:rPr lang="en-GB" smtClean="0"/>
              <a:pPr/>
              <a:t>18/09/2019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33D619F-EA30-4DEB-8B8C-80628C5BB5EE}" type="slidenum">
              <a:rPr lang="en-GB" smtClean="0"/>
              <a:pPr/>
              <a:t>‹#›</a:t>
            </a:fld>
            <a:endParaRPr lang="en-GB"/>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BA52A6-1EAD-4F3C-B846-CCC8D462802F}" type="datetime1">
              <a:rPr lang="en-GB" smtClean="0"/>
              <a:pPr/>
              <a:t>18/09/2019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33D619F-EA30-4DEB-8B8C-80628C5BB5E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A5B750CD-400C-4702-A5AC-63834F2EC350}" type="datetime1">
              <a:rPr lang="en-GB" smtClean="0"/>
              <a:pPr/>
              <a:t>18/09/2019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3D619F-EA30-4DEB-8B8C-80628C5BB5EE}"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32FDAED-E3A4-43DF-B126-498CA342FE90}" type="datetime1">
              <a:rPr lang="en-GB" smtClean="0"/>
              <a:pPr/>
              <a:t>18/09/2019</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33D619F-EA30-4DEB-8B8C-80628C5BB5EE}" type="slidenum">
              <a:rPr lang="en-GB" smtClean="0"/>
              <a:pPr/>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373BB39-6125-44BA-B061-5B6D49555A83}" type="datetime1">
              <a:rPr lang="en-GB" smtClean="0"/>
              <a:pPr/>
              <a:t>18/09/2019</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33D619F-EA30-4DEB-8B8C-80628C5BB5E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560" y="980728"/>
            <a:ext cx="7772400" cy="1829761"/>
          </a:xfrm>
        </p:spPr>
        <p:txBody>
          <a:bodyPr>
            <a:normAutofit/>
          </a:bodyPr>
          <a:lstStyle/>
          <a:p>
            <a:pPr algn="ctr" eaLnBrk="1" hangingPunct="1"/>
            <a:r>
              <a:rPr lang="en-GB" altLang="en-US" dirty="0" smtClean="0">
                <a:latin typeface="Letter-join Plus 40" pitchFamily="50" charset="0"/>
              </a:rPr>
              <a:t>Year 6 Curriculum Meeting</a:t>
            </a:r>
            <a:br>
              <a:rPr lang="en-GB" altLang="en-US" dirty="0" smtClean="0">
                <a:latin typeface="Letter-join Plus 40" pitchFamily="50" charset="0"/>
              </a:rPr>
            </a:br>
            <a:r>
              <a:rPr lang="en-GB" altLang="en-US" sz="3200" dirty="0" smtClean="0">
                <a:latin typeface="Letter-join Plus 40" pitchFamily="50" charset="0"/>
              </a:rPr>
              <a:t>25</a:t>
            </a:r>
            <a:r>
              <a:rPr lang="en-GB" altLang="en-US" sz="3200" baseline="30000" dirty="0" smtClean="0">
                <a:latin typeface="Letter-join Plus 40" pitchFamily="50" charset="0"/>
              </a:rPr>
              <a:t>th</a:t>
            </a:r>
            <a:r>
              <a:rPr lang="en-GB" altLang="en-US" sz="3200" dirty="0" smtClean="0">
                <a:latin typeface="Letter-join Plus 40" pitchFamily="50" charset="0"/>
              </a:rPr>
              <a:t> </a:t>
            </a:r>
            <a:r>
              <a:rPr lang="en-GB" altLang="en-US" sz="3200" dirty="0" smtClean="0">
                <a:latin typeface="Letter-join Plus 40" pitchFamily="50" charset="0"/>
              </a:rPr>
              <a:t>September </a:t>
            </a:r>
            <a:r>
              <a:rPr lang="en-GB" altLang="en-US" sz="3200" dirty="0" smtClean="0">
                <a:latin typeface="Letter-join Plus 40" pitchFamily="50" charset="0"/>
              </a:rPr>
              <a:t>2019</a:t>
            </a:r>
            <a:endParaRPr lang="en-US" altLang="en-US" sz="3200" dirty="0" smtClean="0">
              <a:latin typeface="Letter-join Plus 40" pitchFamily="50" charset="0"/>
            </a:endParaRPr>
          </a:p>
        </p:txBody>
      </p:sp>
      <p:pic>
        <p:nvPicPr>
          <p:cNvPr id="3075" name="Picture 0" descr="Woodloes_logo.wmf"/>
          <p:cNvPicPr>
            <a:picLocks noGrp="1" noChangeAspect="1" noChangeArrowheads="1"/>
          </p:cNvPicPr>
          <p:nvPr>
            <p:ph type="subTitle" idx="1"/>
          </p:nvPr>
        </p:nvPicPr>
        <p:blipFill>
          <a:blip r:embed="rId3" cstate="print">
            <a:extLst>
              <a:ext uri="{28A0092B-C50C-407E-A947-70E740481C1C}">
                <a14:useLocalDpi xmlns:a14="http://schemas.microsoft.com/office/drawing/2010/main" val="0"/>
              </a:ext>
            </a:extLst>
          </a:blip>
          <a:srcRect/>
          <a:stretch>
            <a:fillRect/>
          </a:stretch>
        </p:blipFill>
        <p:spPr>
          <a:xfrm>
            <a:off x="3347864" y="2924175"/>
            <a:ext cx="2232248" cy="2362200"/>
          </a:xfrm>
          <a:noFill/>
        </p:spPr>
      </p:pic>
    </p:spTree>
    <p:extLst>
      <p:ext uri="{BB962C8B-B14F-4D97-AF65-F5344CB8AC3E}">
        <p14:creationId xmlns:p14="http://schemas.microsoft.com/office/powerpoint/2010/main" val="336230034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dirty="0" smtClean="0">
                <a:solidFill>
                  <a:srgbClr val="002060"/>
                </a:solidFill>
                <a:latin typeface="Letter-join Plus 40" pitchFamily="50" charset="0"/>
              </a:rPr>
              <a:t>Children will be tested in three areas: </a:t>
            </a:r>
          </a:p>
          <a:p>
            <a:pPr marL="109728" indent="0">
              <a:buNone/>
            </a:pPr>
            <a:r>
              <a:rPr lang="en-GB" dirty="0" smtClean="0">
                <a:solidFill>
                  <a:schemeClr val="bg2">
                    <a:lumMod val="75000"/>
                  </a:schemeClr>
                </a:solidFill>
                <a:latin typeface="Letter-join Plus 40" pitchFamily="50" charset="0"/>
              </a:rPr>
              <a:t>-</a:t>
            </a:r>
            <a:r>
              <a:rPr lang="en-GB" dirty="0" smtClean="0">
                <a:solidFill>
                  <a:srgbClr val="002060"/>
                </a:solidFill>
                <a:latin typeface="Letter-join Plus 40" pitchFamily="50" charset="0"/>
              </a:rPr>
              <a:t> Reading</a:t>
            </a:r>
            <a:endParaRPr lang="en-GB" dirty="0">
              <a:solidFill>
                <a:srgbClr val="002060"/>
              </a:solidFill>
              <a:latin typeface="Letter-join Plus 40" pitchFamily="50" charset="0"/>
            </a:endParaRPr>
          </a:p>
          <a:p>
            <a:pPr>
              <a:buFontTx/>
              <a:buChar char="-"/>
            </a:pPr>
            <a:r>
              <a:rPr lang="en-GB" dirty="0" smtClean="0">
                <a:solidFill>
                  <a:srgbClr val="002060"/>
                </a:solidFill>
                <a:latin typeface="Letter-join Plus 40" pitchFamily="50" charset="0"/>
              </a:rPr>
              <a:t>Grammar, Punctuation, </a:t>
            </a:r>
            <a:r>
              <a:rPr lang="en-GB" dirty="0" smtClean="0">
                <a:solidFill>
                  <a:srgbClr val="002060"/>
                </a:solidFill>
                <a:latin typeface="Letter-join Plus 40" pitchFamily="50" charset="0"/>
              </a:rPr>
              <a:t>Vocabulary </a:t>
            </a:r>
            <a:r>
              <a:rPr lang="en-GB" dirty="0" smtClean="0">
                <a:solidFill>
                  <a:srgbClr val="002060"/>
                </a:solidFill>
                <a:latin typeface="Letter-join Plus 40" pitchFamily="50" charset="0"/>
              </a:rPr>
              <a:t>and Spelling (GPVS)</a:t>
            </a:r>
          </a:p>
          <a:p>
            <a:pPr>
              <a:buFontTx/>
              <a:buChar char="-"/>
            </a:pPr>
            <a:r>
              <a:rPr lang="en-GB" dirty="0" smtClean="0">
                <a:solidFill>
                  <a:srgbClr val="002060"/>
                </a:solidFill>
                <a:latin typeface="Letter-join Plus 40" pitchFamily="50" charset="0"/>
              </a:rPr>
              <a:t>Maths</a:t>
            </a:r>
          </a:p>
          <a:p>
            <a:pPr>
              <a:buFontTx/>
              <a:buChar char="-"/>
            </a:pPr>
            <a:endParaRPr lang="en-GB" dirty="0" smtClean="0">
              <a:solidFill>
                <a:srgbClr val="002060"/>
              </a:solidFill>
              <a:latin typeface="Letter-join Plus 40" pitchFamily="50" charset="0"/>
            </a:endParaRPr>
          </a:p>
          <a:p>
            <a:r>
              <a:rPr lang="en-GB" dirty="0" smtClean="0">
                <a:solidFill>
                  <a:srgbClr val="002060"/>
                </a:solidFill>
                <a:latin typeface="Letter-join Plus 40" pitchFamily="50" charset="0"/>
              </a:rPr>
              <a:t>These will test content taken from </a:t>
            </a:r>
            <a:r>
              <a:rPr lang="en-GB" dirty="0">
                <a:solidFill>
                  <a:srgbClr val="002060"/>
                </a:solidFill>
                <a:latin typeface="Letter-join Plus 40" pitchFamily="50" charset="0"/>
              </a:rPr>
              <a:t>the </a:t>
            </a:r>
            <a:r>
              <a:rPr lang="en-GB" dirty="0" smtClean="0">
                <a:solidFill>
                  <a:srgbClr val="002060"/>
                </a:solidFill>
                <a:latin typeface="Letter-join Plus 40" pitchFamily="50" charset="0"/>
              </a:rPr>
              <a:t>National Curriculum and will be marked externally</a:t>
            </a:r>
          </a:p>
          <a:p>
            <a:pPr marL="109728" indent="0">
              <a:buNone/>
            </a:pPr>
            <a:endParaRPr lang="en-GB" dirty="0" smtClean="0">
              <a:solidFill>
                <a:srgbClr val="002060"/>
              </a:solidFill>
              <a:latin typeface="Letter-join Plus 40" pitchFamily="50" charset="0"/>
            </a:endParaRPr>
          </a:p>
          <a:p>
            <a:r>
              <a:rPr lang="en-GB" dirty="0">
                <a:solidFill>
                  <a:srgbClr val="002060"/>
                </a:solidFill>
                <a:latin typeface="Letter-join Plus 40" pitchFamily="50" charset="0"/>
              </a:rPr>
              <a:t>S</a:t>
            </a:r>
            <a:r>
              <a:rPr lang="en-GB" dirty="0" smtClean="0">
                <a:solidFill>
                  <a:srgbClr val="002060"/>
                </a:solidFill>
                <a:latin typeface="Letter-join Plus 40" pitchFamily="50" charset="0"/>
              </a:rPr>
              <a:t>cience will be teacher assessed; occasionally, schools are selected for Science SATs but we will notify you </a:t>
            </a:r>
            <a:r>
              <a:rPr lang="en-GB" u="sng" dirty="0" smtClean="0">
                <a:solidFill>
                  <a:srgbClr val="002060"/>
                </a:solidFill>
                <a:latin typeface="Letter-join Plus 40" pitchFamily="50" charset="0"/>
              </a:rPr>
              <a:t>if</a:t>
            </a:r>
            <a:r>
              <a:rPr lang="en-GB" dirty="0" smtClean="0">
                <a:solidFill>
                  <a:srgbClr val="002060"/>
                </a:solidFill>
                <a:latin typeface="Letter-join Plus 40" pitchFamily="50" charset="0"/>
              </a:rPr>
              <a:t> this happens.</a:t>
            </a:r>
            <a:endParaRPr lang="en-GB" dirty="0">
              <a:solidFill>
                <a:srgbClr val="002060"/>
              </a:solidFill>
            </a:endParaRPr>
          </a:p>
        </p:txBody>
      </p:sp>
      <p:sp>
        <p:nvSpPr>
          <p:cNvPr id="3" name="Title 2"/>
          <p:cNvSpPr>
            <a:spLocks noGrp="1"/>
          </p:cNvSpPr>
          <p:nvPr>
            <p:ph type="title"/>
          </p:nvPr>
        </p:nvSpPr>
        <p:spPr/>
        <p:txBody>
          <a:bodyPr>
            <a:normAutofit/>
          </a:bodyPr>
          <a:lstStyle/>
          <a:p>
            <a:pPr algn="ctr"/>
            <a:r>
              <a:rPr lang="en-GB" dirty="0" smtClean="0">
                <a:solidFill>
                  <a:schemeClr val="bg2">
                    <a:lumMod val="75000"/>
                  </a:schemeClr>
                </a:solidFill>
                <a:latin typeface="Letter-join Plus 40" panose="02000505000000020003" pitchFamily="50" charset="0"/>
              </a:rPr>
              <a:t>KS2 SATs in </a:t>
            </a:r>
            <a:r>
              <a:rPr lang="en-GB" dirty="0" smtClean="0">
                <a:solidFill>
                  <a:schemeClr val="bg2">
                    <a:lumMod val="75000"/>
                  </a:schemeClr>
                </a:solidFill>
                <a:latin typeface="Letter-join Plus 40" panose="02000505000000020003" pitchFamily="50" charset="0"/>
              </a:rPr>
              <a:t>2020</a:t>
            </a:r>
            <a:endParaRPr lang="en-GB" dirty="0">
              <a:solidFill>
                <a:schemeClr val="bg2">
                  <a:lumMod val="75000"/>
                </a:schemeClr>
              </a:solidFill>
              <a:latin typeface="Letter-join Plus 40" panose="02000505000000020003" pitchFamily="50" charset="0"/>
            </a:endParaRPr>
          </a:p>
        </p:txBody>
      </p:sp>
    </p:spTree>
    <p:extLst>
      <p:ext uri="{BB962C8B-B14F-4D97-AF65-F5344CB8AC3E}">
        <p14:creationId xmlns:p14="http://schemas.microsoft.com/office/powerpoint/2010/main" val="1868747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81041604"/>
              </p:ext>
            </p:extLst>
          </p:nvPr>
        </p:nvGraphicFramePr>
        <p:xfrm>
          <a:off x="251520" y="1052736"/>
          <a:ext cx="8733382" cy="5587495"/>
        </p:xfrm>
        <a:graphic>
          <a:graphicData uri="http://schemas.openxmlformats.org/drawingml/2006/table">
            <a:tbl>
              <a:tblPr/>
              <a:tblGrid>
                <a:gridCol w="2664296">
                  <a:extLst>
                    <a:ext uri="{9D8B030D-6E8A-4147-A177-3AD203B41FA5}">
                      <a16:colId xmlns:a16="http://schemas.microsoft.com/office/drawing/2014/main" xmlns="" val="20000"/>
                    </a:ext>
                  </a:extLst>
                </a:gridCol>
                <a:gridCol w="6069086">
                  <a:extLst>
                    <a:ext uri="{9D8B030D-6E8A-4147-A177-3AD203B41FA5}">
                      <a16:colId xmlns:a16="http://schemas.microsoft.com/office/drawing/2014/main" xmlns="" val="20001"/>
                    </a:ext>
                  </a:extLst>
                </a:gridCol>
              </a:tblGrid>
              <a:tr h="940551">
                <a:tc>
                  <a:txBody>
                    <a:bodyPr/>
                    <a:lstStyle/>
                    <a:p>
                      <a:pPr fontAlgn="t"/>
                      <a:r>
                        <a:rPr lang="en-GB" sz="1900" b="1" dirty="0">
                          <a:effectLst/>
                          <a:latin typeface="Letter-join Plus 40" pitchFamily="50" charset="0"/>
                        </a:rPr>
                        <a:t>Monday </a:t>
                      </a:r>
                      <a:r>
                        <a:rPr lang="en-GB" sz="1900" b="1" dirty="0" smtClean="0">
                          <a:effectLst/>
                          <a:latin typeface="Letter-join Plus 40" pitchFamily="50" charset="0"/>
                        </a:rPr>
                        <a:t>11</a:t>
                      </a:r>
                      <a:r>
                        <a:rPr lang="en-GB" sz="1900" b="1" baseline="30000" dirty="0" smtClean="0">
                          <a:effectLst/>
                          <a:latin typeface="Letter-join Plus 40" pitchFamily="50" charset="0"/>
                        </a:rPr>
                        <a:t>th</a:t>
                      </a:r>
                      <a:r>
                        <a:rPr lang="en-GB" sz="1900" b="1" dirty="0" smtClean="0">
                          <a:effectLst/>
                          <a:latin typeface="Letter-join Plus 40" pitchFamily="50" charset="0"/>
                        </a:rPr>
                        <a:t> May</a:t>
                      </a:r>
                      <a:endParaRPr lang="en-GB" sz="1900" b="1" dirty="0">
                        <a:effectLst/>
                        <a:latin typeface="Letter-join Plus 40" pitchFamily="50" charset="0"/>
                      </a:endParaRPr>
                    </a:p>
                  </a:txBody>
                  <a:tcPr marL="84862" marR="88398" marT="88398" marB="88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GB" sz="2000" b="0" dirty="0" smtClean="0">
                          <a:effectLst/>
                          <a:latin typeface="Letter-join Plus 40" pitchFamily="50" charset="0"/>
                        </a:rPr>
                        <a:t>Paper 1: Grammar,</a:t>
                      </a:r>
                      <a:r>
                        <a:rPr lang="en-GB" sz="2000" b="0" baseline="0" dirty="0" smtClean="0">
                          <a:effectLst/>
                          <a:latin typeface="Letter-join Plus 40" pitchFamily="50" charset="0"/>
                        </a:rPr>
                        <a:t> Punctuation and Vocabulary </a:t>
                      </a:r>
                      <a:r>
                        <a:rPr lang="en-GB" sz="2000" b="0" dirty="0" smtClean="0">
                          <a:effectLst/>
                          <a:latin typeface="Letter-join Plus 40" pitchFamily="50" charset="0"/>
                        </a:rPr>
                        <a:t>questions (45 </a:t>
                      </a:r>
                      <a:r>
                        <a:rPr lang="en-GB" sz="2000" b="0" dirty="0" err="1" smtClean="0">
                          <a:effectLst/>
                          <a:latin typeface="Letter-join Plus 40" pitchFamily="50" charset="0"/>
                        </a:rPr>
                        <a:t>mins</a:t>
                      </a:r>
                      <a:r>
                        <a:rPr lang="en-GB" sz="2000" b="0" dirty="0" smtClean="0">
                          <a:effectLst/>
                          <a:latin typeface="Letter-join Plus 40" pitchFamily="50" charset="0"/>
                        </a:rPr>
                        <a:t>)</a:t>
                      </a:r>
                    </a:p>
                    <a:p>
                      <a:pPr fontAlgn="t"/>
                      <a:endParaRPr lang="en-GB" sz="2000" b="0" dirty="0" smtClean="0">
                        <a:effectLst/>
                        <a:latin typeface="Letter-join Plus 40" pitchFamily="50" charset="0"/>
                      </a:endParaRPr>
                    </a:p>
                    <a:p>
                      <a:pPr fontAlgn="t"/>
                      <a:r>
                        <a:rPr lang="en-GB" sz="2000" b="0" dirty="0" smtClean="0">
                          <a:effectLst/>
                          <a:latin typeface="Letter-join Plus 40" pitchFamily="50" charset="0"/>
                        </a:rPr>
                        <a:t>Paper 2: Spelling (20 </a:t>
                      </a:r>
                      <a:r>
                        <a:rPr lang="en-GB" sz="2000" b="0" dirty="0" err="1" smtClean="0">
                          <a:effectLst/>
                          <a:latin typeface="Letter-join Plus 40" pitchFamily="50" charset="0"/>
                        </a:rPr>
                        <a:t>mins</a:t>
                      </a:r>
                      <a:r>
                        <a:rPr lang="en-GB" sz="2000" b="0" dirty="0" smtClean="0">
                          <a:effectLst/>
                          <a:latin typeface="Letter-join Plus 40" pitchFamily="50" charset="0"/>
                        </a:rPr>
                        <a:t>)</a:t>
                      </a:r>
                      <a:endParaRPr lang="en-GB" sz="2000" b="0" dirty="0">
                        <a:effectLst/>
                        <a:latin typeface="Letter-join Plus 40" pitchFamily="50" charset="0"/>
                      </a:endParaRPr>
                    </a:p>
                  </a:txBody>
                  <a:tcPr marL="84862" marR="88398" marT="88398" marB="88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0"/>
                  </a:ext>
                </a:extLst>
              </a:tr>
              <a:tr h="1704307">
                <a:tc>
                  <a:txBody>
                    <a:bodyPr/>
                    <a:lstStyle/>
                    <a:p>
                      <a:pPr fontAlgn="t"/>
                      <a:r>
                        <a:rPr lang="en-GB" sz="1900" b="1" dirty="0">
                          <a:effectLst/>
                          <a:latin typeface="Letter-join Plus 40" pitchFamily="50" charset="0"/>
                        </a:rPr>
                        <a:t>Tuesday </a:t>
                      </a:r>
                      <a:r>
                        <a:rPr lang="en-GB" sz="1900" b="1" dirty="0" smtClean="0">
                          <a:effectLst/>
                          <a:latin typeface="Letter-join Plus 40" pitchFamily="50" charset="0"/>
                        </a:rPr>
                        <a:t>12</a:t>
                      </a:r>
                      <a:r>
                        <a:rPr lang="en-GB" sz="1900" b="1" baseline="30000" dirty="0" smtClean="0">
                          <a:effectLst/>
                          <a:latin typeface="Letter-join Plus 40" pitchFamily="50" charset="0"/>
                        </a:rPr>
                        <a:t>th</a:t>
                      </a:r>
                      <a:r>
                        <a:rPr lang="en-GB" sz="1900" b="1" dirty="0" smtClean="0">
                          <a:effectLst/>
                          <a:latin typeface="Letter-join Plus 40" pitchFamily="50" charset="0"/>
                        </a:rPr>
                        <a:t> May</a:t>
                      </a:r>
                      <a:endParaRPr lang="en-GB" sz="1900" b="1" dirty="0">
                        <a:effectLst/>
                        <a:latin typeface="Letter-join Plus 40" pitchFamily="50" charset="0"/>
                      </a:endParaRPr>
                    </a:p>
                  </a:txBody>
                  <a:tcPr marL="84862" marR="88398" marT="88398" marB="88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GB" sz="2000" b="0" u="sng" dirty="0" smtClean="0">
                          <a:effectLst/>
                          <a:latin typeface="Letter-join Plus 40" pitchFamily="50" charset="0"/>
                        </a:rPr>
                        <a:t>English: Reading</a:t>
                      </a:r>
                    </a:p>
                    <a:p>
                      <a:pPr fontAlgn="t"/>
                      <a:endParaRPr lang="en-GB" sz="2000" b="0" dirty="0" smtClean="0">
                        <a:effectLst/>
                        <a:latin typeface="Letter-join Plus 40" pitchFamily="50" charset="0"/>
                      </a:endParaRPr>
                    </a:p>
                    <a:p>
                      <a:pPr fontAlgn="t"/>
                      <a:r>
                        <a:rPr lang="en-GB" sz="2000" b="0" dirty="0" smtClean="0">
                          <a:effectLst/>
                          <a:latin typeface="Letter-join Plus 40" pitchFamily="50" charset="0"/>
                        </a:rPr>
                        <a:t>Paper 1: Reading (60 </a:t>
                      </a:r>
                      <a:r>
                        <a:rPr lang="en-GB" sz="2000" b="0" dirty="0" err="1" smtClean="0">
                          <a:effectLst/>
                          <a:latin typeface="Letter-join Plus 40" pitchFamily="50" charset="0"/>
                        </a:rPr>
                        <a:t>mins</a:t>
                      </a:r>
                      <a:r>
                        <a:rPr lang="en-GB" sz="2000" b="0" dirty="0" smtClean="0">
                          <a:effectLst/>
                          <a:latin typeface="Letter-join Plus 40" pitchFamily="50" charset="0"/>
                        </a:rPr>
                        <a:t>)</a:t>
                      </a:r>
                    </a:p>
                    <a:p>
                      <a:pPr fontAlgn="t"/>
                      <a:endParaRPr lang="en-GB" sz="2000" b="0" dirty="0" smtClean="0">
                        <a:effectLst/>
                        <a:latin typeface="Letter-join Plus 40" pitchFamily="50" charset="0"/>
                      </a:endParaRPr>
                    </a:p>
                  </a:txBody>
                  <a:tcPr marL="84862" marR="88398" marT="88398" marB="88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1"/>
                  </a:ext>
                </a:extLst>
              </a:tr>
              <a:tr h="1195137">
                <a:tc>
                  <a:txBody>
                    <a:bodyPr/>
                    <a:lstStyle/>
                    <a:p>
                      <a:pPr fontAlgn="t"/>
                      <a:r>
                        <a:rPr lang="en-GB" sz="1900" b="1" dirty="0">
                          <a:effectLst/>
                          <a:latin typeface="Letter-join Plus 40" pitchFamily="50" charset="0"/>
                        </a:rPr>
                        <a:t>Wednesday </a:t>
                      </a:r>
                      <a:r>
                        <a:rPr lang="en-GB" sz="1900" b="1" dirty="0" smtClean="0">
                          <a:effectLst/>
                          <a:latin typeface="Letter-join Plus 40" pitchFamily="50" charset="0"/>
                        </a:rPr>
                        <a:t>13</a:t>
                      </a:r>
                      <a:r>
                        <a:rPr lang="en-GB" sz="1900" b="1" baseline="30000" dirty="0" smtClean="0">
                          <a:effectLst/>
                          <a:latin typeface="Letter-join Plus 40" pitchFamily="50" charset="0"/>
                        </a:rPr>
                        <a:t>th</a:t>
                      </a:r>
                      <a:r>
                        <a:rPr lang="en-GB" sz="1900" b="1" dirty="0" smtClean="0">
                          <a:effectLst/>
                          <a:latin typeface="Letter-join Plus 40" pitchFamily="50" charset="0"/>
                        </a:rPr>
                        <a:t> May</a:t>
                      </a:r>
                      <a:endParaRPr lang="en-GB" sz="1900" b="1" dirty="0">
                        <a:effectLst/>
                        <a:latin typeface="Letter-join Plus 40" pitchFamily="50" charset="0"/>
                      </a:endParaRPr>
                    </a:p>
                  </a:txBody>
                  <a:tcPr marL="84862" marR="88398" marT="88398" marB="88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GB" sz="2000" b="0" u="sng" dirty="0" smtClean="0">
                          <a:effectLst/>
                          <a:latin typeface="Letter-join Plus 40" pitchFamily="50" charset="0"/>
                        </a:rPr>
                        <a:t>Mathematics</a:t>
                      </a:r>
                    </a:p>
                    <a:p>
                      <a:pPr fontAlgn="t"/>
                      <a:endParaRPr lang="en-GB" sz="2000" b="0" dirty="0" smtClean="0">
                        <a:effectLst/>
                        <a:latin typeface="Letter-join Plus 40" pitchFamily="50" charset="0"/>
                      </a:endParaRPr>
                    </a:p>
                    <a:p>
                      <a:pPr fontAlgn="t"/>
                      <a:r>
                        <a:rPr lang="en-GB" sz="2000" b="0" dirty="0" smtClean="0">
                          <a:effectLst/>
                          <a:latin typeface="Letter-join Plus 40" pitchFamily="50" charset="0"/>
                        </a:rPr>
                        <a:t>Paper 1: </a:t>
                      </a:r>
                      <a:r>
                        <a:rPr lang="en-GB" sz="2000" b="0" dirty="0">
                          <a:effectLst/>
                          <a:latin typeface="Letter-join Plus 40" pitchFamily="50" charset="0"/>
                        </a:rPr>
                        <a:t>A</a:t>
                      </a:r>
                      <a:r>
                        <a:rPr lang="en-GB" sz="2000" b="0" dirty="0" smtClean="0">
                          <a:effectLst/>
                          <a:latin typeface="Letter-join Plus 40" pitchFamily="50" charset="0"/>
                        </a:rPr>
                        <a:t>rithmetic test (30 </a:t>
                      </a:r>
                      <a:r>
                        <a:rPr lang="en-GB" sz="2000" b="0" dirty="0" err="1" smtClean="0">
                          <a:effectLst/>
                          <a:latin typeface="Letter-join Plus 40" pitchFamily="50" charset="0"/>
                        </a:rPr>
                        <a:t>mins</a:t>
                      </a:r>
                      <a:r>
                        <a:rPr lang="en-GB" sz="2000" b="0" dirty="0" smtClean="0">
                          <a:effectLst/>
                          <a:latin typeface="Letter-join Plus 40" pitchFamily="50" charset="0"/>
                        </a:rPr>
                        <a:t>) </a:t>
                      </a:r>
                    </a:p>
                    <a:p>
                      <a:pPr fontAlgn="t"/>
                      <a:r>
                        <a:rPr lang="en-GB" sz="2000" b="0" dirty="0" smtClean="0">
                          <a:effectLst/>
                          <a:latin typeface="Letter-join Plus 40" pitchFamily="50" charset="0"/>
                        </a:rPr>
                        <a:t>Paper 2:</a:t>
                      </a:r>
                      <a:r>
                        <a:rPr lang="en-GB" sz="2000" b="0" baseline="0" dirty="0" smtClean="0">
                          <a:effectLst/>
                          <a:latin typeface="Letter-join Plus 40" pitchFamily="50" charset="0"/>
                        </a:rPr>
                        <a:t> R</a:t>
                      </a:r>
                      <a:r>
                        <a:rPr lang="en-GB" sz="2000" b="0" dirty="0" smtClean="0">
                          <a:effectLst/>
                          <a:latin typeface="Letter-join Plus 40" pitchFamily="50" charset="0"/>
                        </a:rPr>
                        <a:t>easoning (40 </a:t>
                      </a:r>
                      <a:r>
                        <a:rPr lang="en-GB" sz="2000" b="0" dirty="0" err="1" smtClean="0">
                          <a:effectLst/>
                          <a:latin typeface="Letter-join Plus 40" pitchFamily="50" charset="0"/>
                        </a:rPr>
                        <a:t>mins</a:t>
                      </a:r>
                      <a:r>
                        <a:rPr lang="en-GB" sz="2000" b="0" dirty="0" smtClean="0">
                          <a:effectLst/>
                          <a:latin typeface="Letter-join Plus 40" pitchFamily="50" charset="0"/>
                        </a:rPr>
                        <a:t>)</a:t>
                      </a:r>
                      <a:endParaRPr lang="en-GB" sz="2000" b="0" dirty="0">
                        <a:effectLst/>
                        <a:latin typeface="Letter-join Plus 40" pitchFamily="50" charset="0"/>
                      </a:endParaRPr>
                    </a:p>
                  </a:txBody>
                  <a:tcPr marL="84862" marR="88398" marT="88398" marB="88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2"/>
                  </a:ext>
                </a:extLst>
              </a:tr>
              <a:tr h="685966">
                <a:tc>
                  <a:txBody>
                    <a:bodyPr/>
                    <a:lstStyle/>
                    <a:p>
                      <a:pPr fontAlgn="t"/>
                      <a:r>
                        <a:rPr lang="en-GB" sz="1900" b="1" dirty="0">
                          <a:effectLst/>
                          <a:latin typeface="Letter-join Plus 40" pitchFamily="50" charset="0"/>
                        </a:rPr>
                        <a:t>Thursday </a:t>
                      </a:r>
                      <a:r>
                        <a:rPr lang="en-GB" sz="1900" b="1" dirty="0" smtClean="0">
                          <a:effectLst/>
                          <a:latin typeface="Letter-join Plus 40" pitchFamily="50" charset="0"/>
                        </a:rPr>
                        <a:t>14</a:t>
                      </a:r>
                      <a:r>
                        <a:rPr lang="en-GB" sz="1900" b="1" baseline="30000" dirty="0" smtClean="0">
                          <a:effectLst/>
                          <a:latin typeface="Letter-join Plus 40" pitchFamily="50" charset="0"/>
                        </a:rPr>
                        <a:t>th</a:t>
                      </a:r>
                      <a:r>
                        <a:rPr lang="en-GB" sz="1900" b="1" dirty="0" smtClean="0">
                          <a:effectLst/>
                          <a:latin typeface="Letter-join Plus 40" pitchFamily="50" charset="0"/>
                        </a:rPr>
                        <a:t> May</a:t>
                      </a:r>
                      <a:endParaRPr lang="en-GB" sz="1900" b="1" dirty="0">
                        <a:effectLst/>
                        <a:latin typeface="Letter-join Plus 40" pitchFamily="50" charset="0"/>
                      </a:endParaRPr>
                    </a:p>
                  </a:txBody>
                  <a:tcPr marL="84862" marR="88398" marT="88398" marB="88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GB" sz="2000" b="0" u="sng" dirty="0">
                          <a:effectLst/>
                          <a:latin typeface="Letter-join Plus 40" pitchFamily="50" charset="0"/>
                        </a:rPr>
                        <a:t>Mathematics </a:t>
                      </a:r>
                      <a:endParaRPr lang="en-GB" sz="2000" b="0" u="sng" dirty="0" smtClean="0">
                        <a:effectLst/>
                        <a:latin typeface="Letter-join Plus 40" pitchFamily="50" charset="0"/>
                      </a:endParaRPr>
                    </a:p>
                    <a:p>
                      <a:pPr fontAlgn="t"/>
                      <a:endParaRPr lang="en-GB" sz="2000" b="0" dirty="0" smtClean="0">
                        <a:effectLst/>
                        <a:latin typeface="Letter-join Plus 40" pitchFamily="50" charset="0"/>
                      </a:endParaRPr>
                    </a:p>
                    <a:p>
                      <a:pPr fontAlgn="t"/>
                      <a:r>
                        <a:rPr lang="en-GB" sz="2000" b="0" dirty="0" smtClean="0">
                          <a:effectLst/>
                          <a:latin typeface="Letter-join Plus 40" pitchFamily="50" charset="0"/>
                        </a:rPr>
                        <a:t>Paper 3</a:t>
                      </a:r>
                      <a:r>
                        <a:rPr lang="en-GB" sz="2000" b="0" baseline="0" dirty="0" smtClean="0">
                          <a:effectLst/>
                          <a:latin typeface="Letter-join Plus 40" pitchFamily="50" charset="0"/>
                        </a:rPr>
                        <a:t>: R</a:t>
                      </a:r>
                      <a:r>
                        <a:rPr lang="en-GB" sz="2000" b="0" dirty="0" smtClean="0">
                          <a:effectLst/>
                          <a:latin typeface="Letter-join Plus 40" pitchFamily="50" charset="0"/>
                        </a:rPr>
                        <a:t>easoning</a:t>
                      </a:r>
                      <a:r>
                        <a:rPr lang="en-GB" sz="2000" b="0" baseline="0" dirty="0">
                          <a:effectLst/>
                          <a:latin typeface="Letter-join Plus 40" pitchFamily="50" charset="0"/>
                        </a:rPr>
                        <a:t> </a:t>
                      </a:r>
                      <a:r>
                        <a:rPr lang="en-GB" sz="2000" b="0" baseline="0" dirty="0" smtClean="0">
                          <a:effectLst/>
                          <a:latin typeface="Letter-join Plus 40" pitchFamily="50" charset="0"/>
                        </a:rPr>
                        <a:t>(40 </a:t>
                      </a:r>
                      <a:r>
                        <a:rPr lang="en-GB" sz="2000" b="0" baseline="0" dirty="0" err="1" smtClean="0">
                          <a:effectLst/>
                          <a:latin typeface="Letter-join Plus 40" pitchFamily="50" charset="0"/>
                        </a:rPr>
                        <a:t>mins</a:t>
                      </a:r>
                      <a:r>
                        <a:rPr lang="en-GB" sz="2000" b="0" baseline="0" dirty="0" smtClean="0">
                          <a:effectLst/>
                          <a:latin typeface="Letter-join Plus 40" pitchFamily="50" charset="0"/>
                        </a:rPr>
                        <a:t>)</a:t>
                      </a:r>
                      <a:endParaRPr lang="en-GB" sz="2000" b="0" dirty="0">
                        <a:effectLst/>
                        <a:latin typeface="Letter-join Plus 40" pitchFamily="50" charset="0"/>
                      </a:endParaRPr>
                    </a:p>
                  </a:txBody>
                  <a:tcPr marL="84862" marR="88398" marT="88398" marB="88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bl>
          </a:graphicData>
        </a:graphic>
      </p:graphicFrame>
      <p:sp>
        <p:nvSpPr>
          <p:cNvPr id="2" name="Title 1"/>
          <p:cNvSpPr>
            <a:spLocks noGrp="1"/>
          </p:cNvSpPr>
          <p:nvPr>
            <p:ph type="title"/>
          </p:nvPr>
        </p:nvSpPr>
        <p:spPr>
          <a:xfrm>
            <a:off x="457200" y="274638"/>
            <a:ext cx="8229600" cy="778098"/>
          </a:xfrm>
        </p:spPr>
        <p:txBody>
          <a:bodyPr>
            <a:normAutofit fontScale="90000"/>
          </a:bodyPr>
          <a:lstStyle/>
          <a:p>
            <a:pPr algn="ctr"/>
            <a:r>
              <a:rPr lang="en-GB" dirty="0" smtClean="0">
                <a:solidFill>
                  <a:schemeClr val="bg2">
                    <a:lumMod val="75000"/>
                  </a:schemeClr>
                </a:solidFill>
                <a:latin typeface="Letter-join Plus 40" pitchFamily="50" charset="0"/>
              </a:rPr>
              <a:t>Test </a:t>
            </a:r>
            <a:r>
              <a:rPr lang="en-GB" dirty="0" smtClean="0">
                <a:solidFill>
                  <a:schemeClr val="bg2">
                    <a:lumMod val="75000"/>
                  </a:schemeClr>
                </a:solidFill>
                <a:latin typeface="Letter-join Plus 40" pitchFamily="50" charset="0"/>
              </a:rPr>
              <a:t>Timetable </a:t>
            </a:r>
            <a:r>
              <a:rPr lang="en-GB" sz="2700" dirty="0" smtClean="0">
                <a:solidFill>
                  <a:schemeClr val="bg2">
                    <a:lumMod val="75000"/>
                  </a:schemeClr>
                </a:solidFill>
                <a:latin typeface="Letter-join Plus 40" pitchFamily="50" charset="0"/>
              </a:rPr>
              <a:t>(yet to be confirmed by the </a:t>
            </a:r>
            <a:r>
              <a:rPr lang="en-GB" sz="2700" dirty="0" err="1" smtClean="0">
                <a:solidFill>
                  <a:schemeClr val="bg2">
                    <a:lumMod val="75000"/>
                  </a:schemeClr>
                </a:solidFill>
                <a:latin typeface="Letter-join Plus 40" pitchFamily="50" charset="0"/>
              </a:rPr>
              <a:t>DfE</a:t>
            </a:r>
            <a:r>
              <a:rPr lang="en-GB" sz="2700" dirty="0" smtClean="0">
                <a:solidFill>
                  <a:schemeClr val="bg2">
                    <a:lumMod val="75000"/>
                  </a:schemeClr>
                </a:solidFill>
                <a:latin typeface="Letter-join Plus 40" pitchFamily="50" charset="0"/>
              </a:rPr>
              <a:t>)</a:t>
            </a:r>
            <a:endParaRPr lang="en-GB" sz="2700" dirty="0">
              <a:solidFill>
                <a:schemeClr val="bg2">
                  <a:lumMod val="75000"/>
                </a:schemeClr>
              </a:solidFill>
              <a:latin typeface="Letter-join Plus 40" pitchFamily="50" charset="0"/>
            </a:endParaRPr>
          </a:p>
        </p:txBody>
      </p:sp>
    </p:spTree>
    <p:extLst>
      <p:ext uri="{BB962C8B-B14F-4D97-AF65-F5344CB8AC3E}">
        <p14:creationId xmlns:p14="http://schemas.microsoft.com/office/powerpoint/2010/main" val="3962401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49280"/>
            <a:ext cx="8229600" cy="5188032"/>
          </a:xfrm>
        </p:spPr>
        <p:txBody>
          <a:bodyPr>
            <a:normAutofit fontScale="85000" lnSpcReduction="20000"/>
          </a:bodyPr>
          <a:lstStyle/>
          <a:p>
            <a:r>
              <a:rPr lang="en-GB" dirty="0" smtClean="0">
                <a:solidFill>
                  <a:srgbClr val="002060"/>
                </a:solidFill>
                <a:latin typeface="Letter-join Plus 40" pitchFamily="50" charset="0"/>
              </a:rPr>
              <a:t>Your child will be given a raw </a:t>
            </a:r>
            <a:r>
              <a:rPr lang="en-GB" dirty="0">
                <a:solidFill>
                  <a:srgbClr val="002060"/>
                </a:solidFill>
                <a:latin typeface="Letter-join Plus 40" pitchFamily="50" charset="0"/>
              </a:rPr>
              <a:t>score (the actual number of marks they get), alongside their scaled score and whether they have reached the national average. </a:t>
            </a:r>
            <a:endParaRPr lang="en-GB" dirty="0" smtClean="0">
              <a:solidFill>
                <a:srgbClr val="002060"/>
              </a:solidFill>
              <a:latin typeface="Letter-join Plus 40" pitchFamily="50" charset="0"/>
            </a:endParaRPr>
          </a:p>
          <a:p>
            <a:endParaRPr lang="en-GB" dirty="0" smtClean="0">
              <a:solidFill>
                <a:srgbClr val="002060"/>
              </a:solidFill>
              <a:latin typeface="Letter-join Plus 40" pitchFamily="50" charset="0"/>
            </a:endParaRPr>
          </a:p>
          <a:p>
            <a:pPr algn="ctr"/>
            <a:r>
              <a:rPr lang="en-GB" b="1" dirty="0" smtClean="0">
                <a:solidFill>
                  <a:srgbClr val="002060"/>
                </a:solidFill>
                <a:latin typeface="Letter-join Plus 40" pitchFamily="50" charset="0"/>
              </a:rPr>
              <a:t>Reading </a:t>
            </a:r>
            <a:r>
              <a:rPr lang="en-GB" b="1" dirty="0" smtClean="0">
                <a:solidFill>
                  <a:srgbClr val="002060"/>
                </a:solidFill>
                <a:latin typeface="Letter-join Plus 40" pitchFamily="50" charset="0"/>
              </a:rPr>
              <a:t>(1 paper) out </a:t>
            </a:r>
            <a:r>
              <a:rPr lang="en-GB" b="1" dirty="0" smtClean="0">
                <a:solidFill>
                  <a:srgbClr val="002060"/>
                </a:solidFill>
                <a:latin typeface="Letter-join Plus 40" pitchFamily="50" charset="0"/>
              </a:rPr>
              <a:t>of 50</a:t>
            </a:r>
          </a:p>
          <a:p>
            <a:pPr algn="ctr"/>
            <a:r>
              <a:rPr lang="en-GB" b="1" dirty="0" smtClean="0">
                <a:solidFill>
                  <a:srgbClr val="002060"/>
                </a:solidFill>
                <a:latin typeface="Letter-join Plus 40" pitchFamily="50" charset="0"/>
              </a:rPr>
              <a:t>GPS </a:t>
            </a:r>
            <a:r>
              <a:rPr lang="en-GB" b="1" dirty="0" smtClean="0">
                <a:solidFill>
                  <a:srgbClr val="002060"/>
                </a:solidFill>
                <a:latin typeface="Letter-join Plus 40" pitchFamily="50" charset="0"/>
              </a:rPr>
              <a:t>(2 papers) out </a:t>
            </a:r>
            <a:r>
              <a:rPr lang="en-GB" b="1" dirty="0" smtClean="0">
                <a:solidFill>
                  <a:srgbClr val="002060"/>
                </a:solidFill>
                <a:latin typeface="Letter-join Plus 40" pitchFamily="50" charset="0"/>
              </a:rPr>
              <a:t>of 70</a:t>
            </a:r>
          </a:p>
          <a:p>
            <a:pPr algn="ctr"/>
            <a:r>
              <a:rPr lang="en-GB" b="1" dirty="0" smtClean="0">
                <a:solidFill>
                  <a:srgbClr val="002060"/>
                </a:solidFill>
                <a:latin typeface="Letter-join Plus 40" pitchFamily="50" charset="0"/>
              </a:rPr>
              <a:t>Maths (3 papers) </a:t>
            </a:r>
            <a:r>
              <a:rPr lang="en-GB" b="1" dirty="0" smtClean="0">
                <a:solidFill>
                  <a:srgbClr val="002060"/>
                </a:solidFill>
                <a:latin typeface="Letter-join Plus 40" pitchFamily="50" charset="0"/>
              </a:rPr>
              <a:t>out of 110</a:t>
            </a:r>
            <a:endParaRPr lang="en-GB" dirty="0" smtClean="0">
              <a:solidFill>
                <a:srgbClr val="002060"/>
              </a:solidFill>
              <a:latin typeface="Letter-join Plus 40" pitchFamily="50" charset="0"/>
            </a:endParaRPr>
          </a:p>
          <a:p>
            <a:endParaRPr lang="en-GB" dirty="0" smtClean="0">
              <a:solidFill>
                <a:srgbClr val="002060"/>
              </a:solidFill>
              <a:latin typeface="Letter-join Plus 40" pitchFamily="50" charset="0"/>
            </a:endParaRPr>
          </a:p>
          <a:p>
            <a:r>
              <a:rPr lang="en-GB" dirty="0" smtClean="0">
                <a:solidFill>
                  <a:srgbClr val="002060"/>
                </a:solidFill>
                <a:latin typeface="Letter-join Plus 40" pitchFamily="50" charset="0"/>
              </a:rPr>
              <a:t>This raw score will be converted into a scaled score. This scaled score will be reported to you in July which will indicate their achievement in each test. If your child achieves a scaled score between 100 – 110, they are working at the expected standard for </a:t>
            </a:r>
            <a:r>
              <a:rPr lang="en-GB" dirty="0">
                <a:solidFill>
                  <a:srgbClr val="002060"/>
                </a:solidFill>
                <a:latin typeface="Letter-join Plus 40" pitchFamily="50" charset="0"/>
              </a:rPr>
              <a:t>Y</a:t>
            </a:r>
            <a:r>
              <a:rPr lang="en-GB" dirty="0" smtClean="0">
                <a:solidFill>
                  <a:srgbClr val="002060"/>
                </a:solidFill>
                <a:latin typeface="Letter-join Plus 40" pitchFamily="50" charset="0"/>
              </a:rPr>
              <a:t>ear </a:t>
            </a:r>
            <a:r>
              <a:rPr lang="en-GB" dirty="0" smtClean="0">
                <a:solidFill>
                  <a:srgbClr val="002060"/>
                </a:solidFill>
                <a:latin typeface="Letter-join Plus 40" pitchFamily="50" charset="0"/>
              </a:rPr>
              <a:t>6. If your child achieves a scaled score above 110, they are working at a greater depth standard. </a:t>
            </a:r>
            <a:r>
              <a:rPr lang="en-GB" dirty="0">
                <a:solidFill>
                  <a:srgbClr val="002060"/>
                </a:solidFill>
                <a:latin typeface="Letter-join Plus 40" pitchFamily="50" charset="0"/>
              </a:rPr>
              <a:t>This </a:t>
            </a:r>
            <a:r>
              <a:rPr lang="en-GB" dirty="0" smtClean="0">
                <a:solidFill>
                  <a:srgbClr val="002060"/>
                </a:solidFill>
                <a:latin typeface="Letter-join Plus 40" pitchFamily="50" charset="0"/>
              </a:rPr>
              <a:t>information is sent your </a:t>
            </a:r>
            <a:r>
              <a:rPr lang="en-GB" dirty="0" smtClean="0">
                <a:solidFill>
                  <a:srgbClr val="002060"/>
                </a:solidFill>
                <a:latin typeface="Letter-join Plus 40" pitchFamily="50" charset="0"/>
              </a:rPr>
              <a:t>child’s secondary </a:t>
            </a:r>
            <a:r>
              <a:rPr lang="en-GB" dirty="0" smtClean="0">
                <a:solidFill>
                  <a:srgbClr val="002060"/>
                </a:solidFill>
                <a:latin typeface="Letter-join Plus 40" pitchFamily="50" charset="0"/>
              </a:rPr>
              <a:t>school.</a:t>
            </a:r>
            <a:endParaRPr lang="en-GB" dirty="0" smtClean="0">
              <a:solidFill>
                <a:srgbClr val="002060"/>
              </a:solidFill>
              <a:latin typeface="Letter-join Plus 40" pitchFamily="50" charset="0"/>
            </a:endParaRPr>
          </a:p>
          <a:p>
            <a:endParaRPr lang="en-GB" dirty="0" smtClean="0">
              <a:solidFill>
                <a:srgbClr val="002060"/>
              </a:solidFill>
              <a:latin typeface="Letter-join Plus 40" pitchFamily="50" charset="0"/>
            </a:endParaRPr>
          </a:p>
        </p:txBody>
      </p:sp>
      <p:sp>
        <p:nvSpPr>
          <p:cNvPr id="3" name="Title 2"/>
          <p:cNvSpPr>
            <a:spLocks noGrp="1"/>
          </p:cNvSpPr>
          <p:nvPr>
            <p:ph type="title"/>
          </p:nvPr>
        </p:nvSpPr>
        <p:spPr>
          <a:xfrm>
            <a:off x="457200" y="-27384"/>
            <a:ext cx="8229600" cy="1143000"/>
          </a:xfrm>
        </p:spPr>
        <p:txBody>
          <a:bodyPr>
            <a:noAutofit/>
          </a:bodyPr>
          <a:lstStyle/>
          <a:p>
            <a:pPr algn="ctr"/>
            <a:r>
              <a:rPr lang="en-GB" sz="3600" dirty="0" smtClean="0">
                <a:solidFill>
                  <a:schemeClr val="bg2">
                    <a:lumMod val="75000"/>
                  </a:schemeClr>
                </a:solidFill>
                <a:latin typeface="Letter-join Plus 40" pitchFamily="50" charset="0"/>
              </a:rPr>
              <a:t>How will these test results be reported?</a:t>
            </a:r>
            <a:endParaRPr lang="en-GB" sz="3600" dirty="0">
              <a:solidFill>
                <a:schemeClr val="bg2">
                  <a:lumMod val="75000"/>
                </a:schemeClr>
              </a:solidFill>
              <a:latin typeface="Letter-join Plus 40" pitchFamily="50" charset="0"/>
            </a:endParaRPr>
          </a:p>
        </p:txBody>
      </p:sp>
    </p:spTree>
    <p:extLst>
      <p:ext uri="{BB962C8B-B14F-4D97-AF65-F5344CB8AC3E}">
        <p14:creationId xmlns:p14="http://schemas.microsoft.com/office/powerpoint/2010/main" val="1253474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052736"/>
            <a:ext cx="8784976" cy="5170646"/>
          </a:xfrm>
          <a:prstGeom prst="rect">
            <a:avLst/>
          </a:prstGeom>
        </p:spPr>
        <p:txBody>
          <a:bodyPr wrap="square">
            <a:spAutoFit/>
          </a:bodyPr>
          <a:lstStyle/>
          <a:p>
            <a:pPr fontAlgn="base"/>
            <a:r>
              <a:rPr lang="en-GB" sz="2200" dirty="0" smtClean="0">
                <a:solidFill>
                  <a:srgbClr val="002060"/>
                </a:solidFill>
                <a:latin typeface="Letter-join Plus 40" pitchFamily="50" charset="0"/>
              </a:rPr>
              <a:t>The </a:t>
            </a:r>
            <a:r>
              <a:rPr lang="en-GB" sz="2200" dirty="0">
                <a:solidFill>
                  <a:srgbClr val="002060"/>
                </a:solidFill>
                <a:latin typeface="Letter-join Plus 40" pitchFamily="50" charset="0"/>
              </a:rPr>
              <a:t>reading test will </a:t>
            </a:r>
            <a:r>
              <a:rPr lang="en-GB" sz="2200" dirty="0" smtClean="0">
                <a:solidFill>
                  <a:srgbClr val="002060"/>
                </a:solidFill>
                <a:latin typeface="Letter-join Plus 40" pitchFamily="50" charset="0"/>
              </a:rPr>
              <a:t>be </a:t>
            </a:r>
            <a:r>
              <a:rPr lang="en-GB" sz="2200" dirty="0">
                <a:solidFill>
                  <a:srgbClr val="002060"/>
                </a:solidFill>
                <a:latin typeface="Letter-join Plus 40" pitchFamily="50" charset="0"/>
              </a:rPr>
              <a:t>a single paper with questions based on </a:t>
            </a:r>
            <a:r>
              <a:rPr lang="en-GB" sz="2200" dirty="0" smtClean="0">
                <a:solidFill>
                  <a:srgbClr val="002060"/>
                </a:solidFill>
                <a:latin typeface="Letter-join Plus 40" pitchFamily="50" charset="0"/>
              </a:rPr>
              <a:t>three texts, which </a:t>
            </a:r>
            <a:r>
              <a:rPr lang="en-GB" sz="2200" dirty="0" smtClean="0">
                <a:solidFill>
                  <a:srgbClr val="002060"/>
                </a:solidFill>
                <a:latin typeface="Letter-join Plus 40" pitchFamily="50" charset="0"/>
              </a:rPr>
              <a:t>tend to increase </a:t>
            </a:r>
            <a:r>
              <a:rPr lang="en-GB" sz="2200" dirty="0" smtClean="0">
                <a:solidFill>
                  <a:srgbClr val="002060"/>
                </a:solidFill>
                <a:latin typeface="Letter-join Plus 40" pitchFamily="50" charset="0"/>
              </a:rPr>
              <a:t>in complexity.</a:t>
            </a:r>
            <a:r>
              <a:rPr lang="en-GB" sz="2200" dirty="0">
                <a:solidFill>
                  <a:srgbClr val="002060"/>
                </a:solidFill>
                <a:latin typeface="Letter-join Plus 40" pitchFamily="50" charset="0"/>
              </a:rPr>
              <a:t> </a:t>
            </a:r>
            <a:r>
              <a:rPr lang="en-GB" sz="2200" b="1" dirty="0">
                <a:solidFill>
                  <a:srgbClr val="002060"/>
                </a:solidFill>
                <a:latin typeface="Letter-join Plus 40" pitchFamily="50" charset="0"/>
              </a:rPr>
              <a:t>Your child will have one hour, </a:t>
            </a:r>
            <a:r>
              <a:rPr lang="en-GB" sz="2200" b="1" dirty="0" smtClean="0">
                <a:solidFill>
                  <a:srgbClr val="002060"/>
                </a:solidFill>
                <a:latin typeface="Letter-join Plus 40" pitchFamily="50" charset="0"/>
              </a:rPr>
              <a:t>which includes </a:t>
            </a:r>
            <a:r>
              <a:rPr lang="en-GB" sz="2200" b="1" dirty="0">
                <a:solidFill>
                  <a:srgbClr val="002060"/>
                </a:solidFill>
                <a:latin typeface="Letter-join Plus 40" pitchFamily="50" charset="0"/>
              </a:rPr>
              <a:t>reading time, to complete the test</a:t>
            </a:r>
            <a:r>
              <a:rPr lang="en-GB" sz="2200" b="1" dirty="0" smtClean="0">
                <a:solidFill>
                  <a:srgbClr val="002060"/>
                </a:solidFill>
                <a:latin typeface="Letter-join Plus 40" pitchFamily="50" charset="0"/>
              </a:rPr>
              <a:t>.</a:t>
            </a:r>
          </a:p>
          <a:p>
            <a:pPr fontAlgn="base"/>
            <a:endParaRPr lang="en-GB" sz="2200" dirty="0" smtClean="0">
              <a:solidFill>
                <a:srgbClr val="002060"/>
              </a:solidFill>
              <a:latin typeface="Letter-join Plus 40" pitchFamily="50" charset="0"/>
            </a:endParaRPr>
          </a:p>
          <a:p>
            <a:pPr fontAlgn="base"/>
            <a:r>
              <a:rPr lang="en-GB" sz="2200" dirty="0">
                <a:solidFill>
                  <a:srgbClr val="002060"/>
                </a:solidFill>
                <a:latin typeface="Letter-join Plus 40" pitchFamily="50" charset="0"/>
              </a:rPr>
              <a:t>There will be a selection of question types, including:</a:t>
            </a:r>
          </a:p>
          <a:p>
            <a:pPr marL="800100" lvl="1" indent="-342900" fontAlgn="base">
              <a:buFont typeface="Arial" panose="020B0604020202020204" pitchFamily="34" charset="0"/>
              <a:buChar char="•"/>
            </a:pPr>
            <a:r>
              <a:rPr lang="en-GB" sz="2200" b="1" dirty="0" smtClean="0">
                <a:solidFill>
                  <a:srgbClr val="002060"/>
                </a:solidFill>
                <a:latin typeface="Letter-join Plus 40" pitchFamily="50" charset="0"/>
              </a:rPr>
              <a:t>Sequencing /ordering</a:t>
            </a:r>
            <a:r>
              <a:rPr lang="en-GB" sz="2200" dirty="0">
                <a:solidFill>
                  <a:srgbClr val="002060"/>
                </a:solidFill>
                <a:latin typeface="Letter-join Plus 40" pitchFamily="50" charset="0"/>
              </a:rPr>
              <a:t>, e.g. ‘Number the events below to show the order in which they happen in the story’ </a:t>
            </a:r>
          </a:p>
          <a:p>
            <a:pPr marL="800100" lvl="1" indent="-342900" fontAlgn="base">
              <a:buFont typeface="Arial" panose="020B0604020202020204" pitchFamily="34" charset="0"/>
              <a:buChar char="•"/>
            </a:pPr>
            <a:r>
              <a:rPr lang="en-GB" sz="2200" b="1" dirty="0">
                <a:solidFill>
                  <a:srgbClr val="002060"/>
                </a:solidFill>
                <a:latin typeface="Letter-join Plus 40" pitchFamily="50" charset="0"/>
              </a:rPr>
              <a:t>Labelling</a:t>
            </a:r>
            <a:r>
              <a:rPr lang="en-GB" sz="2200" dirty="0">
                <a:solidFill>
                  <a:srgbClr val="002060"/>
                </a:solidFill>
                <a:latin typeface="Letter-join Plus 40" pitchFamily="50" charset="0"/>
              </a:rPr>
              <a:t>, e.g. ‘Label the text to show the </a:t>
            </a:r>
            <a:r>
              <a:rPr lang="en-GB" sz="2200" dirty="0" smtClean="0">
                <a:solidFill>
                  <a:srgbClr val="002060"/>
                </a:solidFill>
                <a:latin typeface="Letter-join Plus 40" pitchFamily="50" charset="0"/>
              </a:rPr>
              <a:t>introduction’</a:t>
            </a:r>
            <a:r>
              <a:rPr lang="en-GB" sz="2200" dirty="0">
                <a:solidFill>
                  <a:srgbClr val="002060"/>
                </a:solidFill>
                <a:latin typeface="Letter-join Plus 40" pitchFamily="50" charset="0"/>
              </a:rPr>
              <a:t> </a:t>
            </a:r>
          </a:p>
          <a:p>
            <a:pPr marL="800100" lvl="1" indent="-342900" fontAlgn="base">
              <a:buFont typeface="Arial" panose="020B0604020202020204" pitchFamily="34" charset="0"/>
              <a:buChar char="•"/>
            </a:pPr>
            <a:r>
              <a:rPr lang="en-GB" sz="2200" b="1" dirty="0">
                <a:solidFill>
                  <a:srgbClr val="002060"/>
                </a:solidFill>
                <a:latin typeface="Letter-join Plus 40" pitchFamily="50" charset="0"/>
              </a:rPr>
              <a:t>Find and copy</a:t>
            </a:r>
            <a:r>
              <a:rPr lang="en-GB" sz="2200" dirty="0">
                <a:solidFill>
                  <a:srgbClr val="002060"/>
                </a:solidFill>
                <a:latin typeface="Letter-join Plus 40" pitchFamily="50" charset="0"/>
              </a:rPr>
              <a:t>, e.g. ‘Find and copy one word that suggests what the weather is like in the story’ </a:t>
            </a:r>
          </a:p>
          <a:p>
            <a:pPr marL="800100" lvl="1" indent="-342900" fontAlgn="base">
              <a:buFont typeface="Arial" panose="020B0604020202020204" pitchFamily="34" charset="0"/>
              <a:buChar char="•"/>
            </a:pPr>
            <a:r>
              <a:rPr lang="en-GB" sz="2200" b="1" dirty="0">
                <a:solidFill>
                  <a:srgbClr val="002060"/>
                </a:solidFill>
                <a:latin typeface="Letter-join Plus 40" pitchFamily="50" charset="0"/>
              </a:rPr>
              <a:t>Short constructed response</a:t>
            </a:r>
            <a:r>
              <a:rPr lang="en-GB" sz="2200" dirty="0">
                <a:solidFill>
                  <a:srgbClr val="002060"/>
                </a:solidFill>
                <a:latin typeface="Letter-join Plus 40" pitchFamily="50" charset="0"/>
              </a:rPr>
              <a:t>, e.g. ‘What does the bear eat?’ </a:t>
            </a:r>
          </a:p>
          <a:p>
            <a:pPr marL="800100" lvl="1" indent="-342900" fontAlgn="base">
              <a:buFont typeface="Arial" panose="020B0604020202020204" pitchFamily="34" charset="0"/>
              <a:buChar char="•"/>
            </a:pPr>
            <a:r>
              <a:rPr lang="en-GB" sz="2200" b="1" dirty="0">
                <a:solidFill>
                  <a:srgbClr val="002060"/>
                </a:solidFill>
                <a:latin typeface="Letter-join Plus 40" pitchFamily="50" charset="0"/>
              </a:rPr>
              <a:t>Open-ended response</a:t>
            </a:r>
            <a:r>
              <a:rPr lang="en-GB" sz="2200" dirty="0">
                <a:solidFill>
                  <a:srgbClr val="002060"/>
                </a:solidFill>
                <a:latin typeface="Letter-join Plus 40" pitchFamily="50" charset="0"/>
              </a:rPr>
              <a:t>, e.g. ‘Look at the sentence that begins </a:t>
            </a:r>
            <a:r>
              <a:rPr lang="en-GB" sz="2200" i="1" dirty="0">
                <a:solidFill>
                  <a:srgbClr val="002060"/>
                </a:solidFill>
                <a:latin typeface="Letter-join Plus 40" pitchFamily="50" charset="0"/>
              </a:rPr>
              <a:t>Once upon a time</a:t>
            </a:r>
            <a:r>
              <a:rPr lang="en-GB" sz="2200" dirty="0">
                <a:solidFill>
                  <a:srgbClr val="002060"/>
                </a:solidFill>
                <a:latin typeface="Letter-join Plus 40" pitchFamily="50" charset="0"/>
              </a:rPr>
              <a:t>. How does the writer increase the tension throughout this paragraph? Explain fully, referring to the text in your answer.’ </a:t>
            </a:r>
          </a:p>
        </p:txBody>
      </p:sp>
      <p:sp>
        <p:nvSpPr>
          <p:cNvPr id="5" name="Title 4"/>
          <p:cNvSpPr>
            <a:spLocks noGrp="1"/>
          </p:cNvSpPr>
          <p:nvPr>
            <p:ph type="title"/>
          </p:nvPr>
        </p:nvSpPr>
        <p:spPr>
          <a:xfrm>
            <a:off x="457200" y="274638"/>
            <a:ext cx="8229600" cy="778098"/>
          </a:xfrm>
        </p:spPr>
        <p:txBody>
          <a:bodyPr>
            <a:normAutofit/>
          </a:bodyPr>
          <a:lstStyle/>
          <a:p>
            <a:r>
              <a:rPr lang="en-GB" dirty="0">
                <a:solidFill>
                  <a:schemeClr val="bg2">
                    <a:lumMod val="75000"/>
                  </a:schemeClr>
                </a:solidFill>
                <a:latin typeface="Letter-join Plus 40" pitchFamily="50" charset="0"/>
              </a:rPr>
              <a:t>Key Stage 2 </a:t>
            </a:r>
            <a:r>
              <a:rPr lang="en-GB" dirty="0" smtClean="0">
                <a:solidFill>
                  <a:schemeClr val="bg2">
                    <a:lumMod val="75000"/>
                  </a:schemeClr>
                </a:solidFill>
                <a:latin typeface="Letter-join Plus 40" pitchFamily="50" charset="0"/>
              </a:rPr>
              <a:t>Reading</a:t>
            </a:r>
            <a:endParaRPr lang="en-GB" dirty="0">
              <a:solidFill>
                <a:schemeClr val="bg2">
                  <a:lumMod val="75000"/>
                </a:schemeClr>
              </a:solidFill>
              <a:latin typeface="Letter-join Plus 40" pitchFamily="50" charset="0"/>
            </a:endParaRPr>
          </a:p>
        </p:txBody>
      </p:sp>
      <p:pic>
        <p:nvPicPr>
          <p:cNvPr id="6" name="Picture 2" descr="http://4vector.com/i/free-vector-person-reading-book-clip-art_110277_Person_Reading_Book_clip_art_high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4031" y="188640"/>
            <a:ext cx="86409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513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18804207"/>
              </p:ext>
            </p:extLst>
          </p:nvPr>
        </p:nvGraphicFramePr>
        <p:xfrm>
          <a:off x="539552" y="1340768"/>
          <a:ext cx="8229600" cy="4490720"/>
        </p:xfrm>
        <a:graphic>
          <a:graphicData uri="http://schemas.openxmlformats.org/drawingml/2006/table">
            <a:tbl>
              <a:tblPr firstRow="1" bandRow="1">
                <a:tableStyleId>{D7AC3CCA-C797-4891-BE02-D94E43425B78}</a:tableStyleId>
              </a:tblPr>
              <a:tblGrid>
                <a:gridCol w="20574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370840">
                <a:tc>
                  <a:txBody>
                    <a:bodyPr/>
                    <a:lstStyle/>
                    <a:p>
                      <a:r>
                        <a:rPr lang="en-GB" dirty="0" smtClean="0">
                          <a:latin typeface="Letter-join Plus 40" pitchFamily="50" charset="0"/>
                        </a:rPr>
                        <a:t>2a</a:t>
                      </a:r>
                      <a:endParaRPr lang="en-GB" dirty="0">
                        <a:solidFill>
                          <a:srgbClr val="0070C0"/>
                        </a:solidFill>
                        <a:latin typeface="Letter-join Plus 40" pitchFamily="50" charset="0"/>
                      </a:endParaRPr>
                    </a:p>
                  </a:txBody>
                  <a:tcPr>
                    <a:solidFill>
                      <a:srgbClr val="FFFF00"/>
                    </a:solidFill>
                  </a:tcPr>
                </a:tc>
                <a:tc>
                  <a:txBody>
                    <a:bodyPr/>
                    <a:lstStyle/>
                    <a:p>
                      <a:r>
                        <a:rPr lang="en-GB" dirty="0" smtClean="0">
                          <a:latin typeface="Letter-join Plus 40" pitchFamily="50" charset="0"/>
                        </a:rPr>
                        <a:t>2b</a:t>
                      </a:r>
                      <a:endParaRPr lang="en-GB" dirty="0">
                        <a:solidFill>
                          <a:srgbClr val="0070C0"/>
                        </a:solidFill>
                        <a:latin typeface="Letter-join Plus 40" pitchFamily="50" charset="0"/>
                      </a:endParaRPr>
                    </a:p>
                  </a:txBody>
                  <a:tcPr>
                    <a:solidFill>
                      <a:srgbClr val="FFFF00"/>
                    </a:solidFill>
                  </a:tcPr>
                </a:tc>
                <a:tc>
                  <a:txBody>
                    <a:bodyPr/>
                    <a:lstStyle/>
                    <a:p>
                      <a:r>
                        <a:rPr lang="en-GB" dirty="0" smtClean="0">
                          <a:latin typeface="Letter-join Plus 40" pitchFamily="50" charset="0"/>
                        </a:rPr>
                        <a:t>2c</a:t>
                      </a:r>
                      <a:endParaRPr lang="en-GB" dirty="0">
                        <a:solidFill>
                          <a:srgbClr val="0070C0"/>
                        </a:solidFill>
                        <a:latin typeface="Letter-join Plus 40" pitchFamily="50" charset="0"/>
                      </a:endParaRPr>
                    </a:p>
                  </a:txBody>
                  <a:tcPr>
                    <a:solidFill>
                      <a:srgbClr val="FFFF00"/>
                    </a:solidFill>
                  </a:tcPr>
                </a:tc>
                <a:tc>
                  <a:txBody>
                    <a:bodyPr/>
                    <a:lstStyle/>
                    <a:p>
                      <a:r>
                        <a:rPr lang="en-GB" dirty="0" smtClean="0">
                          <a:latin typeface="Letter-join Plus 40" pitchFamily="50" charset="0"/>
                        </a:rPr>
                        <a:t>2d</a:t>
                      </a:r>
                      <a:endParaRPr lang="en-GB" dirty="0">
                        <a:solidFill>
                          <a:srgbClr val="0070C0"/>
                        </a:solidFill>
                        <a:latin typeface="Letter-join Plus 40" pitchFamily="50" charset="0"/>
                      </a:endParaRPr>
                    </a:p>
                  </a:txBody>
                  <a:tcPr>
                    <a:solidFill>
                      <a:srgbClr val="FFFF00"/>
                    </a:solidFill>
                  </a:tcPr>
                </a:tc>
                <a:extLst>
                  <a:ext uri="{0D108BD9-81ED-4DB2-BD59-A6C34878D82A}">
                    <a16:rowId xmlns:a16="http://schemas.microsoft.com/office/drawing/2014/main" xmlns="" val="10000"/>
                  </a:ext>
                </a:extLst>
              </a:tr>
              <a:tr h="370840">
                <a:tc>
                  <a:txBody>
                    <a:bodyPr/>
                    <a:lstStyle/>
                    <a:p>
                      <a:r>
                        <a:rPr lang="en-GB" i="1" dirty="0" smtClean="0">
                          <a:solidFill>
                            <a:schemeClr val="tx1"/>
                          </a:solidFill>
                          <a:latin typeface="Letter-join Plus 40" pitchFamily="50" charset="0"/>
                        </a:rPr>
                        <a:t>Give/explain</a:t>
                      </a:r>
                      <a:r>
                        <a:rPr lang="en-GB" i="1" baseline="0" dirty="0" smtClean="0">
                          <a:solidFill>
                            <a:schemeClr val="tx1"/>
                          </a:solidFill>
                          <a:latin typeface="Letter-join Plus 40" pitchFamily="50" charset="0"/>
                        </a:rPr>
                        <a:t> the meaning of words in context. </a:t>
                      </a:r>
                      <a:endParaRPr lang="en-GB" i="1" dirty="0">
                        <a:solidFill>
                          <a:schemeClr val="tx1"/>
                        </a:solidFill>
                        <a:latin typeface="Letter-join Plus 40" pitchFamily="50" charset="0"/>
                      </a:endParaRPr>
                    </a:p>
                  </a:txBody>
                  <a:tcPr/>
                </a:tc>
                <a:tc>
                  <a:txBody>
                    <a:bodyPr/>
                    <a:lstStyle/>
                    <a:p>
                      <a:r>
                        <a:rPr lang="en-GB" i="1" dirty="0" smtClean="0">
                          <a:solidFill>
                            <a:schemeClr val="tx1"/>
                          </a:solidFill>
                          <a:latin typeface="Letter-join Plus 40" pitchFamily="50" charset="0"/>
                        </a:rPr>
                        <a:t>Retrieve and record</a:t>
                      </a:r>
                      <a:r>
                        <a:rPr lang="en-GB" i="1" baseline="0" dirty="0" smtClean="0">
                          <a:solidFill>
                            <a:schemeClr val="tx1"/>
                          </a:solidFill>
                          <a:latin typeface="Letter-join Plus 40" pitchFamily="50" charset="0"/>
                        </a:rPr>
                        <a:t> information / identify key details from fiction and non- fiction. </a:t>
                      </a:r>
                      <a:endParaRPr lang="en-GB" i="1" dirty="0">
                        <a:solidFill>
                          <a:schemeClr val="tx1"/>
                        </a:solidFill>
                        <a:latin typeface="Letter-join Plus 40" pitchFamily="50" charset="0"/>
                      </a:endParaRPr>
                    </a:p>
                  </a:txBody>
                  <a:tcPr/>
                </a:tc>
                <a:tc>
                  <a:txBody>
                    <a:bodyPr/>
                    <a:lstStyle/>
                    <a:p>
                      <a:r>
                        <a:rPr lang="en-GB" i="1" dirty="0" smtClean="0">
                          <a:solidFill>
                            <a:schemeClr val="tx1"/>
                          </a:solidFill>
                          <a:latin typeface="Letter-join Plus 40" pitchFamily="50" charset="0"/>
                        </a:rPr>
                        <a:t>Summarise main ideas from more than one paragraph.</a:t>
                      </a:r>
                      <a:r>
                        <a:rPr lang="en-GB" i="1" baseline="0" dirty="0" smtClean="0">
                          <a:solidFill>
                            <a:schemeClr val="tx1"/>
                          </a:solidFill>
                          <a:latin typeface="Letter-join Plus 40" pitchFamily="50" charset="0"/>
                        </a:rPr>
                        <a:t> </a:t>
                      </a:r>
                      <a:endParaRPr lang="en-GB" i="1" dirty="0">
                        <a:solidFill>
                          <a:schemeClr val="tx1"/>
                        </a:solidFill>
                        <a:latin typeface="Letter-join Plus 40" pitchFamily="50" charset="0"/>
                      </a:endParaRPr>
                    </a:p>
                  </a:txBody>
                  <a:tcPr/>
                </a:tc>
                <a:tc>
                  <a:txBody>
                    <a:bodyPr/>
                    <a:lstStyle/>
                    <a:p>
                      <a:r>
                        <a:rPr lang="en-GB" i="1" dirty="0" smtClean="0">
                          <a:solidFill>
                            <a:schemeClr val="tx1"/>
                          </a:solidFill>
                          <a:latin typeface="Letter-join Plus 40" pitchFamily="50" charset="0"/>
                        </a:rPr>
                        <a:t>Make inferences from the text/</a:t>
                      </a:r>
                      <a:r>
                        <a:rPr lang="en-GB" i="1" baseline="0" dirty="0" smtClean="0">
                          <a:solidFill>
                            <a:schemeClr val="tx1"/>
                          </a:solidFill>
                          <a:latin typeface="Letter-join Plus 40" pitchFamily="50" charset="0"/>
                        </a:rPr>
                        <a:t> explain and justify inferences with evidence from the text. </a:t>
                      </a:r>
                      <a:endParaRPr lang="en-GB" i="1" dirty="0">
                        <a:solidFill>
                          <a:schemeClr val="tx1"/>
                        </a:solidFill>
                        <a:latin typeface="Letter-join Plus 40" pitchFamily="50" charset="0"/>
                      </a:endParaRPr>
                    </a:p>
                  </a:txBody>
                  <a:tcPr/>
                </a:tc>
                <a:extLst>
                  <a:ext uri="{0D108BD9-81ED-4DB2-BD59-A6C34878D82A}">
                    <a16:rowId xmlns:a16="http://schemas.microsoft.com/office/drawing/2014/main" xmlns="" val="10001"/>
                  </a:ext>
                </a:extLst>
              </a:tr>
              <a:tr h="370840">
                <a:tc>
                  <a:txBody>
                    <a:bodyPr/>
                    <a:lstStyle/>
                    <a:p>
                      <a:r>
                        <a:rPr lang="en-GB" b="1" dirty="0" smtClean="0">
                          <a:latin typeface="Letter-join Plus 40" pitchFamily="50" charset="0"/>
                        </a:rPr>
                        <a:t>2e</a:t>
                      </a:r>
                      <a:endParaRPr lang="en-GB" b="1" dirty="0">
                        <a:solidFill>
                          <a:srgbClr val="0070C0"/>
                        </a:solidFill>
                        <a:latin typeface="Letter-join Plus 40" pitchFamily="50" charset="0"/>
                      </a:endParaRPr>
                    </a:p>
                  </a:txBody>
                  <a:tcPr>
                    <a:solidFill>
                      <a:srgbClr val="FFFF00"/>
                    </a:solidFill>
                  </a:tcPr>
                </a:tc>
                <a:tc>
                  <a:txBody>
                    <a:bodyPr/>
                    <a:lstStyle/>
                    <a:p>
                      <a:r>
                        <a:rPr lang="en-GB" b="1" dirty="0" smtClean="0">
                          <a:latin typeface="Letter-join Plus 40" pitchFamily="50" charset="0"/>
                        </a:rPr>
                        <a:t>2f</a:t>
                      </a:r>
                      <a:endParaRPr lang="en-GB" b="1" dirty="0">
                        <a:solidFill>
                          <a:srgbClr val="0070C0"/>
                        </a:solidFill>
                        <a:latin typeface="Letter-join Plus 40" pitchFamily="50" charset="0"/>
                      </a:endParaRPr>
                    </a:p>
                  </a:txBody>
                  <a:tcPr>
                    <a:solidFill>
                      <a:srgbClr val="FFFF00"/>
                    </a:solidFill>
                  </a:tcPr>
                </a:tc>
                <a:tc>
                  <a:txBody>
                    <a:bodyPr/>
                    <a:lstStyle/>
                    <a:p>
                      <a:r>
                        <a:rPr lang="en-GB" b="1" dirty="0" smtClean="0">
                          <a:latin typeface="Letter-join Plus 40" pitchFamily="50" charset="0"/>
                        </a:rPr>
                        <a:t>2g</a:t>
                      </a:r>
                      <a:endParaRPr lang="en-GB" b="1" dirty="0">
                        <a:solidFill>
                          <a:srgbClr val="0070C0"/>
                        </a:solidFill>
                        <a:latin typeface="Letter-join Plus 40" pitchFamily="50" charset="0"/>
                      </a:endParaRPr>
                    </a:p>
                  </a:txBody>
                  <a:tcPr>
                    <a:solidFill>
                      <a:srgbClr val="FFFF00"/>
                    </a:solidFill>
                  </a:tcPr>
                </a:tc>
                <a:tc>
                  <a:txBody>
                    <a:bodyPr/>
                    <a:lstStyle/>
                    <a:p>
                      <a:r>
                        <a:rPr lang="en-GB" b="1" dirty="0" smtClean="0">
                          <a:latin typeface="Letter-join Plus 40" pitchFamily="50" charset="0"/>
                        </a:rPr>
                        <a:t>2h</a:t>
                      </a:r>
                      <a:endParaRPr lang="en-GB" b="1" dirty="0">
                        <a:solidFill>
                          <a:srgbClr val="0070C0"/>
                        </a:solidFill>
                        <a:latin typeface="Letter-join Plus 40" pitchFamily="50" charset="0"/>
                      </a:endParaRPr>
                    </a:p>
                  </a:txBody>
                  <a:tcPr>
                    <a:solidFill>
                      <a:srgbClr val="FFFF00"/>
                    </a:solidFill>
                  </a:tcPr>
                </a:tc>
                <a:extLst>
                  <a:ext uri="{0D108BD9-81ED-4DB2-BD59-A6C34878D82A}">
                    <a16:rowId xmlns:a16="http://schemas.microsoft.com/office/drawing/2014/main" xmlns="" val="10002"/>
                  </a:ext>
                </a:extLst>
              </a:tr>
              <a:tr h="370840">
                <a:tc>
                  <a:txBody>
                    <a:bodyPr/>
                    <a:lstStyle/>
                    <a:p>
                      <a:r>
                        <a:rPr lang="en-GB" i="1" dirty="0" smtClean="0">
                          <a:latin typeface="Letter-join Plus 40" pitchFamily="50" charset="0"/>
                        </a:rPr>
                        <a:t>Predict</a:t>
                      </a:r>
                      <a:r>
                        <a:rPr lang="en-GB" i="1" baseline="0" dirty="0" smtClean="0">
                          <a:latin typeface="Letter-join Plus 40" pitchFamily="50" charset="0"/>
                        </a:rPr>
                        <a:t> what may happen from details stated and implied.</a:t>
                      </a:r>
                      <a:endParaRPr lang="en-GB" i="1" dirty="0">
                        <a:latin typeface="Letter-join Plus 40" pitchFamily="50" charset="0"/>
                      </a:endParaRPr>
                    </a:p>
                  </a:txBody>
                  <a:tcPr/>
                </a:tc>
                <a:tc>
                  <a:txBody>
                    <a:bodyPr/>
                    <a:lstStyle/>
                    <a:p>
                      <a:r>
                        <a:rPr lang="en-GB" i="1" dirty="0" smtClean="0">
                          <a:latin typeface="Letter-join Plus 40" pitchFamily="50" charset="0"/>
                        </a:rPr>
                        <a:t>Identify/explain</a:t>
                      </a:r>
                      <a:r>
                        <a:rPr lang="en-GB" i="1" baseline="0" dirty="0" smtClean="0">
                          <a:latin typeface="Letter-join Plus 40" pitchFamily="50" charset="0"/>
                        </a:rPr>
                        <a:t> how information/ narrative content is related and contributes to meaning as a whole. </a:t>
                      </a:r>
                      <a:endParaRPr lang="en-GB" i="1" dirty="0">
                        <a:latin typeface="Letter-join Plus 40" pitchFamily="50" charset="0"/>
                      </a:endParaRPr>
                    </a:p>
                  </a:txBody>
                  <a:tcPr/>
                </a:tc>
                <a:tc>
                  <a:txBody>
                    <a:bodyPr/>
                    <a:lstStyle/>
                    <a:p>
                      <a:r>
                        <a:rPr lang="en-GB" i="1" dirty="0" smtClean="0">
                          <a:latin typeface="Letter-join Plus 40" pitchFamily="50" charset="0"/>
                        </a:rPr>
                        <a:t>Identify/explain</a:t>
                      </a:r>
                      <a:r>
                        <a:rPr lang="en-GB" i="1" baseline="0" dirty="0" smtClean="0">
                          <a:latin typeface="Letter-join Plus 40" pitchFamily="50" charset="0"/>
                        </a:rPr>
                        <a:t> how meaning is enhanced through choice of words and phrases. </a:t>
                      </a:r>
                      <a:endParaRPr lang="en-GB" i="1" dirty="0">
                        <a:latin typeface="Letter-join Plus 40" pitchFamily="50" charset="0"/>
                      </a:endParaRPr>
                    </a:p>
                  </a:txBody>
                  <a:tcPr/>
                </a:tc>
                <a:tc>
                  <a:txBody>
                    <a:bodyPr/>
                    <a:lstStyle/>
                    <a:p>
                      <a:r>
                        <a:rPr lang="en-GB" i="1" dirty="0" smtClean="0">
                          <a:latin typeface="Letter-join Plus 40" pitchFamily="50" charset="0"/>
                        </a:rPr>
                        <a:t>Make comparisons within</a:t>
                      </a:r>
                      <a:r>
                        <a:rPr lang="en-GB" i="1" baseline="0" dirty="0" smtClean="0">
                          <a:latin typeface="Letter-join Plus 40" pitchFamily="50" charset="0"/>
                        </a:rPr>
                        <a:t> the text. </a:t>
                      </a:r>
                      <a:endParaRPr lang="en-GB" i="1" dirty="0">
                        <a:latin typeface="Letter-join Plus 40" pitchFamily="50" charset="0"/>
                      </a:endParaRPr>
                    </a:p>
                  </a:txBody>
                  <a:tcPr/>
                </a:tc>
                <a:extLst>
                  <a:ext uri="{0D108BD9-81ED-4DB2-BD59-A6C34878D82A}">
                    <a16:rowId xmlns:a16="http://schemas.microsoft.com/office/drawing/2014/main" xmlns="" val="10003"/>
                  </a:ext>
                </a:extLst>
              </a:tr>
            </a:tbl>
          </a:graphicData>
        </a:graphic>
      </p:graphicFrame>
      <p:sp>
        <p:nvSpPr>
          <p:cNvPr id="3" name="Title 2"/>
          <p:cNvSpPr>
            <a:spLocks noGrp="1"/>
          </p:cNvSpPr>
          <p:nvPr>
            <p:ph type="title"/>
          </p:nvPr>
        </p:nvSpPr>
        <p:spPr/>
        <p:txBody>
          <a:bodyPr/>
          <a:lstStyle/>
          <a:p>
            <a:pPr algn="ctr"/>
            <a:r>
              <a:rPr lang="en-GB" dirty="0" smtClean="0">
                <a:solidFill>
                  <a:schemeClr val="bg2">
                    <a:lumMod val="75000"/>
                  </a:schemeClr>
                </a:solidFill>
                <a:latin typeface="Letter-join Plus 40" pitchFamily="50" charset="0"/>
              </a:rPr>
              <a:t>What</a:t>
            </a:r>
            <a:r>
              <a:rPr lang="en-GB" dirty="0">
                <a:solidFill>
                  <a:schemeClr val="bg2">
                    <a:lumMod val="75000"/>
                  </a:schemeClr>
                </a:solidFill>
                <a:latin typeface="Letter-join Plus 40" pitchFamily="50" charset="0"/>
              </a:rPr>
              <a:t> </a:t>
            </a:r>
            <a:r>
              <a:rPr lang="en-GB" dirty="0" smtClean="0">
                <a:solidFill>
                  <a:schemeClr val="bg2">
                    <a:lumMod val="75000"/>
                  </a:schemeClr>
                </a:solidFill>
                <a:latin typeface="Letter-join Plus 40" pitchFamily="50" charset="0"/>
              </a:rPr>
              <a:t>content will be tested? </a:t>
            </a:r>
            <a:endParaRPr lang="en-GB" dirty="0">
              <a:solidFill>
                <a:schemeClr val="bg2">
                  <a:lumMod val="75000"/>
                </a:schemeClr>
              </a:solidFill>
              <a:latin typeface="Letter-join Plus 40" pitchFamily="50" charset="0"/>
            </a:endParaRPr>
          </a:p>
        </p:txBody>
      </p:sp>
    </p:spTree>
    <p:extLst>
      <p:ext uri="{BB962C8B-B14F-4D97-AF65-F5344CB8AC3E}">
        <p14:creationId xmlns:p14="http://schemas.microsoft.com/office/powerpoint/2010/main" val="1566884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124744"/>
            <a:ext cx="8712968" cy="5184576"/>
          </a:xfrm>
        </p:spPr>
        <p:txBody>
          <a:bodyPr>
            <a:noAutofit/>
          </a:bodyPr>
          <a:lstStyle/>
          <a:p>
            <a:pPr marL="109728" indent="0">
              <a:buNone/>
            </a:pPr>
            <a:r>
              <a:rPr lang="en-GB" sz="2400" b="1" u="sng" dirty="0" smtClean="0">
                <a:solidFill>
                  <a:srgbClr val="002060"/>
                </a:solidFill>
                <a:latin typeface="Letter-join Plus 40" pitchFamily="50" charset="0"/>
              </a:rPr>
              <a:t>There will be two papers to test: Grammar</a:t>
            </a:r>
            <a:r>
              <a:rPr lang="en-GB" sz="2400" b="1" u="sng" dirty="0">
                <a:solidFill>
                  <a:srgbClr val="002060"/>
                </a:solidFill>
                <a:latin typeface="Letter-join Plus 40" pitchFamily="50" charset="0"/>
              </a:rPr>
              <a:t>, </a:t>
            </a:r>
            <a:r>
              <a:rPr lang="en-GB" sz="2400" b="1" u="sng" dirty="0" smtClean="0">
                <a:solidFill>
                  <a:srgbClr val="002060"/>
                </a:solidFill>
                <a:latin typeface="Letter-join Plus 40" pitchFamily="50" charset="0"/>
              </a:rPr>
              <a:t>Punctuation </a:t>
            </a:r>
            <a:r>
              <a:rPr lang="en-GB" sz="2400" b="1" u="sng" dirty="0">
                <a:solidFill>
                  <a:srgbClr val="002060"/>
                </a:solidFill>
                <a:latin typeface="Letter-join Plus 40" pitchFamily="50" charset="0"/>
              </a:rPr>
              <a:t>and </a:t>
            </a:r>
            <a:r>
              <a:rPr lang="en-GB" sz="2400" b="1" u="sng" dirty="0" smtClean="0">
                <a:solidFill>
                  <a:srgbClr val="002060"/>
                </a:solidFill>
                <a:latin typeface="Letter-join Plus 40" pitchFamily="50" charset="0"/>
              </a:rPr>
              <a:t>Spelling (GPVS)</a:t>
            </a:r>
          </a:p>
          <a:p>
            <a:pPr marL="109728" indent="0">
              <a:buNone/>
            </a:pPr>
            <a:r>
              <a:rPr lang="en-GB" sz="2400" dirty="0" smtClean="0">
                <a:solidFill>
                  <a:srgbClr val="002060"/>
                </a:solidFill>
                <a:latin typeface="Letter-join Plus 40" pitchFamily="50" charset="0"/>
              </a:rPr>
              <a:t>-Paper 1: Grammar, Punctuation and Vocabulary (45 minutes</a:t>
            </a:r>
            <a:r>
              <a:rPr lang="en-GB" sz="2400" dirty="0" smtClean="0">
                <a:solidFill>
                  <a:srgbClr val="002060"/>
                </a:solidFill>
                <a:latin typeface="Letter-join Plus 40" pitchFamily="50" charset="0"/>
              </a:rPr>
              <a:t>)</a:t>
            </a:r>
            <a:endParaRPr lang="en-GB" sz="2400" dirty="0" smtClean="0">
              <a:solidFill>
                <a:srgbClr val="002060"/>
              </a:solidFill>
              <a:latin typeface="Letter-join Plus 40" pitchFamily="50" charset="0"/>
            </a:endParaRPr>
          </a:p>
          <a:p>
            <a:pPr marL="109728" indent="0">
              <a:buNone/>
            </a:pPr>
            <a:r>
              <a:rPr lang="en-GB" sz="2400" dirty="0" smtClean="0">
                <a:solidFill>
                  <a:srgbClr val="002060"/>
                </a:solidFill>
                <a:latin typeface="Letter-join Plus 40" pitchFamily="50" charset="0"/>
              </a:rPr>
              <a:t>-Paper 2: Spelling </a:t>
            </a:r>
            <a:r>
              <a:rPr lang="en-GB" sz="2400" dirty="0" smtClean="0">
                <a:solidFill>
                  <a:srgbClr val="002060"/>
                </a:solidFill>
                <a:latin typeface="Letter-join Plus 40" pitchFamily="50" charset="0"/>
              </a:rPr>
              <a:t>test</a:t>
            </a:r>
            <a:endParaRPr lang="en-GB" sz="2400" dirty="0" smtClean="0">
              <a:solidFill>
                <a:srgbClr val="002060"/>
              </a:solidFill>
              <a:latin typeface="Letter-join Plus 40" pitchFamily="50" charset="0"/>
            </a:endParaRPr>
          </a:p>
          <a:p>
            <a:pPr marL="109728" indent="0">
              <a:buNone/>
            </a:pPr>
            <a:r>
              <a:rPr lang="en-GB" sz="2400" dirty="0" smtClean="0">
                <a:solidFill>
                  <a:srgbClr val="002060"/>
                </a:solidFill>
                <a:latin typeface="Letter-join Plus 40" pitchFamily="50" charset="0"/>
              </a:rPr>
              <a:t> </a:t>
            </a:r>
            <a:endParaRPr lang="en-GB" sz="2400" dirty="0">
              <a:solidFill>
                <a:srgbClr val="002060"/>
              </a:solidFill>
              <a:latin typeface="Letter-join Plus 40" pitchFamily="50" charset="0"/>
            </a:endParaRPr>
          </a:p>
          <a:p>
            <a:pPr marL="109728" indent="0" fontAlgn="base">
              <a:buNone/>
            </a:pPr>
            <a:r>
              <a:rPr lang="en-GB" sz="2400" b="1" u="sng" dirty="0">
                <a:solidFill>
                  <a:srgbClr val="002060"/>
                </a:solidFill>
                <a:latin typeface="Letter-join Plus 40" pitchFamily="50" charset="0"/>
              </a:rPr>
              <a:t>There will be a selection of question types, </a:t>
            </a:r>
            <a:r>
              <a:rPr lang="en-GB" sz="2400" b="1" u="sng" dirty="0" smtClean="0">
                <a:solidFill>
                  <a:srgbClr val="002060"/>
                </a:solidFill>
                <a:latin typeface="Letter-join Plus 40" pitchFamily="50" charset="0"/>
              </a:rPr>
              <a:t>exploring:</a:t>
            </a:r>
          </a:p>
          <a:p>
            <a:r>
              <a:rPr lang="en-GB" sz="2400" dirty="0" smtClean="0">
                <a:solidFill>
                  <a:srgbClr val="002060"/>
                </a:solidFill>
                <a:latin typeface="Letter-join Plus 40" pitchFamily="50" charset="0"/>
              </a:rPr>
              <a:t>Selected </a:t>
            </a:r>
            <a:r>
              <a:rPr lang="en-GB" sz="2400" dirty="0">
                <a:solidFill>
                  <a:srgbClr val="002060"/>
                </a:solidFill>
                <a:latin typeface="Letter-join Plus 40" pitchFamily="50" charset="0"/>
              </a:rPr>
              <a:t>response, e.g. ‘Identify the adjectives in the sentence below’</a:t>
            </a:r>
          </a:p>
          <a:p>
            <a:r>
              <a:rPr lang="en-GB" sz="2400" dirty="0">
                <a:solidFill>
                  <a:srgbClr val="002060"/>
                </a:solidFill>
                <a:latin typeface="Letter-join Plus 40" pitchFamily="50" charset="0"/>
              </a:rPr>
              <a:t>Constructed response, e.g. ‘Correct/complete/rewrite the sentence below,’ or, ‘The sentence below has an apostrophe missing. Explain why it needs an apostrophe.’</a:t>
            </a:r>
          </a:p>
        </p:txBody>
      </p:sp>
      <p:sp>
        <p:nvSpPr>
          <p:cNvPr id="3" name="Title 2"/>
          <p:cNvSpPr>
            <a:spLocks noGrp="1"/>
          </p:cNvSpPr>
          <p:nvPr>
            <p:ph type="title"/>
          </p:nvPr>
        </p:nvSpPr>
        <p:spPr>
          <a:xfrm>
            <a:off x="457200" y="274638"/>
            <a:ext cx="8229600" cy="706090"/>
          </a:xfrm>
        </p:spPr>
        <p:txBody>
          <a:bodyPr>
            <a:normAutofit fontScale="90000"/>
          </a:bodyPr>
          <a:lstStyle/>
          <a:p>
            <a:pPr algn="ctr"/>
            <a:r>
              <a:rPr lang="en-GB" dirty="0" smtClean="0">
                <a:solidFill>
                  <a:schemeClr val="bg2">
                    <a:lumMod val="75000"/>
                  </a:schemeClr>
                </a:solidFill>
                <a:latin typeface="Letter-join Plus 40" pitchFamily="50" charset="0"/>
              </a:rPr>
              <a:t>KS2 GPS</a:t>
            </a:r>
            <a:endParaRPr lang="en-GB" dirty="0">
              <a:solidFill>
                <a:schemeClr val="bg2">
                  <a:lumMod val="75000"/>
                </a:schemeClr>
              </a:solidFill>
              <a:latin typeface="Letter-join Plus 40" pitchFamily="50"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3928" y="149203"/>
            <a:ext cx="77056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2172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smtClean="0">
                <a:solidFill>
                  <a:schemeClr val="bg2">
                    <a:lumMod val="75000"/>
                  </a:schemeClr>
                </a:solidFill>
                <a:latin typeface="Letter-join Plus 40" pitchFamily="50" charset="0"/>
              </a:rPr>
              <a:t>What’s tested? </a:t>
            </a:r>
            <a:endParaRPr lang="en-GB" dirty="0">
              <a:solidFill>
                <a:schemeClr val="bg2">
                  <a:lumMod val="75000"/>
                </a:schemeClr>
              </a:solidFill>
              <a:latin typeface="Letter-join Plus 40" pitchFamily="50" charset="0"/>
            </a:endParaRPr>
          </a:p>
        </p:txBody>
      </p:sp>
      <p:pic>
        <p:nvPicPr>
          <p:cNvPr id="1331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824" t="38294" r="25706" b="33831"/>
          <a:stretch/>
        </p:blipFill>
        <p:spPr bwMode="auto">
          <a:xfrm>
            <a:off x="123056" y="1700808"/>
            <a:ext cx="8897887"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174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390" t="22538" r="29722" b="8333"/>
          <a:stretch/>
        </p:blipFill>
        <p:spPr bwMode="auto">
          <a:xfrm>
            <a:off x="539552" y="1162022"/>
            <a:ext cx="7712266" cy="5363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txBox="1">
            <a:spLocks/>
          </p:cNvSpPr>
          <p:nvPr/>
        </p:nvSpPr>
        <p:spPr>
          <a:xfrm>
            <a:off x="457200" y="274638"/>
            <a:ext cx="8229600" cy="70609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GB" sz="2800" dirty="0" smtClean="0">
                <a:solidFill>
                  <a:schemeClr val="bg2">
                    <a:lumMod val="75000"/>
                  </a:schemeClr>
                </a:solidFill>
                <a:latin typeface="Letter-join Plus 40" pitchFamily="50" charset="0"/>
              </a:rPr>
              <a:t>Examples of Spelling which might be tested</a:t>
            </a:r>
            <a:endParaRPr lang="en-GB" sz="2800" dirty="0">
              <a:solidFill>
                <a:schemeClr val="bg2">
                  <a:lumMod val="75000"/>
                </a:schemeClr>
              </a:solidFill>
              <a:latin typeface="Letter-join Plus 40" pitchFamily="50" charset="0"/>
            </a:endParaRPr>
          </a:p>
        </p:txBody>
      </p:sp>
    </p:spTree>
    <p:extLst>
      <p:ext uri="{BB962C8B-B14F-4D97-AF65-F5344CB8AC3E}">
        <p14:creationId xmlns:p14="http://schemas.microsoft.com/office/powerpoint/2010/main" val="4180465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605" t="25198" r="27379" b="10516"/>
          <a:stretch/>
        </p:blipFill>
        <p:spPr bwMode="auto">
          <a:xfrm>
            <a:off x="107503" y="332656"/>
            <a:ext cx="9087231"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8489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340768"/>
            <a:ext cx="8712968" cy="4666523"/>
          </a:xfrm>
        </p:spPr>
        <p:txBody>
          <a:bodyPr>
            <a:noAutofit/>
          </a:bodyPr>
          <a:lstStyle/>
          <a:p>
            <a:r>
              <a:rPr lang="en-GB" sz="3000" b="1" dirty="0" smtClean="0">
                <a:solidFill>
                  <a:srgbClr val="002060"/>
                </a:solidFill>
                <a:latin typeface="Letter-join Plus 40" panose="02000505000000020003" pitchFamily="50" charset="0"/>
              </a:rPr>
              <a:t>There will be three papers </a:t>
            </a:r>
          </a:p>
          <a:p>
            <a:pPr marL="109728" indent="0">
              <a:buNone/>
            </a:pPr>
            <a:r>
              <a:rPr lang="en-GB" sz="3000" dirty="0" smtClean="0">
                <a:solidFill>
                  <a:srgbClr val="002060"/>
                </a:solidFill>
                <a:latin typeface="Letter-join Plus 40" pitchFamily="50" charset="0"/>
              </a:rPr>
              <a:t>-Paper 1: Arithmetic (30 minutes, 40 marks)</a:t>
            </a:r>
          </a:p>
          <a:p>
            <a:pPr marL="109728" indent="0">
              <a:buNone/>
            </a:pPr>
            <a:r>
              <a:rPr lang="en-GB" sz="3000" dirty="0" smtClean="0">
                <a:solidFill>
                  <a:srgbClr val="002060"/>
                </a:solidFill>
                <a:latin typeface="Letter-join Plus 40" pitchFamily="50" charset="0"/>
              </a:rPr>
              <a:t>-Paper 2: Reasoning (40 minutes, 35 marks)</a:t>
            </a:r>
          </a:p>
          <a:p>
            <a:pPr marL="109728" indent="0">
              <a:buNone/>
            </a:pPr>
            <a:r>
              <a:rPr lang="en-GB" sz="3000" dirty="0" smtClean="0">
                <a:solidFill>
                  <a:srgbClr val="002060"/>
                </a:solidFill>
                <a:latin typeface="Letter-join Plus 40" pitchFamily="50" charset="0"/>
              </a:rPr>
              <a:t>-Paper 3:</a:t>
            </a:r>
            <a:r>
              <a:rPr lang="en-GB" sz="3000" dirty="0">
                <a:solidFill>
                  <a:srgbClr val="002060"/>
                </a:solidFill>
                <a:latin typeface="Letter-join Plus 40" pitchFamily="50" charset="0"/>
              </a:rPr>
              <a:t>Reasoning (40 </a:t>
            </a:r>
            <a:r>
              <a:rPr lang="en-GB" sz="3000" dirty="0" smtClean="0">
                <a:solidFill>
                  <a:srgbClr val="002060"/>
                </a:solidFill>
                <a:latin typeface="Letter-join Plus 40" pitchFamily="50" charset="0"/>
              </a:rPr>
              <a:t>minutes, 35 marks)</a:t>
            </a:r>
          </a:p>
          <a:p>
            <a:pPr marL="109728" indent="0">
              <a:buNone/>
            </a:pPr>
            <a:endParaRPr lang="en-GB" sz="3000" dirty="0" smtClean="0">
              <a:solidFill>
                <a:srgbClr val="002060"/>
              </a:solidFill>
              <a:latin typeface="Letter-join Plus 40" pitchFamily="50" charset="0"/>
            </a:endParaRPr>
          </a:p>
          <a:p>
            <a:pPr marL="109728" indent="0">
              <a:buNone/>
            </a:pPr>
            <a:r>
              <a:rPr lang="en-GB" sz="3000" b="1" dirty="0" smtClean="0">
                <a:solidFill>
                  <a:srgbClr val="002060"/>
                </a:solidFill>
                <a:latin typeface="Letter-join Plus 40" panose="02000505000000020003" pitchFamily="50" charset="0"/>
              </a:rPr>
              <a:t>Total of </a:t>
            </a:r>
            <a:r>
              <a:rPr lang="en-GB" sz="3000" b="1" dirty="0" smtClean="0">
                <a:solidFill>
                  <a:srgbClr val="002060"/>
                </a:solidFill>
                <a:latin typeface="Letter-join Plus 40" panose="02000505000000020003" pitchFamily="50" charset="0"/>
              </a:rPr>
              <a:t>110 marks (raw score) </a:t>
            </a:r>
            <a:endParaRPr lang="en-GB" sz="3000" b="1" dirty="0">
              <a:solidFill>
                <a:srgbClr val="002060"/>
              </a:solidFill>
              <a:latin typeface="Letter-join Plus 40" panose="02000505000000020003" pitchFamily="50" charset="0"/>
            </a:endParaRPr>
          </a:p>
          <a:p>
            <a:pPr marL="109728" indent="0">
              <a:buNone/>
            </a:pPr>
            <a:endParaRPr lang="en-GB" sz="2400" dirty="0">
              <a:solidFill>
                <a:srgbClr val="002060"/>
              </a:solidFill>
            </a:endParaRPr>
          </a:p>
        </p:txBody>
      </p:sp>
      <p:sp>
        <p:nvSpPr>
          <p:cNvPr id="3" name="Title 2"/>
          <p:cNvSpPr>
            <a:spLocks noGrp="1"/>
          </p:cNvSpPr>
          <p:nvPr>
            <p:ph type="title"/>
          </p:nvPr>
        </p:nvSpPr>
        <p:spPr>
          <a:xfrm>
            <a:off x="457200" y="274638"/>
            <a:ext cx="8229600" cy="922114"/>
          </a:xfrm>
        </p:spPr>
        <p:txBody>
          <a:bodyPr/>
          <a:lstStyle/>
          <a:p>
            <a:pPr algn="ctr"/>
            <a:r>
              <a:rPr lang="en-GB" dirty="0" smtClean="0">
                <a:solidFill>
                  <a:schemeClr val="bg2">
                    <a:lumMod val="75000"/>
                  </a:schemeClr>
                </a:solidFill>
                <a:latin typeface="Letter-join Plus 40" pitchFamily="50" charset="0"/>
              </a:rPr>
              <a:t>Maths</a:t>
            </a:r>
            <a:endParaRPr lang="en-GB" dirty="0">
              <a:solidFill>
                <a:schemeClr val="bg2">
                  <a:lumMod val="75000"/>
                </a:schemeClr>
              </a:solidFill>
              <a:latin typeface="Letter-join Plus 40" pitchFamily="50" charset="0"/>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3522" y="196685"/>
            <a:ext cx="1155596" cy="82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6669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764704"/>
            <a:ext cx="8229600" cy="5472608"/>
          </a:xfrm>
        </p:spPr>
        <p:txBody>
          <a:bodyPr>
            <a:normAutofit/>
          </a:bodyPr>
          <a:lstStyle/>
          <a:p>
            <a:endParaRPr lang="en-GB" dirty="0" smtClean="0"/>
          </a:p>
          <a:p>
            <a:r>
              <a:rPr lang="en-GB" dirty="0" smtClean="0">
                <a:latin typeface="Letter-join Plus 40" pitchFamily="50" charset="0"/>
              </a:rPr>
              <a:t>All </a:t>
            </a:r>
            <a:r>
              <a:rPr lang="en-GB" dirty="0">
                <a:latin typeface="Letter-join Plus 40" pitchFamily="50" charset="0"/>
              </a:rPr>
              <a:t>children have a reading book </a:t>
            </a:r>
            <a:r>
              <a:rPr lang="en-GB" dirty="0" smtClean="0">
                <a:latin typeface="Letter-join Plus 40" pitchFamily="50" charset="0"/>
              </a:rPr>
              <a:t>(linked to the Accelerated Reader Programme) </a:t>
            </a:r>
            <a:r>
              <a:rPr lang="en-GB" dirty="0" smtClean="0">
                <a:latin typeface="Letter-join Plus 40" pitchFamily="50" charset="0"/>
              </a:rPr>
              <a:t>which </a:t>
            </a:r>
            <a:r>
              <a:rPr lang="en-GB" dirty="0">
                <a:latin typeface="Letter-join Plus 40" pitchFamily="50" charset="0"/>
              </a:rPr>
              <a:t>they are encouraged to </a:t>
            </a:r>
            <a:r>
              <a:rPr lang="en-GB" dirty="0" smtClean="0">
                <a:latin typeface="Letter-join Plus 40" pitchFamily="50" charset="0"/>
              </a:rPr>
              <a:t>take </a:t>
            </a:r>
            <a:r>
              <a:rPr lang="en-GB" dirty="0">
                <a:latin typeface="Letter-join Plus 40" pitchFamily="50" charset="0"/>
              </a:rPr>
              <a:t>home daily. </a:t>
            </a:r>
            <a:endParaRPr lang="en-GB" dirty="0" smtClean="0">
              <a:latin typeface="Letter-join Plus 40" pitchFamily="50" charset="0"/>
            </a:endParaRPr>
          </a:p>
          <a:p>
            <a:pPr marL="109728" indent="0">
              <a:buNone/>
            </a:pPr>
            <a:endParaRPr lang="en-GB" dirty="0">
              <a:latin typeface="Letter-join Plus 40" pitchFamily="50" charset="0"/>
            </a:endParaRPr>
          </a:p>
          <a:p>
            <a:r>
              <a:rPr lang="en-GB" dirty="0">
                <a:latin typeface="Letter-join Plus 40" pitchFamily="50" charset="0"/>
              </a:rPr>
              <a:t>W</a:t>
            </a:r>
            <a:r>
              <a:rPr lang="en-GB" dirty="0" smtClean="0">
                <a:latin typeface="Letter-join Plus 40" pitchFamily="50" charset="0"/>
              </a:rPr>
              <a:t>e </a:t>
            </a:r>
            <a:r>
              <a:rPr lang="en-GB" dirty="0" smtClean="0">
                <a:latin typeface="Letter-join Plus 40" pitchFamily="50" charset="0"/>
              </a:rPr>
              <a:t>have been working on whole class reading which involves studying a text in more detail. The questions are similar to SATs style to prepare the children for the end of year statutory assessments: retrieval, inference, vocabulary meaning and ordering texts.</a:t>
            </a:r>
            <a:endParaRPr lang="en-GB" dirty="0">
              <a:latin typeface="Letter-join Plus 40" pitchFamily="50" charset="0"/>
            </a:endParaRPr>
          </a:p>
        </p:txBody>
      </p:sp>
      <p:sp>
        <p:nvSpPr>
          <p:cNvPr id="3" name="Title 2"/>
          <p:cNvSpPr>
            <a:spLocks noGrp="1"/>
          </p:cNvSpPr>
          <p:nvPr>
            <p:ph type="title"/>
          </p:nvPr>
        </p:nvSpPr>
        <p:spPr>
          <a:xfrm>
            <a:off x="457200" y="274638"/>
            <a:ext cx="8229600" cy="706090"/>
          </a:xfrm>
        </p:spPr>
        <p:txBody>
          <a:bodyPr>
            <a:normAutofit fontScale="90000"/>
          </a:bodyPr>
          <a:lstStyle/>
          <a:p>
            <a:pPr algn="ctr"/>
            <a:r>
              <a:rPr lang="en-GB" u="sng" dirty="0" smtClean="0">
                <a:latin typeface="Letter-join Plus 40" pitchFamily="50" charset="0"/>
              </a:rPr>
              <a:t>Reading</a:t>
            </a:r>
            <a:endParaRPr lang="en-GB" dirty="0">
              <a:latin typeface="Letter-join Plus 40" pitchFamily="50" charset="0"/>
            </a:endParaRPr>
          </a:p>
        </p:txBody>
      </p:sp>
    </p:spTree>
    <p:extLst>
      <p:ext uri="{BB962C8B-B14F-4D97-AF65-F5344CB8AC3E}">
        <p14:creationId xmlns:p14="http://schemas.microsoft.com/office/powerpoint/2010/main" val="1063711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rtlCol="0">
            <a:normAutofit/>
          </a:bodyPr>
          <a:lstStyle/>
          <a:p>
            <a:pPr eaLnBrk="1" fontAlgn="auto" hangingPunct="1">
              <a:spcAft>
                <a:spcPts val="0"/>
              </a:spcAft>
              <a:buFont typeface="Wingdings" pitchFamily="2" charset="2"/>
              <a:buChar char="q"/>
              <a:defRPr/>
            </a:pPr>
            <a:r>
              <a:rPr lang="en-GB" sz="2600" dirty="0" smtClean="0">
                <a:solidFill>
                  <a:srgbClr val="002060"/>
                </a:solidFill>
                <a:latin typeface="Letter-join Plus 40" pitchFamily="50" charset="0"/>
              </a:rPr>
              <a:t>Missing out the correct unit of measurement in the answer</a:t>
            </a:r>
          </a:p>
          <a:p>
            <a:pPr eaLnBrk="1" fontAlgn="auto" hangingPunct="1">
              <a:spcAft>
                <a:spcPts val="0"/>
              </a:spcAft>
              <a:buFont typeface="Wingdings" pitchFamily="2" charset="2"/>
              <a:buChar char="q"/>
              <a:defRPr/>
            </a:pPr>
            <a:r>
              <a:rPr lang="en-GB" sz="2600" dirty="0" smtClean="0">
                <a:solidFill>
                  <a:srgbClr val="002060"/>
                </a:solidFill>
                <a:latin typeface="Letter-join Plus 40" pitchFamily="50" charset="0"/>
              </a:rPr>
              <a:t>General presentation – final answer not being clear</a:t>
            </a:r>
          </a:p>
          <a:p>
            <a:pPr eaLnBrk="1" fontAlgn="auto" hangingPunct="1">
              <a:spcAft>
                <a:spcPts val="0"/>
              </a:spcAft>
              <a:buFont typeface="Wingdings" pitchFamily="2" charset="2"/>
              <a:buChar char="q"/>
              <a:defRPr/>
            </a:pPr>
            <a:r>
              <a:rPr lang="en-GB" sz="2600" dirty="0" smtClean="0">
                <a:solidFill>
                  <a:srgbClr val="002060"/>
                </a:solidFill>
                <a:latin typeface="Letter-join Plus 40" pitchFamily="50" charset="0"/>
              </a:rPr>
              <a:t>Digits not clearly formed e.g. ‘0’ looking like a ‘6</a:t>
            </a:r>
            <a:r>
              <a:rPr lang="en-GB" sz="2600" dirty="0" smtClean="0">
                <a:solidFill>
                  <a:srgbClr val="002060"/>
                </a:solidFill>
                <a:latin typeface="Letter-join Plus 40" pitchFamily="50" charset="0"/>
              </a:rPr>
              <a:t>’ </a:t>
            </a:r>
            <a:r>
              <a:rPr lang="en-GB" sz="1600" dirty="0" smtClean="0">
                <a:solidFill>
                  <a:srgbClr val="002060"/>
                </a:solidFill>
                <a:latin typeface="Letter-join Plus 40" pitchFamily="50" charset="0"/>
              </a:rPr>
              <a:t>*4 7 2*</a:t>
            </a:r>
            <a:endParaRPr lang="en-GB" sz="1600" dirty="0" smtClean="0">
              <a:solidFill>
                <a:srgbClr val="002060"/>
              </a:solidFill>
              <a:latin typeface="Letter-join Plus 40" pitchFamily="50" charset="0"/>
            </a:endParaRPr>
          </a:p>
          <a:p>
            <a:pPr eaLnBrk="1" fontAlgn="auto" hangingPunct="1">
              <a:spcAft>
                <a:spcPts val="0"/>
              </a:spcAft>
              <a:buFont typeface="Wingdings" pitchFamily="2" charset="2"/>
              <a:buChar char="q"/>
              <a:defRPr/>
            </a:pPr>
            <a:r>
              <a:rPr lang="en-GB" sz="2600" dirty="0" smtClean="0">
                <a:solidFill>
                  <a:srgbClr val="002060"/>
                </a:solidFill>
                <a:latin typeface="Letter-join Plus 40" pitchFamily="50" charset="0"/>
              </a:rPr>
              <a:t>Decimal points – missing them out or making them look like a comma or full stop</a:t>
            </a:r>
          </a:p>
          <a:p>
            <a:pPr eaLnBrk="1" fontAlgn="auto" hangingPunct="1">
              <a:spcAft>
                <a:spcPts val="0"/>
              </a:spcAft>
              <a:buFont typeface="Wingdings" pitchFamily="2" charset="2"/>
              <a:buChar char="q"/>
              <a:defRPr/>
            </a:pPr>
            <a:r>
              <a:rPr lang="en-GB" sz="2600" dirty="0" smtClean="0">
                <a:solidFill>
                  <a:srgbClr val="002060"/>
                </a:solidFill>
                <a:latin typeface="Letter-join Plus 40" pitchFamily="50" charset="0"/>
              </a:rPr>
              <a:t>2 step problems – make sure children follow the whole question through</a:t>
            </a:r>
          </a:p>
          <a:p>
            <a:pPr eaLnBrk="1" fontAlgn="auto" hangingPunct="1">
              <a:spcAft>
                <a:spcPts val="0"/>
              </a:spcAft>
              <a:buFont typeface="Wingdings" pitchFamily="2" charset="2"/>
              <a:buChar char="q"/>
              <a:defRPr/>
            </a:pPr>
            <a:r>
              <a:rPr lang="en-GB" sz="2600" dirty="0" smtClean="0">
                <a:solidFill>
                  <a:srgbClr val="002060"/>
                </a:solidFill>
                <a:latin typeface="Letter-join Plus 40" pitchFamily="50" charset="0"/>
              </a:rPr>
              <a:t>Recording the monetary values incorrectly e.g. must be £8.90 </a:t>
            </a:r>
            <a:r>
              <a:rPr lang="en-GB" sz="2600" u="sng" dirty="0" smtClean="0">
                <a:solidFill>
                  <a:srgbClr val="002060"/>
                </a:solidFill>
                <a:latin typeface="Letter-join Plus 40" pitchFamily="50" charset="0"/>
              </a:rPr>
              <a:t>not</a:t>
            </a:r>
            <a:r>
              <a:rPr lang="en-GB" sz="2600" dirty="0" smtClean="0">
                <a:solidFill>
                  <a:srgbClr val="002060"/>
                </a:solidFill>
                <a:latin typeface="Letter-join Plus 40" pitchFamily="50" charset="0"/>
              </a:rPr>
              <a:t> £8.9</a:t>
            </a:r>
            <a:endParaRPr lang="en-GB" sz="2600" u="sng" dirty="0" smtClean="0">
              <a:solidFill>
                <a:srgbClr val="002060"/>
              </a:solidFill>
              <a:latin typeface="Letter-join Plus 40" pitchFamily="50" charset="0"/>
            </a:endParaRPr>
          </a:p>
        </p:txBody>
      </p:sp>
      <p:sp>
        <p:nvSpPr>
          <p:cNvPr id="10242" name="Rectangle 2"/>
          <p:cNvSpPr>
            <a:spLocks noGrp="1" noChangeArrowheads="1"/>
          </p:cNvSpPr>
          <p:nvPr>
            <p:ph type="title"/>
          </p:nvPr>
        </p:nvSpPr>
        <p:spPr/>
        <p:txBody>
          <a:bodyPr/>
          <a:lstStyle/>
          <a:p>
            <a:pPr algn="ctr" eaLnBrk="1" fontAlgn="auto" hangingPunct="1">
              <a:spcAft>
                <a:spcPts val="0"/>
              </a:spcAft>
              <a:defRPr/>
            </a:pPr>
            <a:r>
              <a:rPr lang="en-GB" b="1" dirty="0" smtClean="0">
                <a:solidFill>
                  <a:schemeClr val="accent1">
                    <a:lumMod val="60000"/>
                    <a:lumOff val="40000"/>
                  </a:schemeClr>
                </a:solidFill>
                <a:latin typeface="Letter-join Plus 40" pitchFamily="50" charset="0"/>
              </a:rPr>
              <a:t>Common errors</a:t>
            </a:r>
          </a:p>
        </p:txBody>
      </p:sp>
      <p:sp>
        <p:nvSpPr>
          <p:cNvPr id="4" name="Rectangle 2"/>
          <p:cNvSpPr txBox="1">
            <a:spLocks noChangeArrowheads="1"/>
          </p:cNvSpPr>
          <p:nvPr/>
        </p:nvSpPr>
        <p:spPr>
          <a:xfrm>
            <a:off x="2469915" y="5689313"/>
            <a:ext cx="6658208" cy="1143000"/>
          </a:xfrm>
          <a:prstGeom prst="rect">
            <a:avLst/>
          </a:prstGeom>
        </p:spPr>
        <p:txBody>
          <a:bodyPr vert="horz" rtlCol="0" anchor="ctr">
            <a:normAutofit fontScale="925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defRPr/>
            </a:pPr>
            <a:r>
              <a:rPr lang="en-GB" dirty="0" smtClean="0">
                <a:solidFill>
                  <a:srgbClr val="FF0000"/>
                </a:solidFill>
                <a:latin typeface="Letter-join Plus 40" pitchFamily="50" charset="0"/>
              </a:rPr>
              <a:t>1  2  3  4  5  6  7  8  9  0 </a:t>
            </a:r>
            <a:endParaRPr lang="en-GB" dirty="0" smtClean="0">
              <a:solidFill>
                <a:srgbClr val="FF0000"/>
              </a:solidFill>
              <a:latin typeface="Letter-join Plus 40" pitchFamily="50" charset="0"/>
            </a:endParaRPr>
          </a:p>
        </p:txBody>
      </p:sp>
    </p:spTree>
    <p:extLst>
      <p:ext uri="{BB962C8B-B14F-4D97-AF65-F5344CB8AC3E}">
        <p14:creationId xmlns:p14="http://schemas.microsoft.com/office/powerpoint/2010/main" val="638474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4882547"/>
          </a:xfrm>
        </p:spPr>
        <p:txBody>
          <a:bodyPr>
            <a:normAutofit fontScale="85000" lnSpcReduction="20000"/>
          </a:bodyPr>
          <a:lstStyle/>
          <a:p>
            <a:pPr marL="109728" indent="0">
              <a:buNone/>
            </a:pPr>
            <a:r>
              <a:rPr lang="en-GB" dirty="0"/>
              <a:t> </a:t>
            </a:r>
            <a:endParaRPr lang="en-GB" sz="2900" dirty="0"/>
          </a:p>
          <a:p>
            <a:r>
              <a:rPr lang="en-GB" sz="3200" dirty="0">
                <a:latin typeface="Letter-join Plus 40" pitchFamily="50" charset="0"/>
              </a:rPr>
              <a:t>Ensure your child arrives on time and with all the equipment he/she needs throughout Year 6. This will also prepare them well for secondary school. </a:t>
            </a:r>
            <a:endParaRPr lang="en-GB" sz="3200" dirty="0" smtClean="0">
              <a:latin typeface="Letter-join Plus 40" pitchFamily="50" charset="0"/>
            </a:endParaRPr>
          </a:p>
          <a:p>
            <a:endParaRPr lang="en-GB" sz="3200" dirty="0">
              <a:latin typeface="Letter-join Plus 40" pitchFamily="50" charset="0"/>
            </a:endParaRPr>
          </a:p>
          <a:p>
            <a:r>
              <a:rPr lang="en-GB" sz="3200" dirty="0">
                <a:latin typeface="Letter-join Plus 40" pitchFamily="50" charset="0"/>
              </a:rPr>
              <a:t>Monitor their homework; make sure they hand it in on time. If your child has not understood what they need to do and you are unsure how best to explain, get them to ask the teacher as soon as possible.</a:t>
            </a:r>
          </a:p>
          <a:p>
            <a:pPr lvl="0"/>
            <a:endParaRPr lang="en-GB" sz="2900" dirty="0" smtClean="0">
              <a:latin typeface="Letter-join Plus 40" pitchFamily="50" charset="0"/>
            </a:endParaRPr>
          </a:p>
          <a:p>
            <a:pPr lvl="0"/>
            <a:r>
              <a:rPr lang="en-GB" sz="2900" dirty="0" smtClean="0">
                <a:latin typeface="Letter-join Plus 40" pitchFamily="50" charset="0"/>
              </a:rPr>
              <a:t>Discuss </a:t>
            </a:r>
            <a:r>
              <a:rPr lang="en-GB" sz="2900" dirty="0">
                <a:latin typeface="Letter-join Plus 40" pitchFamily="50" charset="0"/>
              </a:rPr>
              <a:t>the meaning of the </a:t>
            </a:r>
            <a:r>
              <a:rPr lang="en-GB" sz="2900" dirty="0" smtClean="0">
                <a:latin typeface="Letter-join Plus 40" pitchFamily="50" charset="0"/>
              </a:rPr>
              <a:t>text</a:t>
            </a:r>
            <a:r>
              <a:rPr lang="en-GB" sz="2900" dirty="0">
                <a:latin typeface="Letter-join Plus 40" pitchFamily="50" charset="0"/>
              </a:rPr>
              <a:t> </a:t>
            </a:r>
            <a:r>
              <a:rPr lang="en-GB" sz="2900" dirty="0" smtClean="0">
                <a:latin typeface="Letter-join Plus 40" pitchFamily="50" charset="0"/>
              </a:rPr>
              <a:t>they are reading; who the characters are and any specific events in the story.  Which words are unfamiliar to them? Can they think of a synonym for a word?</a:t>
            </a:r>
            <a:endParaRPr lang="en-GB" dirty="0">
              <a:latin typeface="Letter-join Plus 40" pitchFamily="50" charset="0"/>
            </a:endParaRPr>
          </a:p>
        </p:txBody>
      </p:sp>
      <p:sp>
        <p:nvSpPr>
          <p:cNvPr id="3" name="Title 2"/>
          <p:cNvSpPr>
            <a:spLocks noGrp="1"/>
          </p:cNvSpPr>
          <p:nvPr>
            <p:ph type="title"/>
          </p:nvPr>
        </p:nvSpPr>
        <p:spPr>
          <a:xfrm>
            <a:off x="457200" y="44624"/>
            <a:ext cx="8229600" cy="1143000"/>
          </a:xfrm>
        </p:spPr>
        <p:txBody>
          <a:bodyPr>
            <a:normAutofit fontScale="90000"/>
          </a:bodyPr>
          <a:lstStyle/>
          <a:p>
            <a:pPr algn="ctr"/>
            <a:r>
              <a:rPr lang="en-GB" sz="2800" dirty="0" smtClean="0">
                <a:solidFill>
                  <a:schemeClr val="bg2">
                    <a:lumMod val="75000"/>
                  </a:schemeClr>
                </a:solidFill>
                <a:latin typeface="Letter-join Plus 40" pitchFamily="50" charset="0"/>
              </a:rPr>
              <a:t>Your child only spends 17% of their time at </a:t>
            </a:r>
            <a:r>
              <a:rPr lang="en-GB" sz="2800" dirty="0" smtClean="0">
                <a:solidFill>
                  <a:schemeClr val="bg2">
                    <a:lumMod val="75000"/>
                  </a:schemeClr>
                </a:solidFill>
                <a:latin typeface="Letter-join Plus 40" pitchFamily="50" charset="0"/>
              </a:rPr>
              <a:t>school, so</a:t>
            </a:r>
            <a:r>
              <a:rPr lang="en-GB" dirty="0" smtClean="0">
                <a:solidFill>
                  <a:schemeClr val="bg2">
                    <a:lumMod val="75000"/>
                  </a:schemeClr>
                </a:solidFill>
                <a:latin typeface="Letter-join Plus 40" pitchFamily="50" charset="0"/>
              </a:rPr>
              <a:t/>
            </a:r>
            <a:br>
              <a:rPr lang="en-GB" dirty="0" smtClean="0">
                <a:solidFill>
                  <a:schemeClr val="bg2">
                    <a:lumMod val="75000"/>
                  </a:schemeClr>
                </a:solidFill>
                <a:latin typeface="Letter-join Plus 40" pitchFamily="50" charset="0"/>
              </a:rPr>
            </a:br>
            <a:r>
              <a:rPr lang="en-GB" dirty="0" smtClean="0">
                <a:solidFill>
                  <a:schemeClr val="bg2">
                    <a:lumMod val="75000"/>
                  </a:schemeClr>
                </a:solidFill>
                <a:latin typeface="Letter-join Plus 40" pitchFamily="50" charset="0"/>
              </a:rPr>
              <a:t>How can you help at home?</a:t>
            </a:r>
            <a:endParaRPr lang="en-GB" dirty="0">
              <a:solidFill>
                <a:schemeClr val="bg2">
                  <a:lumMod val="75000"/>
                </a:schemeClr>
              </a:solidFill>
              <a:latin typeface="Letter-join Plus 40" pitchFamily="50" charset="0"/>
            </a:endParaRPr>
          </a:p>
        </p:txBody>
      </p:sp>
    </p:spTree>
    <p:extLst>
      <p:ext uri="{BB962C8B-B14F-4D97-AF65-F5344CB8AC3E}">
        <p14:creationId xmlns:p14="http://schemas.microsoft.com/office/powerpoint/2010/main" val="3864210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458611"/>
          </a:xfrm>
        </p:spPr>
        <p:txBody>
          <a:bodyPr>
            <a:normAutofit fontScale="92500" lnSpcReduction="20000"/>
          </a:bodyPr>
          <a:lstStyle/>
          <a:p>
            <a:pPr marL="109728" indent="0">
              <a:buNone/>
            </a:pPr>
            <a:endParaRPr lang="en-GB" sz="2400" dirty="0">
              <a:latin typeface="Letter-join Plus 40" pitchFamily="50" charset="0"/>
            </a:endParaRPr>
          </a:p>
          <a:p>
            <a:r>
              <a:rPr lang="en-GB" sz="2400" dirty="0" smtClean="0">
                <a:latin typeface="Letter-join Plus 40" pitchFamily="50" charset="0"/>
              </a:rPr>
              <a:t>Ensure your child practises their spellings weekly in the back of their homework book. If you’re confident that your child can spell that word (with proof!) please highlight their spelling sheet and write the date next to it.</a:t>
            </a:r>
          </a:p>
          <a:p>
            <a:endParaRPr lang="en-GB" sz="2400" dirty="0">
              <a:latin typeface="Letter-join Plus 40" pitchFamily="50" charset="0"/>
            </a:endParaRPr>
          </a:p>
          <a:p>
            <a:r>
              <a:rPr lang="en-GB" sz="2400" dirty="0" smtClean="0">
                <a:latin typeface="Letter-join Plus 40" pitchFamily="50" charset="0"/>
              </a:rPr>
              <a:t>Encourage </a:t>
            </a:r>
            <a:r>
              <a:rPr lang="en-GB" sz="2400" dirty="0">
                <a:latin typeface="Letter-join Plus 40" pitchFamily="50" charset="0"/>
              </a:rPr>
              <a:t>your child to go on a variety of websites </a:t>
            </a:r>
            <a:r>
              <a:rPr lang="en-GB" sz="2400" dirty="0" smtClean="0">
                <a:latin typeface="Letter-join Plus 40" pitchFamily="50" charset="0"/>
              </a:rPr>
              <a:t>to consolidate </a:t>
            </a:r>
            <a:r>
              <a:rPr lang="en-GB" sz="2400" dirty="0">
                <a:latin typeface="Letter-join Plus 40" pitchFamily="50" charset="0"/>
              </a:rPr>
              <a:t>their learning. For example: </a:t>
            </a:r>
            <a:r>
              <a:rPr lang="en-GB" sz="2400" dirty="0" smtClean="0">
                <a:latin typeface="Letter-join Plus 40" pitchFamily="50" charset="0"/>
              </a:rPr>
              <a:t>KS2 </a:t>
            </a:r>
            <a:r>
              <a:rPr lang="en-GB" sz="2400" dirty="0" err="1" smtClean="0">
                <a:latin typeface="Letter-join Plus 40" pitchFamily="50" charset="0"/>
              </a:rPr>
              <a:t>Bitesize</a:t>
            </a:r>
            <a:r>
              <a:rPr lang="en-GB" sz="2400" dirty="0" smtClean="0">
                <a:latin typeface="Letter-join Plus 40" pitchFamily="50" charset="0"/>
              </a:rPr>
              <a:t> </a:t>
            </a:r>
            <a:r>
              <a:rPr lang="en-GB" sz="2400" dirty="0" smtClean="0">
                <a:latin typeface="Letter-join Plus 40" pitchFamily="50" charset="0"/>
              </a:rPr>
              <a:t>and </a:t>
            </a:r>
            <a:r>
              <a:rPr lang="en-GB" sz="2400" dirty="0" err="1" smtClean="0">
                <a:latin typeface="Letter-join Plus 40" pitchFamily="50" charset="0"/>
              </a:rPr>
              <a:t>Mathletics</a:t>
            </a:r>
            <a:r>
              <a:rPr lang="en-GB" sz="2400" dirty="0" smtClean="0">
                <a:latin typeface="Letter-join Plus 40" pitchFamily="50" charset="0"/>
              </a:rPr>
              <a:t>.</a:t>
            </a:r>
            <a:endParaRPr lang="en-GB" sz="2400" dirty="0">
              <a:latin typeface="Letter-join Plus 40" pitchFamily="50" charset="0"/>
            </a:endParaRPr>
          </a:p>
          <a:p>
            <a:pPr marL="109728" indent="0">
              <a:buNone/>
            </a:pPr>
            <a:r>
              <a:rPr lang="en-GB" sz="2400" dirty="0">
                <a:latin typeface="Letter-join Plus 40" pitchFamily="50" charset="0"/>
              </a:rPr>
              <a:t> </a:t>
            </a:r>
          </a:p>
          <a:p>
            <a:pPr lvl="0"/>
            <a:r>
              <a:rPr lang="en-GB" sz="2400" dirty="0">
                <a:latin typeface="Letter-join Plus 40" pitchFamily="50" charset="0"/>
              </a:rPr>
              <a:t>Keep practising times tables at any available time. Also practise division facts from the times tables e.g. 2x5 =10 so 10÷2= 5, then move onto decimal facts </a:t>
            </a:r>
            <a:r>
              <a:rPr lang="en-GB" sz="2400" dirty="0" err="1">
                <a:latin typeface="Letter-join Plus 40" pitchFamily="50" charset="0"/>
              </a:rPr>
              <a:t>e.g</a:t>
            </a:r>
            <a:r>
              <a:rPr lang="en-GB" sz="2400" dirty="0">
                <a:latin typeface="Letter-join Plus 40" pitchFamily="50" charset="0"/>
              </a:rPr>
              <a:t> 0.2x 7</a:t>
            </a:r>
            <a:r>
              <a:rPr lang="en-GB" sz="2400" dirty="0" smtClean="0">
                <a:latin typeface="Letter-join Plus 40" pitchFamily="50" charset="0"/>
              </a:rPr>
              <a:t>= 1.4</a:t>
            </a:r>
            <a:r>
              <a:rPr lang="en-GB" sz="2400" dirty="0">
                <a:latin typeface="Letter-join Plus 40" pitchFamily="50" charset="0"/>
              </a:rPr>
              <a:t>.</a:t>
            </a:r>
          </a:p>
          <a:p>
            <a:pPr marL="109728" indent="0">
              <a:buNone/>
            </a:pPr>
            <a:endParaRPr lang="en-GB" sz="2400" dirty="0">
              <a:latin typeface="Letter-join Plus 40" pitchFamily="50" charset="0"/>
            </a:endParaRPr>
          </a:p>
          <a:p>
            <a:pPr lvl="0"/>
            <a:r>
              <a:rPr lang="en-GB" sz="2400" dirty="0">
                <a:latin typeface="Letter-join Plus 40" pitchFamily="50" charset="0"/>
              </a:rPr>
              <a:t>Practise using maths in real-life situations e.g. reading timetables, money (how much change will you get?), telling the time with analogue as well as digital </a:t>
            </a:r>
            <a:r>
              <a:rPr lang="en-GB" sz="2400" dirty="0" smtClean="0">
                <a:latin typeface="Letter-join Plus 40" pitchFamily="50" charset="0"/>
              </a:rPr>
              <a:t>clocks, </a:t>
            </a:r>
            <a:r>
              <a:rPr lang="en-GB" sz="2400" dirty="0">
                <a:latin typeface="Letter-join Plus 40" pitchFamily="50" charset="0"/>
              </a:rPr>
              <a:t>converting from 12 hour to 24 hour time and working out the duration of events. </a:t>
            </a:r>
          </a:p>
          <a:p>
            <a:endParaRPr lang="en-GB" dirty="0">
              <a:latin typeface="Letter-join Plus 40" pitchFamily="50" charset="0"/>
            </a:endParaRPr>
          </a:p>
        </p:txBody>
      </p:sp>
    </p:spTree>
    <p:extLst>
      <p:ext uri="{BB962C8B-B14F-4D97-AF65-F5344CB8AC3E}">
        <p14:creationId xmlns:p14="http://schemas.microsoft.com/office/powerpoint/2010/main" val="1182320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458611"/>
          </a:xfrm>
        </p:spPr>
        <p:txBody>
          <a:bodyPr>
            <a:normAutofit/>
          </a:bodyPr>
          <a:lstStyle/>
          <a:p>
            <a:r>
              <a:rPr lang="en-GB" dirty="0" smtClean="0">
                <a:latin typeface="Letter-join Plus 40" pitchFamily="50" charset="0"/>
              </a:rPr>
              <a:t>Accelerated Reader can now be accessed at home to see the books your child has read and their progress with the quizzes.  They cannot quiz at home – we give time for that during school hours. </a:t>
            </a:r>
          </a:p>
          <a:p>
            <a:endParaRPr lang="en-GB" dirty="0" smtClean="0">
              <a:latin typeface="Letter-join Plus 40" pitchFamily="50" charset="0"/>
            </a:endParaRPr>
          </a:p>
          <a:p>
            <a:r>
              <a:rPr lang="en-GB" dirty="0">
                <a:latin typeface="Letter-join Plus 40" pitchFamily="50" charset="0"/>
              </a:rPr>
              <a:t>Please </a:t>
            </a:r>
            <a:r>
              <a:rPr lang="en-GB" dirty="0" smtClean="0">
                <a:latin typeface="Letter-join Plus 40" pitchFamily="50" charset="0"/>
              </a:rPr>
              <a:t>continue to support </a:t>
            </a:r>
            <a:r>
              <a:rPr lang="en-GB" dirty="0">
                <a:latin typeface="Letter-join Plus 40" pitchFamily="50" charset="0"/>
              </a:rPr>
              <a:t>your </a:t>
            </a:r>
            <a:r>
              <a:rPr lang="en-GB" dirty="0" smtClean="0">
                <a:latin typeface="Letter-join Plus 40" pitchFamily="50" charset="0"/>
              </a:rPr>
              <a:t>child’s multiplication and division skills. The Checkpoint Challenge has been revised to link in more closely with the National Curriculum.</a:t>
            </a:r>
            <a:endParaRPr lang="en-GB" dirty="0">
              <a:latin typeface="Letter-join Plus 40" pitchFamily="50" charset="0"/>
            </a:endParaRPr>
          </a:p>
        </p:txBody>
      </p:sp>
    </p:spTree>
    <p:extLst>
      <p:ext uri="{BB962C8B-B14F-4D97-AF65-F5344CB8AC3E}">
        <p14:creationId xmlns:p14="http://schemas.microsoft.com/office/powerpoint/2010/main" val="2938024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6712"/>
            <a:ext cx="8229600" cy="5170579"/>
          </a:xfrm>
        </p:spPr>
        <p:txBody>
          <a:bodyPr>
            <a:normAutofit fontScale="85000" lnSpcReduction="10000"/>
          </a:bodyPr>
          <a:lstStyle/>
          <a:p>
            <a:r>
              <a:rPr lang="en-GB" dirty="0">
                <a:latin typeface="Letter-join Plus 40" pitchFamily="50" charset="0"/>
              </a:rPr>
              <a:t>W</a:t>
            </a:r>
            <a:r>
              <a:rPr lang="en-GB" dirty="0" smtClean="0">
                <a:latin typeface="Letter-join Plus 40" pitchFamily="50" charset="0"/>
              </a:rPr>
              <a:t>riting is linked to </a:t>
            </a:r>
            <a:r>
              <a:rPr lang="en-GB" dirty="0">
                <a:latin typeface="Letter-join Plus 40" pitchFamily="50" charset="0"/>
              </a:rPr>
              <a:t>a</a:t>
            </a:r>
            <a:r>
              <a:rPr lang="en-GB" dirty="0" smtClean="0">
                <a:latin typeface="Letter-join Plus 40" pitchFamily="50" charset="0"/>
              </a:rPr>
              <a:t> topic and involves texts related to this.  For example, our topic theme is Dough, therefore our texts are Lunch Money, The Money Pit Mystery and The Story of Money.</a:t>
            </a:r>
          </a:p>
          <a:p>
            <a:pPr marL="109728" indent="0">
              <a:buNone/>
            </a:pPr>
            <a:endParaRPr lang="en-GB" dirty="0" smtClean="0">
              <a:latin typeface="Letter-join Plus 40" pitchFamily="50" charset="0"/>
            </a:endParaRPr>
          </a:p>
          <a:p>
            <a:r>
              <a:rPr lang="en-GB" dirty="0" smtClean="0">
                <a:latin typeface="Letter-join Plus 40" pitchFamily="50" charset="0"/>
              </a:rPr>
              <a:t>Throughout the year, there will be continued practise in the different genres including: narrative, poetry and non-fiction.</a:t>
            </a:r>
          </a:p>
          <a:p>
            <a:pPr marL="109728" indent="0">
              <a:buNone/>
            </a:pPr>
            <a:endParaRPr lang="en-GB" dirty="0" smtClean="0">
              <a:latin typeface="Letter-join Plus 40" pitchFamily="50" charset="0"/>
            </a:endParaRPr>
          </a:p>
          <a:p>
            <a:r>
              <a:rPr lang="en-GB" dirty="0" smtClean="0">
                <a:latin typeface="Letter-join Plus 40" pitchFamily="50" charset="0"/>
              </a:rPr>
              <a:t>Cross curricular w</a:t>
            </a:r>
            <a:r>
              <a:rPr lang="en-GB" dirty="0" smtClean="0">
                <a:latin typeface="Letter-join Plus 40" pitchFamily="50" charset="0"/>
              </a:rPr>
              <a:t>riting </a:t>
            </a:r>
            <a:r>
              <a:rPr lang="en-GB" dirty="0">
                <a:latin typeface="Letter-join Plus 40" pitchFamily="50" charset="0"/>
              </a:rPr>
              <a:t>links </a:t>
            </a:r>
            <a:r>
              <a:rPr lang="en-GB" dirty="0" smtClean="0">
                <a:latin typeface="Letter-join Plus 40" pitchFamily="50" charset="0"/>
              </a:rPr>
              <a:t>are </a:t>
            </a:r>
            <a:r>
              <a:rPr lang="en-GB" dirty="0">
                <a:latin typeface="Letter-join Plus 40" pitchFamily="50" charset="0"/>
              </a:rPr>
              <a:t>identified and used in all areas of the curriculum. </a:t>
            </a:r>
            <a:r>
              <a:rPr lang="en-GB" dirty="0" smtClean="0">
                <a:latin typeface="Letter-join Plus 40" pitchFamily="50" charset="0"/>
              </a:rPr>
              <a:t>For example, the children will be writing a diary entry in </a:t>
            </a:r>
            <a:r>
              <a:rPr lang="en-GB" dirty="0" smtClean="0">
                <a:latin typeface="Letter-join Plus 40" pitchFamily="50" charset="0"/>
              </a:rPr>
              <a:t>geography and instructions in DT.</a:t>
            </a:r>
            <a:endParaRPr lang="en-GB" dirty="0" smtClean="0">
              <a:latin typeface="Letter-join Plus 40" pitchFamily="50" charset="0"/>
            </a:endParaRPr>
          </a:p>
          <a:p>
            <a:pPr marL="109728" indent="0">
              <a:buNone/>
            </a:pPr>
            <a:endParaRPr lang="en-GB" dirty="0" smtClean="0">
              <a:latin typeface="Letter-join Plus 40" pitchFamily="50" charset="0"/>
            </a:endParaRPr>
          </a:p>
          <a:p>
            <a:r>
              <a:rPr lang="en-GB" dirty="0" smtClean="0">
                <a:latin typeface="Letter-join Plus 40" pitchFamily="50" charset="0"/>
              </a:rPr>
              <a:t>All of the written work will be used to form an overall assessment at the end of Year 6 (there is no writing SATs test). This will moderated externally this year.</a:t>
            </a:r>
          </a:p>
          <a:p>
            <a:endParaRPr lang="en-GB" dirty="0"/>
          </a:p>
          <a:p>
            <a:endParaRPr lang="en-GB" dirty="0"/>
          </a:p>
        </p:txBody>
      </p:sp>
      <p:sp>
        <p:nvSpPr>
          <p:cNvPr id="3" name="Title 2"/>
          <p:cNvSpPr>
            <a:spLocks noGrp="1"/>
          </p:cNvSpPr>
          <p:nvPr>
            <p:ph type="title"/>
          </p:nvPr>
        </p:nvSpPr>
        <p:spPr>
          <a:xfrm>
            <a:off x="539552" y="260648"/>
            <a:ext cx="8229600" cy="648072"/>
          </a:xfrm>
        </p:spPr>
        <p:txBody>
          <a:bodyPr>
            <a:normAutofit fontScale="90000"/>
          </a:bodyPr>
          <a:lstStyle/>
          <a:p>
            <a:pPr algn="ctr"/>
            <a:r>
              <a:rPr lang="en-GB" u="sng" dirty="0" smtClean="0">
                <a:latin typeface="Letter-join Plus 40" pitchFamily="50" charset="0"/>
              </a:rPr>
              <a:t>Writing</a:t>
            </a:r>
            <a:r>
              <a:rPr lang="en-GB" dirty="0">
                <a:latin typeface="Letter-join Plus 40" pitchFamily="50" charset="0"/>
              </a:rPr>
              <a:t/>
            </a:r>
            <a:br>
              <a:rPr lang="en-GB" dirty="0">
                <a:latin typeface="Letter-join Plus 40" pitchFamily="50" charset="0"/>
              </a:rPr>
            </a:br>
            <a:endParaRPr lang="en-GB" dirty="0">
              <a:latin typeface="Letter-join Plus 40" pitchFamily="50" charset="0"/>
            </a:endParaRPr>
          </a:p>
        </p:txBody>
      </p:sp>
    </p:spTree>
    <p:extLst>
      <p:ext uri="{BB962C8B-B14F-4D97-AF65-F5344CB8AC3E}">
        <p14:creationId xmlns:p14="http://schemas.microsoft.com/office/powerpoint/2010/main" val="2005887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6712"/>
            <a:ext cx="8229600" cy="5170579"/>
          </a:xfrm>
        </p:spPr>
        <p:txBody>
          <a:bodyPr>
            <a:normAutofit fontScale="92500" lnSpcReduction="10000"/>
          </a:bodyPr>
          <a:lstStyle/>
          <a:p>
            <a:r>
              <a:rPr lang="en-GB" dirty="0" smtClean="0">
                <a:latin typeface="Letter-join Plus 40" pitchFamily="50" charset="0"/>
              </a:rPr>
              <a:t>There will be regular sessions at school to develop the children’s knowledge, use and application of grammar, punctuation, vocabulary and spelling.</a:t>
            </a:r>
          </a:p>
          <a:p>
            <a:endParaRPr lang="en-GB" dirty="0" smtClean="0">
              <a:latin typeface="Letter-join Plus 40" pitchFamily="50" charset="0"/>
            </a:endParaRPr>
          </a:p>
          <a:p>
            <a:r>
              <a:rPr lang="en-GB" dirty="0" smtClean="0">
                <a:latin typeface="Letter-join Plus 40" pitchFamily="50" charset="0"/>
              </a:rPr>
              <a:t>We use the CGP books to support the teaching and learning of GPVS and for the children to consolidate this as part of their homework.</a:t>
            </a:r>
          </a:p>
          <a:p>
            <a:pPr marL="109728" indent="0">
              <a:buNone/>
            </a:pPr>
            <a:endParaRPr lang="en-GB" dirty="0" smtClean="0">
              <a:latin typeface="Letter-join Plus 40" pitchFamily="50" charset="0"/>
            </a:endParaRPr>
          </a:p>
          <a:p>
            <a:r>
              <a:rPr lang="en-GB" dirty="0" smtClean="0">
                <a:latin typeface="Letter-join Plus 40" pitchFamily="50" charset="0"/>
              </a:rPr>
              <a:t>The children will be tested regularly on the Year 3/4 and 5/6 word list which could appear in the spelling SATs test. Copies of these words are in the back of all of the children’s homework </a:t>
            </a:r>
            <a:r>
              <a:rPr lang="en-GB" dirty="0" smtClean="0">
                <a:latin typeface="Letter-join Plus 40" pitchFamily="50" charset="0"/>
              </a:rPr>
              <a:t>books; </a:t>
            </a:r>
            <a:r>
              <a:rPr lang="en-GB" dirty="0" smtClean="0">
                <a:latin typeface="Letter-join Plus 40" pitchFamily="50" charset="0"/>
              </a:rPr>
              <a:t>they should practise them regularly (recording any words they know by dating them on the given sheet).</a:t>
            </a:r>
          </a:p>
          <a:p>
            <a:endParaRPr lang="en-GB" dirty="0"/>
          </a:p>
          <a:p>
            <a:endParaRPr lang="en-GB" dirty="0"/>
          </a:p>
        </p:txBody>
      </p:sp>
      <p:sp>
        <p:nvSpPr>
          <p:cNvPr id="3" name="Title 2"/>
          <p:cNvSpPr>
            <a:spLocks noGrp="1"/>
          </p:cNvSpPr>
          <p:nvPr>
            <p:ph type="title"/>
          </p:nvPr>
        </p:nvSpPr>
        <p:spPr>
          <a:xfrm>
            <a:off x="457200" y="274638"/>
            <a:ext cx="8229600" cy="634082"/>
          </a:xfrm>
        </p:spPr>
        <p:txBody>
          <a:bodyPr>
            <a:normAutofit fontScale="90000"/>
          </a:bodyPr>
          <a:lstStyle/>
          <a:p>
            <a:pPr algn="ctr"/>
            <a:r>
              <a:rPr lang="en-GB" u="sng" dirty="0" smtClean="0"/>
              <a:t/>
            </a:r>
            <a:br>
              <a:rPr lang="en-GB" u="sng" dirty="0" smtClean="0"/>
            </a:br>
            <a:r>
              <a:rPr lang="en-GB" u="sng" dirty="0" smtClean="0">
                <a:latin typeface="Letter-join Plus 40" pitchFamily="50" charset="0"/>
              </a:rPr>
              <a:t>GPVS</a:t>
            </a:r>
            <a:r>
              <a:rPr lang="en-GB" dirty="0"/>
              <a:t/>
            </a:r>
            <a:br>
              <a:rPr lang="en-GB" dirty="0"/>
            </a:br>
            <a:endParaRPr lang="en-GB" dirty="0"/>
          </a:p>
        </p:txBody>
      </p:sp>
    </p:spTree>
    <p:extLst>
      <p:ext uri="{BB962C8B-B14F-4D97-AF65-F5344CB8AC3E}">
        <p14:creationId xmlns:p14="http://schemas.microsoft.com/office/powerpoint/2010/main" val="516562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0728"/>
            <a:ext cx="8229600" cy="5026563"/>
          </a:xfrm>
        </p:spPr>
        <p:txBody>
          <a:bodyPr>
            <a:normAutofit fontScale="92500" lnSpcReduction="20000"/>
          </a:bodyPr>
          <a:lstStyle/>
          <a:p>
            <a:r>
              <a:rPr lang="en-GB" dirty="0" smtClean="0">
                <a:latin typeface="Letter-join Plus 40" pitchFamily="50" charset="0"/>
              </a:rPr>
              <a:t>The children will continue to work through their checkpoint tests throughout the year (usually each Monday morning). Please support your child in learning their multiplication and related division facts. </a:t>
            </a:r>
            <a:r>
              <a:rPr lang="en-GB" dirty="0" smtClean="0">
                <a:latin typeface="Letter-join Plus 40" pitchFamily="50" charset="0"/>
              </a:rPr>
              <a:t>This doesn’t need to be in h/w books.  </a:t>
            </a:r>
            <a:endParaRPr lang="en-GB" dirty="0" smtClean="0">
              <a:latin typeface="Letter-join Plus 40" pitchFamily="50" charset="0"/>
            </a:endParaRPr>
          </a:p>
          <a:p>
            <a:pPr marL="109728" indent="0">
              <a:buNone/>
            </a:pPr>
            <a:endParaRPr lang="en-GB" dirty="0" smtClean="0">
              <a:latin typeface="Letter-join Plus 40" pitchFamily="50" charset="0"/>
            </a:endParaRPr>
          </a:p>
          <a:p>
            <a:r>
              <a:rPr lang="en-GB" dirty="0" smtClean="0">
                <a:latin typeface="Letter-join Plus 40" pitchFamily="50" charset="0"/>
              </a:rPr>
              <a:t>Year 6 pupils all work on the 6 part lesson for daily maths lessons.  This involves a fluency (arithmetic) section, followed by reasoning, then problem solving sections.  </a:t>
            </a:r>
            <a:r>
              <a:rPr lang="en-GB" dirty="0" smtClean="0">
                <a:latin typeface="Letter-join Plus 40" pitchFamily="50" charset="0"/>
              </a:rPr>
              <a:t>This year, we have included a specific challenge section for children who prove all of these skills competently.</a:t>
            </a:r>
            <a:endParaRPr lang="en-GB" dirty="0" smtClean="0">
              <a:latin typeface="Letter-join Plus 40" pitchFamily="50" charset="0"/>
            </a:endParaRPr>
          </a:p>
          <a:p>
            <a:endParaRPr lang="en-GB" dirty="0" smtClean="0">
              <a:latin typeface="Letter-join Plus 40" pitchFamily="50" charset="0"/>
            </a:endParaRPr>
          </a:p>
          <a:p>
            <a:r>
              <a:rPr lang="en-GB" dirty="0" smtClean="0">
                <a:latin typeface="Letter-join Plus 40" pitchFamily="50" charset="0"/>
              </a:rPr>
              <a:t>CGP </a:t>
            </a:r>
            <a:r>
              <a:rPr lang="en-GB" dirty="0" smtClean="0">
                <a:latin typeface="Letter-join Plus 40" pitchFamily="50" charset="0"/>
              </a:rPr>
              <a:t>books will be used as homework activities to consolidate the maths taught each week at school. </a:t>
            </a:r>
          </a:p>
          <a:p>
            <a:pPr marL="109728" indent="0">
              <a:buNone/>
            </a:pPr>
            <a:endParaRPr lang="en-GB" dirty="0"/>
          </a:p>
          <a:p>
            <a:endParaRPr lang="en-GB" dirty="0" smtClean="0"/>
          </a:p>
          <a:p>
            <a:endParaRPr lang="en-GB" dirty="0" smtClean="0"/>
          </a:p>
          <a:p>
            <a:endParaRPr lang="en-GB" dirty="0" smtClean="0"/>
          </a:p>
          <a:p>
            <a:endParaRPr lang="en-GB" dirty="0"/>
          </a:p>
          <a:p>
            <a:endParaRPr lang="en-GB" dirty="0"/>
          </a:p>
        </p:txBody>
      </p:sp>
      <p:sp>
        <p:nvSpPr>
          <p:cNvPr id="3" name="Title 2"/>
          <p:cNvSpPr>
            <a:spLocks noGrp="1"/>
          </p:cNvSpPr>
          <p:nvPr>
            <p:ph type="title"/>
          </p:nvPr>
        </p:nvSpPr>
        <p:spPr>
          <a:xfrm>
            <a:off x="457200" y="274638"/>
            <a:ext cx="8229600" cy="706090"/>
          </a:xfrm>
        </p:spPr>
        <p:txBody>
          <a:bodyPr>
            <a:normAutofit fontScale="90000"/>
          </a:bodyPr>
          <a:lstStyle/>
          <a:p>
            <a:pPr algn="ctr"/>
            <a:r>
              <a:rPr lang="en-GB" u="sng" dirty="0" smtClean="0">
                <a:latin typeface="Letter-join Plus 40" pitchFamily="50" charset="0"/>
              </a:rPr>
              <a:t>Maths</a:t>
            </a:r>
            <a:endParaRPr lang="en-GB" dirty="0"/>
          </a:p>
        </p:txBody>
      </p:sp>
    </p:spTree>
    <p:extLst>
      <p:ext uri="{BB962C8B-B14F-4D97-AF65-F5344CB8AC3E}">
        <p14:creationId xmlns:p14="http://schemas.microsoft.com/office/powerpoint/2010/main" val="2049392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1770151"/>
              </p:ext>
            </p:extLst>
          </p:nvPr>
        </p:nvGraphicFramePr>
        <p:xfrm>
          <a:off x="611560" y="1268760"/>
          <a:ext cx="7920880" cy="4564731"/>
        </p:xfrm>
        <a:graphic>
          <a:graphicData uri="http://schemas.openxmlformats.org/drawingml/2006/table">
            <a:tbl>
              <a:tblPr firstRow="1" firstCol="1" bandRow="1">
                <a:tableStyleId>{5C22544A-7EE6-4342-B048-85BDC9FD1C3A}</a:tableStyleId>
              </a:tblPr>
              <a:tblGrid>
                <a:gridCol w="2718332">
                  <a:extLst>
                    <a:ext uri="{9D8B030D-6E8A-4147-A177-3AD203B41FA5}">
                      <a16:colId xmlns:a16="http://schemas.microsoft.com/office/drawing/2014/main" xmlns="" val="20000"/>
                    </a:ext>
                  </a:extLst>
                </a:gridCol>
                <a:gridCol w="2231755">
                  <a:extLst>
                    <a:ext uri="{9D8B030D-6E8A-4147-A177-3AD203B41FA5}">
                      <a16:colId xmlns:a16="http://schemas.microsoft.com/office/drawing/2014/main" xmlns="" val="20001"/>
                    </a:ext>
                  </a:extLst>
                </a:gridCol>
                <a:gridCol w="2970793">
                  <a:extLst>
                    <a:ext uri="{9D8B030D-6E8A-4147-A177-3AD203B41FA5}">
                      <a16:colId xmlns:a16="http://schemas.microsoft.com/office/drawing/2014/main" xmlns="" val="20002"/>
                    </a:ext>
                  </a:extLst>
                </a:gridCol>
              </a:tblGrid>
              <a:tr h="1080120">
                <a:tc>
                  <a:txBody>
                    <a:bodyPr/>
                    <a:lstStyle/>
                    <a:p>
                      <a:pPr>
                        <a:spcAft>
                          <a:spcPts val="0"/>
                        </a:spcAft>
                      </a:pPr>
                      <a:endParaRPr lang="en-GB" sz="1800" b="1" dirty="0" smtClean="0">
                        <a:effectLst/>
                        <a:latin typeface="Letter-join Plus 40" pitchFamily="50" charset="0"/>
                        <a:cs typeface="Arial" panose="020B0604020202020204" pitchFamily="34" charset="0"/>
                      </a:endParaRPr>
                    </a:p>
                    <a:p>
                      <a:pPr>
                        <a:spcAft>
                          <a:spcPts val="0"/>
                        </a:spcAft>
                      </a:pPr>
                      <a:r>
                        <a:rPr lang="en-GB" sz="1800" b="1" dirty="0" smtClean="0">
                          <a:effectLst/>
                          <a:latin typeface="Letter-join Plus 40" pitchFamily="50" charset="0"/>
                          <a:cs typeface="Arial" panose="020B0604020202020204" pitchFamily="34" charset="0"/>
                        </a:rPr>
                        <a:t>Autumn </a:t>
                      </a:r>
                      <a:r>
                        <a:rPr lang="en-GB" sz="1800" b="1" dirty="0">
                          <a:effectLst/>
                          <a:latin typeface="Letter-join Plus 40" pitchFamily="50" charset="0"/>
                          <a:cs typeface="Arial" panose="020B0604020202020204" pitchFamily="34" charset="0"/>
                        </a:rPr>
                        <a:t>Term P.E./</a:t>
                      </a:r>
                      <a:r>
                        <a:rPr lang="en-GB" sz="1800" b="1" dirty="0" smtClean="0">
                          <a:effectLst/>
                          <a:latin typeface="Letter-join Plus 40" pitchFamily="50" charset="0"/>
                          <a:cs typeface="Arial" panose="020B0604020202020204" pitchFamily="34" charset="0"/>
                        </a:rPr>
                        <a:t>Games</a:t>
                      </a:r>
                    </a:p>
                    <a:p>
                      <a:pPr>
                        <a:spcAft>
                          <a:spcPts val="0"/>
                        </a:spcAft>
                      </a:pPr>
                      <a:endParaRPr lang="en-GB" sz="2800" b="1" dirty="0">
                        <a:effectLst/>
                        <a:latin typeface="Letter-join Plus 40" pitchFamily="50" charset="0"/>
                        <a:ea typeface="Times New Roman"/>
                        <a:cs typeface="Arial" panose="020B0604020202020204" pitchFamily="34" charset="0"/>
                      </a:endParaRPr>
                    </a:p>
                  </a:txBody>
                  <a:tcPr marL="68580" marR="68580" marT="0" marB="0"/>
                </a:tc>
                <a:tc gridSpan="2">
                  <a:txBody>
                    <a:bodyPr/>
                    <a:lstStyle/>
                    <a:p>
                      <a:pPr algn="ctr">
                        <a:spcAft>
                          <a:spcPts val="0"/>
                        </a:spcAft>
                      </a:pPr>
                      <a:endParaRPr lang="en-GB" sz="1800" b="0" dirty="0" smtClean="0">
                        <a:effectLst/>
                        <a:latin typeface="Letter-join Plus 40" pitchFamily="50" charset="0"/>
                        <a:ea typeface="+mn-ea"/>
                        <a:cs typeface="Arial" panose="020B0604020202020204" pitchFamily="34" charset="0"/>
                      </a:endParaRPr>
                    </a:p>
                    <a:p>
                      <a:pPr algn="ctr">
                        <a:spcAft>
                          <a:spcPts val="0"/>
                        </a:spcAft>
                      </a:pPr>
                      <a:r>
                        <a:rPr lang="en-GB" sz="1800" b="0" dirty="0" smtClean="0">
                          <a:effectLst/>
                          <a:latin typeface="Letter-join Plus 40" pitchFamily="50" charset="0"/>
                          <a:ea typeface="+mn-ea"/>
                          <a:cs typeface="Arial" panose="020B0604020202020204" pitchFamily="34" charset="0"/>
                        </a:rPr>
                        <a:t>Year</a:t>
                      </a:r>
                      <a:r>
                        <a:rPr lang="en-GB" sz="1800" b="0" baseline="0" dirty="0" smtClean="0">
                          <a:effectLst/>
                          <a:latin typeface="Letter-join Plus 40" pitchFamily="50" charset="0"/>
                          <a:ea typeface="+mn-ea"/>
                          <a:cs typeface="Arial" panose="020B0604020202020204" pitchFamily="34" charset="0"/>
                        </a:rPr>
                        <a:t> </a:t>
                      </a:r>
                      <a:r>
                        <a:rPr lang="en-GB" sz="1800" b="0" baseline="0" dirty="0" smtClean="0">
                          <a:effectLst/>
                          <a:latin typeface="Letter-join Plus 40" pitchFamily="50" charset="0"/>
                          <a:ea typeface="+mn-ea"/>
                          <a:cs typeface="Arial" panose="020B0604020202020204" pitchFamily="34" charset="0"/>
                        </a:rPr>
                        <a:t>6</a:t>
                      </a:r>
                      <a:endParaRPr lang="en-GB" sz="1600" b="0" dirty="0">
                        <a:effectLst/>
                        <a:latin typeface="Letter-join Plus 40" pitchFamily="50" charset="0"/>
                        <a:ea typeface="Times New Roman"/>
                        <a:cs typeface="Arial" panose="020B0604020202020204" pitchFamily="34" charset="0"/>
                      </a:endParaRPr>
                    </a:p>
                  </a:txBody>
                  <a:tcPr marL="68580" marR="68580" marT="0" marB="0"/>
                </a:tc>
                <a:tc hMerge="1">
                  <a:txBody>
                    <a:bodyPr/>
                    <a:lstStyle/>
                    <a:p>
                      <a:pPr algn="ctr">
                        <a:spcAft>
                          <a:spcPts val="0"/>
                        </a:spcAft>
                      </a:pPr>
                      <a:endParaRPr lang="en-GB" sz="12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xmlns="" val="10000"/>
                  </a:ext>
                </a:extLst>
              </a:tr>
              <a:tr h="433458">
                <a:tc rowSpan="2">
                  <a:txBody>
                    <a:bodyPr/>
                    <a:lstStyle/>
                    <a:p>
                      <a:pPr>
                        <a:spcAft>
                          <a:spcPts val="0"/>
                        </a:spcAft>
                      </a:pPr>
                      <a:endParaRPr lang="en-GB" sz="1800" b="1" dirty="0" smtClean="0">
                        <a:effectLst/>
                        <a:latin typeface="Letter-join Plus 40" pitchFamily="50" charset="0"/>
                        <a:cs typeface="Arial" panose="020B0604020202020204" pitchFamily="34" charset="0"/>
                      </a:endParaRPr>
                    </a:p>
                    <a:p>
                      <a:pPr>
                        <a:spcAft>
                          <a:spcPts val="0"/>
                        </a:spcAft>
                      </a:pPr>
                      <a:r>
                        <a:rPr lang="en-GB" sz="1800" b="1" dirty="0" smtClean="0">
                          <a:effectLst/>
                          <a:latin typeface="Letter-join Plus 40" pitchFamily="50" charset="0"/>
                          <a:cs typeface="Arial" panose="020B0604020202020204" pitchFamily="34" charset="0"/>
                        </a:rPr>
                        <a:t>1</a:t>
                      </a:r>
                      <a:r>
                        <a:rPr lang="en-GB" sz="1800" b="1" baseline="30000" dirty="0" smtClean="0">
                          <a:effectLst/>
                          <a:latin typeface="Letter-join Plus 40" pitchFamily="50" charset="0"/>
                          <a:cs typeface="Arial" panose="020B0604020202020204" pitchFamily="34" charset="0"/>
                        </a:rPr>
                        <a:t>st</a:t>
                      </a:r>
                      <a:r>
                        <a:rPr lang="en-GB" sz="1800" b="1" dirty="0" smtClean="0">
                          <a:effectLst/>
                          <a:latin typeface="Letter-join Plus 40" pitchFamily="50" charset="0"/>
                          <a:cs typeface="Arial" panose="020B0604020202020204" pitchFamily="34" charset="0"/>
                        </a:rPr>
                        <a:t> </a:t>
                      </a:r>
                      <a:r>
                        <a:rPr lang="en-GB" sz="1800" b="1" dirty="0">
                          <a:effectLst/>
                          <a:latin typeface="Letter-join Plus 40" pitchFamily="50" charset="0"/>
                          <a:cs typeface="Arial" panose="020B0604020202020204" pitchFamily="34" charset="0"/>
                        </a:rPr>
                        <a:t>half</a:t>
                      </a:r>
                      <a:endParaRPr lang="en-GB" sz="2800" b="1" dirty="0">
                        <a:effectLst/>
                        <a:latin typeface="Letter-join Plus 40" pitchFamily="50" charset="0"/>
                        <a:ea typeface="Times New Roman"/>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effectLst/>
                          <a:latin typeface="Letter-join Plus 40" pitchFamily="50" charset="0"/>
                          <a:cs typeface="Arial" panose="020B0604020202020204" pitchFamily="34" charset="0"/>
                        </a:rPr>
                        <a:t>Wednesday</a:t>
                      </a:r>
                      <a:endParaRPr lang="en-GB" sz="1600" b="1" dirty="0" smtClean="0">
                        <a:effectLst/>
                        <a:latin typeface="Letter-join Plus 40" pitchFamily="50" charset="0"/>
                        <a:ea typeface="Times New Roman"/>
                        <a:cs typeface="Arial" panose="020B0604020202020204" pitchFamily="34" charset="0"/>
                      </a:endParaRPr>
                    </a:p>
                    <a:p>
                      <a:pPr>
                        <a:spcAft>
                          <a:spcPts val="0"/>
                        </a:spcAft>
                      </a:pPr>
                      <a:endParaRPr lang="en-GB" sz="1600" b="1" dirty="0">
                        <a:effectLst/>
                        <a:latin typeface="Letter-join Plus 40" pitchFamily="50" charset="0"/>
                        <a:ea typeface="Times New Roman"/>
                        <a:cs typeface="Arial" panose="020B0604020202020204" pitchFamily="34" charset="0"/>
                      </a:endParaRPr>
                    </a:p>
                  </a:txBody>
                  <a:tcPr marL="68580" marR="68580" marT="0" marB="0"/>
                </a:tc>
                <a:tc>
                  <a:txBody>
                    <a:bodyPr/>
                    <a:lstStyle/>
                    <a:p>
                      <a:pPr>
                        <a:spcAft>
                          <a:spcPts val="0"/>
                        </a:spcAft>
                      </a:pPr>
                      <a:r>
                        <a:rPr lang="en-GB" sz="1600" b="1" dirty="0" smtClean="0">
                          <a:effectLst/>
                          <a:latin typeface="Letter-join Plus 40" pitchFamily="50" charset="0"/>
                          <a:cs typeface="Arial" panose="020B0604020202020204" pitchFamily="34" charset="0"/>
                        </a:rPr>
                        <a:t>Friday</a:t>
                      </a:r>
                      <a:endParaRPr lang="en-GB" sz="1600" b="1" dirty="0">
                        <a:effectLst/>
                        <a:latin typeface="Letter-join Plus 40" pitchFamily="50"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968239">
                <a:tc vMerge="1">
                  <a:txBody>
                    <a:bodyPr/>
                    <a:lstStyle/>
                    <a:p>
                      <a:endParaRPr lang="en-GB"/>
                    </a:p>
                  </a:txBody>
                  <a:tcPr/>
                </a:tc>
                <a:tc>
                  <a:txBody>
                    <a:bodyPr/>
                    <a:lstStyle/>
                    <a:p>
                      <a:pPr>
                        <a:spcAft>
                          <a:spcPts val="0"/>
                        </a:spcAft>
                      </a:pPr>
                      <a:endParaRPr lang="en-GB" sz="1600" dirty="0" smtClean="0">
                        <a:effectLst/>
                        <a:latin typeface="Letter-join Plus 40" pitchFamily="50" charset="0"/>
                        <a:ea typeface="Times New Roman"/>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effectLst/>
                          <a:latin typeface="Letter-join Plus 40" pitchFamily="50" charset="0"/>
                          <a:ea typeface="Times New Roman"/>
                          <a:cs typeface="Arial" panose="020B0604020202020204" pitchFamily="34" charset="0"/>
                        </a:rPr>
                        <a:t>Onside</a:t>
                      </a:r>
                      <a:r>
                        <a:rPr lang="en-GB" sz="1600" baseline="0" dirty="0" smtClean="0">
                          <a:effectLst/>
                          <a:latin typeface="Letter-join Plus 40" pitchFamily="50" charset="0"/>
                          <a:ea typeface="Times New Roman"/>
                          <a:cs typeface="Arial" panose="020B0604020202020204" pitchFamily="34" charset="0"/>
                        </a:rPr>
                        <a:t> </a:t>
                      </a:r>
                      <a:r>
                        <a:rPr lang="en-GB" sz="1600" dirty="0" smtClean="0">
                          <a:effectLst/>
                          <a:latin typeface="Letter-join Plus 40" pitchFamily="50" charset="0"/>
                          <a:cs typeface="Arial" panose="020B0604020202020204" pitchFamily="34" charset="0"/>
                        </a:rPr>
                        <a:t>Coaching </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smtClean="0">
                        <a:effectLst/>
                        <a:latin typeface="Letter-join Plus 40" pitchFamily="50" charset="0"/>
                        <a:ea typeface="Times New Roman"/>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effectLst/>
                          <a:latin typeface="Letter-join Plus 40" pitchFamily="50" charset="0"/>
                          <a:ea typeface="Times New Roman"/>
                          <a:cs typeface="Arial" panose="020B0604020202020204" pitchFamily="34" charset="0"/>
                        </a:rPr>
                        <a:t>Active</a:t>
                      </a:r>
                      <a:r>
                        <a:rPr lang="en-GB" sz="1600" baseline="0" dirty="0" smtClean="0">
                          <a:effectLst/>
                          <a:latin typeface="Letter-join Plus 40" pitchFamily="50" charset="0"/>
                          <a:ea typeface="Times New Roman"/>
                          <a:cs typeface="Arial" panose="020B0604020202020204" pitchFamily="34" charset="0"/>
                        </a:rPr>
                        <a:t> Maths</a:t>
                      </a:r>
                      <a:endParaRPr lang="en-GB" sz="1600" dirty="0" smtClean="0">
                        <a:effectLst/>
                        <a:latin typeface="Letter-join Plus 40" pitchFamily="50" charset="0"/>
                        <a:ea typeface="Times New Roman"/>
                        <a:cs typeface="Arial" panose="020B0604020202020204" pitchFamily="34" charset="0"/>
                      </a:endParaRPr>
                    </a:p>
                    <a:p>
                      <a:pPr>
                        <a:spcAft>
                          <a:spcPts val="0"/>
                        </a:spcAft>
                      </a:pPr>
                      <a:endParaRPr lang="en-GB" sz="1600" dirty="0">
                        <a:effectLst/>
                        <a:latin typeface="Letter-join Plus 40" pitchFamily="50"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553279">
                <a:tc>
                  <a:txBody>
                    <a:bodyPr/>
                    <a:lstStyle/>
                    <a:p>
                      <a:pPr>
                        <a:spcAft>
                          <a:spcPts val="0"/>
                        </a:spcAft>
                      </a:pPr>
                      <a:r>
                        <a:rPr lang="en-GB" sz="1800" b="1" dirty="0">
                          <a:effectLst/>
                          <a:latin typeface="Letter-join Plus 40" pitchFamily="50" charset="0"/>
                          <a:cs typeface="Arial" panose="020B0604020202020204" pitchFamily="34" charset="0"/>
                        </a:rPr>
                        <a:t> </a:t>
                      </a:r>
                      <a:endParaRPr lang="en-GB" sz="2800" b="1" dirty="0">
                        <a:effectLst/>
                        <a:latin typeface="Letter-join Plus 40" pitchFamily="50" charset="0"/>
                        <a:ea typeface="Times New Roman"/>
                        <a:cs typeface="Arial" panose="020B0604020202020204" pitchFamily="34" charset="0"/>
                      </a:endParaRPr>
                    </a:p>
                  </a:txBody>
                  <a:tcPr marL="68580" marR="68580" marT="0" marB="0"/>
                </a:tc>
                <a:tc>
                  <a:txBody>
                    <a:bodyPr/>
                    <a:lstStyle/>
                    <a:p>
                      <a:pPr>
                        <a:spcAft>
                          <a:spcPts val="0"/>
                        </a:spcAft>
                      </a:pPr>
                      <a:r>
                        <a:rPr lang="en-GB" sz="1600" b="1" dirty="0" smtClean="0">
                          <a:effectLst/>
                          <a:latin typeface="Letter-join Plus 40" pitchFamily="50" charset="0"/>
                          <a:ea typeface="Times New Roman"/>
                          <a:cs typeface="Arial" panose="020B0604020202020204" pitchFamily="34" charset="0"/>
                        </a:rPr>
                        <a:t>Mon - Fri</a:t>
                      </a:r>
                      <a:endParaRPr lang="en-GB" sz="1600" b="1" dirty="0">
                        <a:effectLst/>
                        <a:latin typeface="Letter-join Plus 40" pitchFamily="50" charset="0"/>
                        <a:ea typeface="Times New Roman"/>
                        <a:cs typeface="Arial" panose="020B0604020202020204" pitchFamily="34" charset="0"/>
                      </a:endParaRPr>
                    </a:p>
                  </a:txBody>
                  <a:tcPr marL="68580" marR="68580" marT="0" marB="0"/>
                </a:tc>
                <a:tc>
                  <a:txBody>
                    <a:bodyPr/>
                    <a:lstStyle/>
                    <a:p>
                      <a:pPr>
                        <a:spcAft>
                          <a:spcPts val="0"/>
                        </a:spcAft>
                      </a:pPr>
                      <a:r>
                        <a:rPr lang="en-GB" sz="1600" b="1" dirty="0" smtClean="0">
                          <a:effectLst/>
                          <a:latin typeface="Letter-join Plus 40" pitchFamily="50" charset="0"/>
                          <a:cs typeface="Arial" panose="020B0604020202020204" pitchFamily="34" charset="0"/>
                        </a:rPr>
                        <a:t>Friday</a:t>
                      </a:r>
                      <a:r>
                        <a:rPr lang="en-GB" sz="1600" b="1" dirty="0">
                          <a:effectLst/>
                          <a:latin typeface="Letter-join Plus 40" pitchFamily="50" charset="0"/>
                          <a:cs typeface="Arial" panose="020B0604020202020204" pitchFamily="34" charset="0"/>
                        </a:rPr>
                        <a:t> </a:t>
                      </a:r>
                      <a:endParaRPr lang="en-GB" sz="2400" b="1" dirty="0">
                        <a:effectLst/>
                        <a:latin typeface="Letter-join Plus 40" pitchFamily="50"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xmlns="" val="10003"/>
                  </a:ext>
                </a:extLst>
              </a:tr>
              <a:tr h="1475413">
                <a:tc>
                  <a:txBody>
                    <a:bodyPr/>
                    <a:lstStyle/>
                    <a:p>
                      <a:pPr>
                        <a:spcAft>
                          <a:spcPts val="0"/>
                        </a:spcAft>
                      </a:pPr>
                      <a:endParaRPr lang="en-GB" sz="1800" b="1" dirty="0" smtClean="0">
                        <a:effectLst/>
                        <a:latin typeface="Letter-join Plus 40" pitchFamily="50" charset="0"/>
                        <a:cs typeface="Arial" panose="020B0604020202020204" pitchFamily="34" charset="0"/>
                      </a:endParaRPr>
                    </a:p>
                    <a:p>
                      <a:pPr>
                        <a:spcAft>
                          <a:spcPts val="0"/>
                        </a:spcAft>
                      </a:pPr>
                      <a:r>
                        <a:rPr lang="en-GB" sz="1800" b="1" dirty="0" smtClean="0">
                          <a:effectLst/>
                          <a:latin typeface="Letter-join Plus 40" pitchFamily="50" charset="0"/>
                          <a:cs typeface="Arial" panose="020B0604020202020204" pitchFamily="34" charset="0"/>
                        </a:rPr>
                        <a:t>2</a:t>
                      </a:r>
                      <a:r>
                        <a:rPr lang="en-GB" sz="1800" b="1" baseline="30000" dirty="0" smtClean="0">
                          <a:effectLst/>
                          <a:latin typeface="Letter-join Plus 40" pitchFamily="50" charset="0"/>
                          <a:cs typeface="Arial" panose="020B0604020202020204" pitchFamily="34" charset="0"/>
                        </a:rPr>
                        <a:t>nd</a:t>
                      </a:r>
                      <a:r>
                        <a:rPr lang="en-GB" sz="1800" b="1" dirty="0" smtClean="0">
                          <a:effectLst/>
                          <a:latin typeface="Letter-join Plus 40" pitchFamily="50" charset="0"/>
                          <a:cs typeface="Arial" panose="020B0604020202020204" pitchFamily="34" charset="0"/>
                        </a:rPr>
                        <a:t> </a:t>
                      </a:r>
                      <a:r>
                        <a:rPr lang="en-GB" sz="1800" b="1" dirty="0">
                          <a:effectLst/>
                          <a:latin typeface="Letter-join Plus 40" pitchFamily="50" charset="0"/>
                          <a:cs typeface="Arial" panose="020B0604020202020204" pitchFamily="34" charset="0"/>
                        </a:rPr>
                        <a:t>half</a:t>
                      </a:r>
                      <a:endParaRPr lang="en-GB" sz="2800" b="1" dirty="0">
                        <a:effectLst/>
                        <a:latin typeface="Letter-join Plus 40" pitchFamily="50" charset="0"/>
                        <a:ea typeface="Times New Roman"/>
                        <a:cs typeface="Arial" panose="020B0604020202020204" pitchFamily="34" charset="0"/>
                      </a:endParaRPr>
                    </a:p>
                  </a:txBody>
                  <a:tcPr marL="68580" marR="68580" marT="0" marB="0"/>
                </a:tc>
                <a:tc>
                  <a:txBody>
                    <a:bodyPr/>
                    <a:lstStyle/>
                    <a:p>
                      <a:pPr>
                        <a:spcAft>
                          <a:spcPts val="0"/>
                        </a:spcAft>
                      </a:pPr>
                      <a:endParaRPr lang="en-GB" sz="1600" dirty="0" smtClean="0">
                        <a:effectLst/>
                        <a:latin typeface="Letter-join Plus 40" pitchFamily="50" charset="0"/>
                        <a:ea typeface="Times New Roman"/>
                        <a:cs typeface="Arial" panose="020B0604020202020204" pitchFamily="34" charset="0"/>
                      </a:endParaRPr>
                    </a:p>
                    <a:p>
                      <a:pPr>
                        <a:spcAft>
                          <a:spcPts val="0"/>
                        </a:spcAft>
                      </a:pPr>
                      <a:r>
                        <a:rPr lang="en-GB" sz="1600" dirty="0" smtClean="0">
                          <a:latin typeface="Letter-join Plus 40" pitchFamily="50" charset="0"/>
                          <a:cs typeface="Arial" panose="020B0604020202020204" pitchFamily="34" charset="0"/>
                        </a:rPr>
                        <a:t>Active Maths</a:t>
                      </a:r>
                      <a:endParaRPr lang="en-GB" sz="1600" dirty="0" smtClean="0">
                        <a:latin typeface="Letter-join Plus 40" pitchFamily="50" charset="0"/>
                        <a:cs typeface="Arial" panose="020B0604020202020204" pitchFamily="34" charset="0"/>
                      </a:endParaRPr>
                    </a:p>
                  </a:txBody>
                  <a:tcPr marL="68580" marR="68580" marT="0" marB="0"/>
                </a:tc>
                <a:tc>
                  <a:txBody>
                    <a:bodyPr/>
                    <a:lstStyle/>
                    <a:p>
                      <a:pPr>
                        <a:spcAft>
                          <a:spcPts val="0"/>
                        </a:spcAft>
                      </a:pPr>
                      <a:endParaRPr lang="en-GB" sz="1600" dirty="0" smtClean="0">
                        <a:effectLst/>
                        <a:latin typeface="Letter-join Plus 40" pitchFamily="50"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Letter-join Plus 40" pitchFamily="50" charset="0"/>
                          <a:cs typeface="Arial" panose="020B0604020202020204" pitchFamily="34" charset="0"/>
                        </a:rPr>
                        <a:t>Gymnastics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smtClean="0">
                        <a:effectLst/>
                        <a:latin typeface="Letter-join Plus 40" pitchFamily="50" charset="0"/>
                        <a:ea typeface="Times New Roman"/>
                        <a:cs typeface="Arial" panose="020B0604020202020204" pitchFamily="34" charset="0"/>
                      </a:endParaRPr>
                    </a:p>
                    <a:p>
                      <a:pPr>
                        <a:spcAft>
                          <a:spcPts val="0"/>
                        </a:spcAft>
                      </a:pPr>
                      <a:endParaRPr lang="en-GB" sz="1600" dirty="0">
                        <a:effectLst/>
                        <a:latin typeface="Letter-join Plus 40" pitchFamily="50"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xmlns="" val="10004"/>
                  </a:ext>
                </a:extLst>
              </a:tr>
            </a:tbl>
          </a:graphicData>
        </a:graphic>
      </p:graphicFrame>
      <p:sp>
        <p:nvSpPr>
          <p:cNvPr id="3" name="Title 2"/>
          <p:cNvSpPr>
            <a:spLocks noGrp="1"/>
          </p:cNvSpPr>
          <p:nvPr>
            <p:ph type="title"/>
          </p:nvPr>
        </p:nvSpPr>
        <p:spPr>
          <a:xfrm>
            <a:off x="467544" y="332655"/>
            <a:ext cx="8229600" cy="1296145"/>
          </a:xfrm>
        </p:spPr>
        <p:txBody>
          <a:bodyPr>
            <a:normAutofit fontScale="90000"/>
          </a:bodyPr>
          <a:lstStyle/>
          <a:p>
            <a:pPr algn="ctr"/>
            <a:r>
              <a:rPr lang="en-GB" dirty="0" smtClean="0"/>
              <a:t/>
            </a:r>
            <a:br>
              <a:rPr lang="en-GB" dirty="0" smtClean="0"/>
            </a:br>
            <a:r>
              <a:rPr lang="en-GB" dirty="0"/>
              <a:t/>
            </a:r>
            <a:br>
              <a:rPr lang="en-GB" dirty="0"/>
            </a:br>
            <a:r>
              <a:rPr lang="en-GB" dirty="0" smtClean="0">
                <a:latin typeface="Letter-join Plus 40" panose="02000505000000020003" pitchFamily="50" charset="0"/>
              </a:rPr>
              <a:t>PE/Games</a:t>
            </a:r>
            <a:br>
              <a:rPr lang="en-GB" dirty="0" smtClean="0">
                <a:latin typeface="Letter-join Plus 40" panose="02000505000000020003" pitchFamily="50" charset="0"/>
              </a:rPr>
            </a:br>
            <a:r>
              <a:rPr lang="en-GB" dirty="0" smtClean="0"/>
              <a:t/>
            </a:r>
            <a:br>
              <a:rPr lang="en-GB" dirty="0" smtClean="0"/>
            </a:br>
            <a:endParaRPr lang="en-GB" dirty="0"/>
          </a:p>
        </p:txBody>
      </p:sp>
      <p:sp>
        <p:nvSpPr>
          <p:cNvPr id="5" name="Rectangle 1"/>
          <p:cNvSpPr>
            <a:spLocks noChangeArrowheads="1"/>
          </p:cNvSpPr>
          <p:nvPr/>
        </p:nvSpPr>
        <p:spPr bwMode="auto">
          <a:xfrm>
            <a:off x="1063625" y="2965292"/>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48760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836712"/>
            <a:ext cx="8589640" cy="5328592"/>
          </a:xfrm>
        </p:spPr>
        <p:txBody>
          <a:bodyPr>
            <a:normAutofit fontScale="85000" lnSpcReduction="20000"/>
          </a:bodyPr>
          <a:lstStyle/>
          <a:p>
            <a:r>
              <a:rPr lang="en-GB" sz="2400" dirty="0">
                <a:latin typeface="Letter-join Plus 40" pitchFamily="50" charset="0"/>
              </a:rPr>
              <a:t>Weekly </a:t>
            </a:r>
            <a:r>
              <a:rPr lang="en-GB" sz="2400" dirty="0" smtClean="0">
                <a:latin typeface="Letter-join Plus 40" pitchFamily="50" charset="0"/>
              </a:rPr>
              <a:t>English </a:t>
            </a:r>
            <a:r>
              <a:rPr lang="en-GB" sz="2400" dirty="0">
                <a:latin typeface="Letter-join Plus 40" pitchFamily="50" charset="0"/>
              </a:rPr>
              <a:t>and Maths homework, </a:t>
            </a:r>
            <a:r>
              <a:rPr lang="en-GB" sz="2400" dirty="0" smtClean="0">
                <a:latin typeface="Letter-join Plus 40" pitchFamily="50" charset="0"/>
              </a:rPr>
              <a:t>generally from </a:t>
            </a:r>
            <a:r>
              <a:rPr lang="en-GB" sz="2400" dirty="0">
                <a:latin typeface="Letter-join Plus 40" pitchFamily="50" charset="0"/>
              </a:rPr>
              <a:t>CGP books, will be set on a </a:t>
            </a:r>
            <a:r>
              <a:rPr lang="en-GB" sz="2400" b="1" dirty="0" smtClean="0">
                <a:latin typeface="Letter-join Plus 40" pitchFamily="50" charset="0"/>
              </a:rPr>
              <a:t>Thursday</a:t>
            </a:r>
            <a:r>
              <a:rPr lang="en-GB" sz="2400" dirty="0" smtClean="0">
                <a:latin typeface="Letter-join Plus 40" pitchFamily="50" charset="0"/>
              </a:rPr>
              <a:t> </a:t>
            </a:r>
            <a:r>
              <a:rPr lang="en-GB" sz="2400" dirty="0">
                <a:latin typeface="Letter-join Plus 40" pitchFamily="50" charset="0"/>
              </a:rPr>
              <a:t>and will be due back in school on the following </a:t>
            </a:r>
            <a:r>
              <a:rPr lang="en-GB" sz="2400" b="1" dirty="0" smtClean="0">
                <a:latin typeface="Letter-join Plus 40" pitchFamily="50" charset="0"/>
              </a:rPr>
              <a:t>Tuesday</a:t>
            </a:r>
            <a:r>
              <a:rPr lang="en-GB" sz="2400" dirty="0">
                <a:latin typeface="Letter-join Plus 40" pitchFamily="50" charset="0"/>
              </a:rPr>
              <a:t>.  Your child also needs to be able to recall number facts (including times tables </a:t>
            </a:r>
            <a:r>
              <a:rPr lang="en-GB" sz="2400" dirty="0" smtClean="0">
                <a:latin typeface="Letter-join Plus 40" pitchFamily="50" charset="0"/>
              </a:rPr>
              <a:t>and divisions up </a:t>
            </a:r>
            <a:r>
              <a:rPr lang="en-GB" sz="2400" dirty="0">
                <a:latin typeface="Letter-join Plus 40" pitchFamily="50" charset="0"/>
              </a:rPr>
              <a:t>to 12 x 12) quickly and </a:t>
            </a:r>
            <a:r>
              <a:rPr lang="en-GB" sz="2400" dirty="0" smtClean="0">
                <a:latin typeface="Letter-join Plus 40" pitchFamily="50" charset="0"/>
              </a:rPr>
              <a:t>accurately. Interactive support at home could be through </a:t>
            </a:r>
            <a:r>
              <a:rPr lang="en-GB" sz="2400" dirty="0" err="1" smtClean="0">
                <a:latin typeface="Letter-join Plus 40" pitchFamily="50" charset="0"/>
              </a:rPr>
              <a:t>Mathletics</a:t>
            </a:r>
            <a:r>
              <a:rPr lang="en-GB" sz="2400" dirty="0" smtClean="0">
                <a:latin typeface="Letter-join Plus 40" pitchFamily="50" charset="0"/>
              </a:rPr>
              <a:t> </a:t>
            </a:r>
            <a:r>
              <a:rPr lang="en-GB" sz="2400" dirty="0">
                <a:latin typeface="Letter-join Plus 40" pitchFamily="50" charset="0"/>
              </a:rPr>
              <a:t>or BBC </a:t>
            </a:r>
            <a:r>
              <a:rPr lang="en-GB" sz="2400" dirty="0" err="1" smtClean="0">
                <a:latin typeface="Letter-join Plus 40" pitchFamily="50" charset="0"/>
              </a:rPr>
              <a:t>Bitesize</a:t>
            </a:r>
            <a:r>
              <a:rPr lang="en-GB" sz="2400" dirty="0" smtClean="0">
                <a:latin typeface="Letter-join Plus 40" pitchFamily="50" charset="0"/>
              </a:rPr>
              <a:t> KS2.</a:t>
            </a:r>
            <a:endParaRPr lang="en-GB" sz="2400" dirty="0" smtClean="0">
              <a:latin typeface="Letter-join Plus 40" pitchFamily="50" charset="0"/>
            </a:endParaRPr>
          </a:p>
          <a:p>
            <a:endParaRPr lang="en-GB" sz="2400" dirty="0">
              <a:latin typeface="Letter-join Plus 40" pitchFamily="50" charset="0"/>
            </a:endParaRPr>
          </a:p>
          <a:p>
            <a:r>
              <a:rPr lang="en-GB" sz="2400" dirty="0" smtClean="0">
                <a:latin typeface="Letter-join Plus 40" pitchFamily="50" charset="0"/>
              </a:rPr>
              <a:t>In </a:t>
            </a:r>
            <a:r>
              <a:rPr lang="en-GB" sz="2400" dirty="0">
                <a:latin typeface="Letter-join Plus 40" pitchFamily="50" charset="0"/>
              </a:rPr>
              <a:t>preparation for </a:t>
            </a:r>
            <a:r>
              <a:rPr lang="en-GB" sz="2400" dirty="0" smtClean="0">
                <a:latin typeface="Letter-join Plus 40" pitchFamily="50" charset="0"/>
              </a:rPr>
              <a:t>secondary school</a:t>
            </a:r>
            <a:r>
              <a:rPr lang="en-GB" sz="2400" dirty="0">
                <a:latin typeface="Letter-join Plus 40" pitchFamily="50" charset="0"/>
              </a:rPr>
              <a:t>, it is imperative that your child takes ownership of their home learning, including handing it in on time</a:t>
            </a:r>
            <a:r>
              <a:rPr lang="en-GB" sz="2400" dirty="0" smtClean="0">
                <a:latin typeface="Letter-join Plus 40" pitchFamily="50" charset="0"/>
              </a:rPr>
              <a:t>.  This year we have a pocket diary (like the one they might get in Year 7) which </a:t>
            </a:r>
            <a:r>
              <a:rPr lang="en-GB" sz="2400" dirty="0" smtClean="0">
                <a:latin typeface="Letter-join Plus 40" pitchFamily="50" charset="0"/>
              </a:rPr>
              <a:t>we encourage you to sign.</a:t>
            </a:r>
            <a:endParaRPr lang="en-GB" sz="2400" dirty="0" smtClean="0">
              <a:latin typeface="Letter-join Plus 40" pitchFamily="50" charset="0"/>
            </a:endParaRPr>
          </a:p>
          <a:p>
            <a:pPr marL="109728" indent="0">
              <a:buNone/>
            </a:pPr>
            <a:r>
              <a:rPr lang="en-GB" sz="2400" dirty="0" smtClean="0">
                <a:latin typeface="Letter-join Plus 40" pitchFamily="50" charset="0"/>
              </a:rPr>
              <a:t>  </a:t>
            </a:r>
          </a:p>
          <a:p>
            <a:r>
              <a:rPr lang="en-GB" sz="2400" dirty="0" smtClean="0">
                <a:latin typeface="Letter-join Plus 40" pitchFamily="50" charset="0"/>
              </a:rPr>
              <a:t>Homework Club is available to all children in Year 6 who would like extra support with a task or have an occasional busy weekend.  This is held every Monday at 3pm. </a:t>
            </a:r>
          </a:p>
          <a:p>
            <a:endParaRPr lang="en-GB" sz="2400" dirty="0" smtClean="0">
              <a:latin typeface="Letter-join Plus 40" pitchFamily="50" charset="0"/>
            </a:endParaRPr>
          </a:p>
          <a:p>
            <a:r>
              <a:rPr lang="en-GB" sz="2400" dirty="0" smtClean="0">
                <a:latin typeface="Letter-join Plus 40" pitchFamily="50" charset="0"/>
              </a:rPr>
              <a:t>In addition to weekly homework, </a:t>
            </a:r>
            <a:r>
              <a:rPr lang="en-GB" sz="2400" dirty="0">
                <a:latin typeface="Letter-join Plus 40" pitchFamily="50" charset="0"/>
              </a:rPr>
              <a:t>there will be </a:t>
            </a:r>
            <a:r>
              <a:rPr lang="en-GB" sz="2400" dirty="0" smtClean="0">
                <a:latin typeface="Letter-join Plus 40" pitchFamily="50" charset="0"/>
              </a:rPr>
              <a:t>long </a:t>
            </a:r>
            <a:r>
              <a:rPr lang="en-GB" sz="2400" dirty="0" smtClean="0">
                <a:latin typeface="Letter-join Plus 40" pitchFamily="50" charset="0"/>
              </a:rPr>
              <a:t>term </a:t>
            </a:r>
            <a:r>
              <a:rPr lang="en-GB" sz="2400" dirty="0" smtClean="0">
                <a:latin typeface="Letter-join Plus 40" pitchFamily="50" charset="0"/>
              </a:rPr>
              <a:t>topic </a:t>
            </a:r>
            <a:r>
              <a:rPr lang="en-GB" sz="2400" dirty="0">
                <a:latin typeface="Letter-join Plus 40" pitchFamily="50" charset="0"/>
              </a:rPr>
              <a:t>homework set throughout the year</a:t>
            </a:r>
            <a:r>
              <a:rPr lang="en-GB" dirty="0" smtClean="0">
                <a:latin typeface="Letter-join Plus 40" pitchFamily="50" charset="0"/>
              </a:rPr>
              <a:t>. The list of activities is usually complied by the children and is glued into the fron</a:t>
            </a:r>
            <a:r>
              <a:rPr lang="en-GB" dirty="0" smtClean="0">
                <a:latin typeface="Letter-join Plus 40" pitchFamily="50" charset="0"/>
              </a:rPr>
              <a:t>t of their h/w books.</a:t>
            </a:r>
            <a:endParaRPr lang="en-GB" dirty="0">
              <a:latin typeface="Letter-join Plus 40" pitchFamily="50" charset="0"/>
            </a:endParaRPr>
          </a:p>
        </p:txBody>
      </p:sp>
      <p:sp>
        <p:nvSpPr>
          <p:cNvPr id="3" name="Title 2"/>
          <p:cNvSpPr>
            <a:spLocks noGrp="1"/>
          </p:cNvSpPr>
          <p:nvPr>
            <p:ph type="title"/>
          </p:nvPr>
        </p:nvSpPr>
        <p:spPr>
          <a:xfrm>
            <a:off x="467544" y="-27384"/>
            <a:ext cx="8229600" cy="764704"/>
          </a:xfrm>
        </p:spPr>
        <p:txBody>
          <a:bodyPr>
            <a:normAutofit fontScale="90000"/>
          </a:bodyPr>
          <a:lstStyle/>
          <a:p>
            <a:pPr algn="ctr"/>
            <a:r>
              <a:rPr lang="en-GB" sz="5300" u="sng" dirty="0" smtClean="0">
                <a:effectLst/>
                <a:latin typeface="Letter-join Plus 40" pitchFamily="50" charset="0"/>
              </a:rPr>
              <a:t>Homework</a:t>
            </a:r>
            <a:endParaRPr lang="en-GB" dirty="0">
              <a:latin typeface="Letter-join Plus 40" pitchFamily="50" charset="0"/>
            </a:endParaRPr>
          </a:p>
        </p:txBody>
      </p:sp>
    </p:spTree>
    <p:extLst>
      <p:ext uri="{BB962C8B-B14F-4D97-AF65-F5344CB8AC3E}">
        <p14:creationId xmlns:p14="http://schemas.microsoft.com/office/powerpoint/2010/main" val="3840066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052736"/>
            <a:ext cx="8712968" cy="4882547"/>
          </a:xfrm>
        </p:spPr>
        <p:txBody>
          <a:bodyPr>
            <a:normAutofit/>
          </a:bodyPr>
          <a:lstStyle/>
          <a:p>
            <a:pPr marL="109728" indent="0">
              <a:buNone/>
            </a:pPr>
            <a:r>
              <a:rPr lang="en-GB" dirty="0"/>
              <a:t> </a:t>
            </a:r>
            <a:r>
              <a:rPr lang="en-GB" sz="3200" dirty="0" smtClean="0">
                <a:latin typeface="Letter-join Plus 40" pitchFamily="50" charset="0"/>
              </a:rPr>
              <a:t>To enhance curriculum delivery and encourage personal development, we may take the children out on local area visits. </a:t>
            </a:r>
          </a:p>
          <a:p>
            <a:endParaRPr lang="en-GB" sz="3200" dirty="0">
              <a:latin typeface="Letter-join Plus 40" pitchFamily="50" charset="0"/>
            </a:endParaRPr>
          </a:p>
          <a:p>
            <a:pPr marL="109728" indent="0">
              <a:buNone/>
            </a:pPr>
            <a:r>
              <a:rPr lang="en-GB" sz="3200" dirty="0" smtClean="0">
                <a:latin typeface="Letter-join Plus 40" pitchFamily="50" charset="0"/>
              </a:rPr>
              <a:t>These visits will be:</a:t>
            </a:r>
          </a:p>
          <a:p>
            <a:r>
              <a:rPr lang="en-GB" sz="3200" dirty="0" smtClean="0">
                <a:latin typeface="Letter-join Plus 40" pitchFamily="50" charset="0"/>
              </a:rPr>
              <a:t>Within short walking distance from school</a:t>
            </a:r>
          </a:p>
          <a:p>
            <a:r>
              <a:rPr lang="en-GB" sz="3200" dirty="0" smtClean="0">
                <a:latin typeface="Letter-join Plus 40" pitchFamily="50" charset="0"/>
              </a:rPr>
              <a:t>Staffed according to Warwickshire guidelines </a:t>
            </a:r>
          </a:p>
          <a:p>
            <a:r>
              <a:rPr lang="en-GB" sz="3200" dirty="0" smtClean="0">
                <a:latin typeface="Letter-join Plus 40" pitchFamily="50" charset="0"/>
              </a:rPr>
              <a:t>At no financial cost </a:t>
            </a:r>
          </a:p>
          <a:p>
            <a:r>
              <a:rPr lang="en-GB" sz="3200" dirty="0" smtClean="0">
                <a:latin typeface="Letter-join Plus 40" pitchFamily="50" charset="0"/>
              </a:rPr>
              <a:t>Within the normal school hours</a:t>
            </a:r>
            <a:endParaRPr lang="en-GB" sz="3200" dirty="0">
              <a:latin typeface="Letter-join Plus 40" pitchFamily="50" charset="0"/>
            </a:endParaRPr>
          </a:p>
        </p:txBody>
      </p:sp>
      <p:sp>
        <p:nvSpPr>
          <p:cNvPr id="3" name="Title 2"/>
          <p:cNvSpPr>
            <a:spLocks noGrp="1"/>
          </p:cNvSpPr>
          <p:nvPr>
            <p:ph type="title"/>
          </p:nvPr>
        </p:nvSpPr>
        <p:spPr>
          <a:xfrm>
            <a:off x="457200" y="44624"/>
            <a:ext cx="8229600" cy="1143000"/>
          </a:xfrm>
        </p:spPr>
        <p:txBody>
          <a:bodyPr>
            <a:normAutofit/>
          </a:bodyPr>
          <a:lstStyle/>
          <a:p>
            <a:pPr algn="ctr"/>
            <a:r>
              <a:rPr lang="en-GB" dirty="0" smtClean="0">
                <a:solidFill>
                  <a:schemeClr val="bg2">
                    <a:lumMod val="75000"/>
                  </a:schemeClr>
                </a:solidFill>
                <a:latin typeface="Letter-join Plus 40" pitchFamily="50" charset="0"/>
              </a:rPr>
              <a:t>Local Area Visits</a:t>
            </a:r>
            <a:endParaRPr lang="en-GB" dirty="0">
              <a:solidFill>
                <a:schemeClr val="bg2">
                  <a:lumMod val="75000"/>
                </a:schemeClr>
              </a:solidFill>
              <a:latin typeface="Letter-join Plus 40" pitchFamily="50" charset="0"/>
            </a:endParaRPr>
          </a:p>
        </p:txBody>
      </p:sp>
    </p:spTree>
    <p:extLst>
      <p:ext uri="{BB962C8B-B14F-4D97-AF65-F5344CB8AC3E}">
        <p14:creationId xmlns:p14="http://schemas.microsoft.com/office/powerpoint/2010/main" val="2737319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642" y="815221"/>
            <a:ext cx="7848600" cy="3477875"/>
          </a:xfrm>
          <a:prstGeom prst="rect">
            <a:avLst/>
          </a:prstGeom>
        </p:spPr>
        <p:txBody>
          <a:bodyPr>
            <a:spAutoFit/>
          </a:bodyPr>
          <a:lstStyle/>
          <a:p>
            <a:pPr algn="ctr">
              <a:defRPr/>
            </a:pPr>
            <a:endParaRPr lang="en-GB" sz="4400" b="1" dirty="0" smtClean="0">
              <a:solidFill>
                <a:srgbClr val="002060"/>
              </a:solidFill>
              <a:latin typeface="+mj-lt"/>
              <a:cs typeface="Arial" charset="0"/>
            </a:endParaRPr>
          </a:p>
          <a:p>
            <a:pPr algn="ctr">
              <a:defRPr/>
            </a:pPr>
            <a:endParaRPr lang="en-GB" sz="4400" b="1" dirty="0">
              <a:solidFill>
                <a:srgbClr val="002060"/>
              </a:solidFill>
              <a:latin typeface="+mj-lt"/>
              <a:cs typeface="Arial" charset="0"/>
            </a:endParaRPr>
          </a:p>
          <a:p>
            <a:pPr algn="ctr">
              <a:defRPr/>
            </a:pPr>
            <a:r>
              <a:rPr lang="en-GB" sz="4400" b="1" dirty="0" smtClean="0">
                <a:solidFill>
                  <a:srgbClr val="92D050"/>
                </a:solidFill>
                <a:latin typeface="Letter-join Plus 40" pitchFamily="50" charset="0"/>
                <a:cs typeface="Arial" charset="0"/>
              </a:rPr>
              <a:t>Year </a:t>
            </a:r>
            <a:r>
              <a:rPr lang="en-GB" sz="4400" b="1" dirty="0">
                <a:solidFill>
                  <a:srgbClr val="92D050"/>
                </a:solidFill>
                <a:latin typeface="Letter-join Plus 40" pitchFamily="50" charset="0"/>
                <a:cs typeface="Arial" charset="0"/>
              </a:rPr>
              <a:t>6 SATs t</a:t>
            </a:r>
            <a:r>
              <a:rPr lang="en-GB" sz="4400" b="1" dirty="0" smtClean="0">
                <a:solidFill>
                  <a:srgbClr val="92D050"/>
                </a:solidFill>
                <a:latin typeface="Letter-join Plus 40" pitchFamily="50" charset="0"/>
                <a:cs typeface="Arial" charset="0"/>
              </a:rPr>
              <a:t>ests will be held </a:t>
            </a:r>
            <a:r>
              <a:rPr lang="en-GB" sz="4400" b="1" dirty="0">
                <a:solidFill>
                  <a:srgbClr val="92D050"/>
                </a:solidFill>
                <a:latin typeface="Letter-join Plus 40" pitchFamily="50" charset="0"/>
                <a:cs typeface="Arial" charset="0"/>
              </a:rPr>
              <a:t>during the week of </a:t>
            </a:r>
            <a:r>
              <a:rPr lang="en-GB" sz="4400" b="1" dirty="0" smtClean="0">
                <a:solidFill>
                  <a:srgbClr val="92D050"/>
                </a:solidFill>
                <a:latin typeface="Letter-join Plus 40" pitchFamily="50" charset="0"/>
                <a:cs typeface="Arial" charset="0"/>
              </a:rPr>
              <a:t>the</a:t>
            </a:r>
          </a:p>
          <a:p>
            <a:pPr algn="ctr">
              <a:defRPr/>
            </a:pPr>
            <a:r>
              <a:rPr lang="en-GB" sz="4400" b="1" dirty="0" smtClean="0">
                <a:solidFill>
                  <a:srgbClr val="92D050"/>
                </a:solidFill>
                <a:latin typeface="Letter-join Plus 40" pitchFamily="50" charset="0"/>
                <a:cs typeface="Arial" charset="0"/>
              </a:rPr>
              <a:t> </a:t>
            </a:r>
            <a:r>
              <a:rPr lang="en-GB" sz="4400" b="1" dirty="0" smtClean="0">
                <a:solidFill>
                  <a:srgbClr val="92D050"/>
                </a:solidFill>
                <a:latin typeface="Letter-join Plus 40" pitchFamily="50" charset="0"/>
                <a:cs typeface="Arial" charset="0"/>
              </a:rPr>
              <a:t>11</a:t>
            </a:r>
            <a:r>
              <a:rPr lang="en-GB" sz="4400" b="1" baseline="30000" dirty="0" smtClean="0">
                <a:solidFill>
                  <a:srgbClr val="92D050"/>
                </a:solidFill>
                <a:latin typeface="Letter-join Plus 40" pitchFamily="50" charset="0"/>
                <a:cs typeface="Arial" charset="0"/>
              </a:rPr>
              <a:t>th</a:t>
            </a:r>
            <a:r>
              <a:rPr lang="en-GB" sz="4400" b="1" dirty="0" smtClean="0">
                <a:solidFill>
                  <a:srgbClr val="92D050"/>
                </a:solidFill>
                <a:latin typeface="Letter-join Plus 40" pitchFamily="50" charset="0"/>
                <a:cs typeface="Arial" charset="0"/>
              </a:rPr>
              <a:t>-14</a:t>
            </a:r>
            <a:r>
              <a:rPr lang="en-GB" sz="4400" b="1" baseline="30000" dirty="0" smtClean="0">
                <a:solidFill>
                  <a:srgbClr val="92D050"/>
                </a:solidFill>
                <a:latin typeface="Letter-join Plus 40" pitchFamily="50" charset="0"/>
                <a:cs typeface="Arial" charset="0"/>
              </a:rPr>
              <a:t>th</a:t>
            </a:r>
            <a:r>
              <a:rPr lang="en-GB" sz="4400" b="1" dirty="0" smtClean="0">
                <a:solidFill>
                  <a:srgbClr val="92D050"/>
                </a:solidFill>
                <a:latin typeface="Letter-join Plus 40" pitchFamily="50" charset="0"/>
                <a:cs typeface="Arial" charset="0"/>
              </a:rPr>
              <a:t> May 2020</a:t>
            </a:r>
            <a:endParaRPr lang="en-GB" sz="4400" b="1" dirty="0">
              <a:solidFill>
                <a:srgbClr val="92D050"/>
              </a:solidFill>
              <a:latin typeface="Letter-join Plus 40" pitchFamily="50" charset="0"/>
              <a:cs typeface="Arial" charset="0"/>
            </a:endParaRPr>
          </a:p>
        </p:txBody>
      </p:sp>
      <p:sp>
        <p:nvSpPr>
          <p:cNvPr id="3" name="Title 1"/>
          <p:cNvSpPr>
            <a:spLocks noGrp="1"/>
          </p:cNvSpPr>
          <p:nvPr>
            <p:ph type="ctrTitle"/>
          </p:nvPr>
        </p:nvSpPr>
        <p:spPr>
          <a:xfrm>
            <a:off x="827584" y="462252"/>
            <a:ext cx="7772400" cy="1829761"/>
          </a:xfrm>
        </p:spPr>
        <p:txBody>
          <a:bodyPr>
            <a:normAutofit/>
          </a:bodyPr>
          <a:lstStyle/>
          <a:p>
            <a:pPr algn="ctr"/>
            <a:r>
              <a:rPr lang="en-GB" altLang="en-US" sz="9600" dirty="0">
                <a:latin typeface="Letter-join Plus 40" pitchFamily="50" charset="0"/>
              </a:rPr>
              <a:t>SATs</a:t>
            </a:r>
            <a:endParaRPr lang="en-GB" sz="9600" dirty="0">
              <a:latin typeface="Letter-join Plus 40" pitchFamily="50" charset="0"/>
            </a:endParaRPr>
          </a:p>
        </p:txBody>
      </p:sp>
    </p:spTree>
    <p:extLst>
      <p:ext uri="{BB962C8B-B14F-4D97-AF65-F5344CB8AC3E}">
        <p14:creationId xmlns:p14="http://schemas.microsoft.com/office/powerpoint/2010/main" val="3383577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620</TotalTime>
  <Words>1362</Words>
  <Application>Microsoft Office PowerPoint</Application>
  <PresentationFormat>On-screen Show (4:3)</PresentationFormat>
  <Paragraphs>179</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Concourse</vt:lpstr>
      <vt:lpstr>Year 6 Curriculum Meeting 25th September 2019</vt:lpstr>
      <vt:lpstr>Reading</vt:lpstr>
      <vt:lpstr>Writing </vt:lpstr>
      <vt:lpstr> GPVS </vt:lpstr>
      <vt:lpstr>Maths</vt:lpstr>
      <vt:lpstr>  PE/Games  </vt:lpstr>
      <vt:lpstr>Homework</vt:lpstr>
      <vt:lpstr>Local Area Visits</vt:lpstr>
      <vt:lpstr>SATs</vt:lpstr>
      <vt:lpstr>KS2 SATs in 2020</vt:lpstr>
      <vt:lpstr>Test Timetable (yet to be confirmed by the DfE)</vt:lpstr>
      <vt:lpstr>How will these test results be reported?</vt:lpstr>
      <vt:lpstr>Key Stage 2 Reading</vt:lpstr>
      <vt:lpstr>What content will be tested? </vt:lpstr>
      <vt:lpstr>KS2 GPS</vt:lpstr>
      <vt:lpstr>What’s tested? </vt:lpstr>
      <vt:lpstr>PowerPoint Presentation</vt:lpstr>
      <vt:lpstr>PowerPoint Presentation</vt:lpstr>
      <vt:lpstr>Maths</vt:lpstr>
      <vt:lpstr>Common errors</vt:lpstr>
      <vt:lpstr>Your child only spends 17% of their time at school, so How can you help at home?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Carly PEARSE</dc:creator>
  <cp:lastModifiedBy>AuthorisedUser</cp:lastModifiedBy>
  <cp:revision>110</cp:revision>
  <cp:lastPrinted>2018-09-20T13:13:33Z</cp:lastPrinted>
  <dcterms:created xsi:type="dcterms:W3CDTF">2015-10-09T14:34:05Z</dcterms:created>
  <dcterms:modified xsi:type="dcterms:W3CDTF">2019-09-18T16:12:15Z</dcterms:modified>
</cp:coreProperties>
</file>