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2"/>
  </p:notesMasterIdLst>
  <p:handoutMasterIdLst>
    <p:handoutMasterId r:id="rId23"/>
  </p:handoutMasterIdLst>
  <p:sldIdLst>
    <p:sldId id="256" r:id="rId5"/>
    <p:sldId id="276" r:id="rId6"/>
    <p:sldId id="258" r:id="rId7"/>
    <p:sldId id="257" r:id="rId8"/>
    <p:sldId id="259" r:id="rId9"/>
    <p:sldId id="261" r:id="rId10"/>
    <p:sldId id="262" r:id="rId11"/>
    <p:sldId id="263" r:id="rId12"/>
    <p:sldId id="264" r:id="rId13"/>
    <p:sldId id="265" r:id="rId14"/>
    <p:sldId id="266" r:id="rId15"/>
    <p:sldId id="271" r:id="rId16"/>
    <p:sldId id="272" r:id="rId17"/>
    <p:sldId id="275" r:id="rId18"/>
    <p:sldId id="268" r:id="rId19"/>
    <p:sldId id="269" r:id="rId20"/>
    <p:sldId id="270"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93"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612AE73-CFCD-4088-B2FD-092EF30FD1C8}" type="datetimeFigureOut">
              <a:rPr lang="en-GB" smtClean="0"/>
              <a:t>11/08/2022</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208F48B9-4948-4C0C-9C97-0A449D41C668}" type="slidenum">
              <a:rPr lang="en-GB" smtClean="0"/>
              <a:t>‹#›</a:t>
            </a:fld>
            <a:endParaRPr lang="en-GB"/>
          </a:p>
        </p:txBody>
      </p:sp>
    </p:spTree>
    <p:extLst>
      <p:ext uri="{BB962C8B-B14F-4D97-AF65-F5344CB8AC3E}">
        <p14:creationId xmlns:p14="http://schemas.microsoft.com/office/powerpoint/2010/main" val="4014684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728" y="0"/>
            <a:ext cx="2946351" cy="496095"/>
          </a:xfrm>
          <a:prstGeom prst="rect">
            <a:avLst/>
          </a:prstGeom>
        </p:spPr>
        <p:txBody>
          <a:bodyPr vert="horz" lIns="91440" tIns="45720" rIns="91440" bIns="45720" rtlCol="0"/>
          <a:lstStyle>
            <a:lvl1pPr algn="r">
              <a:defRPr sz="1200"/>
            </a:lvl1pPr>
          </a:lstStyle>
          <a:p>
            <a:fld id="{1D985565-16D0-43B6-81B5-D0C07D43A360}" type="datetimeFigureOut">
              <a:rPr lang="en-GB" smtClean="0"/>
              <a:t>11/08/2022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8" y="4715273"/>
            <a:ext cx="5437821" cy="446643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959"/>
            <a:ext cx="2946351" cy="4960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728" y="9428959"/>
            <a:ext cx="2946351" cy="496094"/>
          </a:xfrm>
          <a:prstGeom prst="rect">
            <a:avLst/>
          </a:prstGeom>
        </p:spPr>
        <p:txBody>
          <a:bodyPr vert="horz" lIns="91440" tIns="45720" rIns="91440" bIns="45720" rtlCol="0" anchor="b"/>
          <a:lstStyle>
            <a:lvl1pPr algn="r">
              <a:defRPr sz="1200"/>
            </a:lvl1pPr>
          </a:lstStyle>
          <a:p>
            <a:fld id="{505A8E6A-6DA4-48E5-9C9C-D49B3AE3B7D0}" type="slidenum">
              <a:rPr lang="en-GB" smtClean="0"/>
              <a:t>‹#›</a:t>
            </a:fld>
            <a:endParaRPr lang="en-GB"/>
          </a:p>
        </p:txBody>
      </p:sp>
    </p:spTree>
    <p:extLst>
      <p:ext uri="{BB962C8B-B14F-4D97-AF65-F5344CB8AC3E}">
        <p14:creationId xmlns:p14="http://schemas.microsoft.com/office/powerpoint/2010/main" val="275998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EF956-B5B5-43CC-AD46-FE627C73C4B6}"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12703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45F1E-6616-4B21-87EE-80F5D23B3B2D}"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115680910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45F1E-6616-4B21-87EE-80F5D23B3B2D}"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137352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45F1E-6616-4B21-87EE-80F5D23B3B2D}"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2681109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45F1E-6616-4B21-87EE-80F5D23B3B2D}"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314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45F1E-6616-4B21-87EE-80F5D23B3B2D}"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35850137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2EB9F-60BC-4301-A725-D520ED1A8976}"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137260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8E4149-D26C-4A0E-97C3-285AC129332C}"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352432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DF139A-6CB7-43FB-A433-FA2A953FCF53}"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253070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1D637-DA76-43EA-9251-BE8F3D42E76D}" type="datetime1">
              <a:rPr lang="en-GB" smtClean="0"/>
              <a:t>11/08/2022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394766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85D2E-B408-4146-9CD7-D35962552372}" type="datetime1">
              <a:rPr lang="en-GB" smtClean="0"/>
              <a:t>11/08/2022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198155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2BECDE-EB6E-4A80-9101-C23E26E63321}" type="datetime1">
              <a:rPr lang="en-GB" smtClean="0"/>
              <a:t>11/08/2022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283798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2B5B2-1FA7-4A1E-9966-62E8231A2DC4}" type="datetime1">
              <a:rPr lang="en-GB" smtClean="0"/>
              <a:t>11/08/2022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2406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20780-8DC1-47D4-A6D3-1FC98417EDFB}" type="datetime1">
              <a:rPr lang="en-GB" smtClean="0"/>
              <a:t>11/08/2022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400784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F854F3A-EB01-4FED-B7FD-36909776CF01}" type="datetime1">
              <a:rPr lang="en-GB" smtClean="0"/>
              <a:t>11/08/2022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363024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945F1E-6616-4B21-87EE-80F5D23B3B2D}" type="datetime1">
              <a:rPr lang="en-GB" smtClean="0"/>
              <a:t>11/08/2022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29D1B2-703E-44A3-AC8E-465CCCA2F332}" type="slidenum">
              <a:rPr lang="en-GB" smtClean="0"/>
              <a:t>‹#›</a:t>
            </a:fld>
            <a:endParaRPr lang="en-GB"/>
          </a:p>
        </p:txBody>
      </p:sp>
    </p:spTree>
    <p:extLst>
      <p:ext uri="{BB962C8B-B14F-4D97-AF65-F5344CB8AC3E}">
        <p14:creationId xmlns:p14="http://schemas.microsoft.com/office/powerpoint/2010/main" val="87533334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945F1E-6616-4B21-87EE-80F5D23B3B2D}" type="datetime1">
              <a:rPr lang="en-GB" smtClean="0"/>
              <a:t>11/08/2022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B29D1B2-703E-44A3-AC8E-465CCCA2F332}" type="slidenum">
              <a:rPr lang="en-GB" smtClean="0"/>
              <a:t>‹#›</a:t>
            </a:fld>
            <a:endParaRPr lang="en-GB"/>
          </a:p>
        </p:txBody>
      </p:sp>
    </p:spTree>
    <p:extLst>
      <p:ext uri="{BB962C8B-B14F-4D97-AF65-F5344CB8AC3E}">
        <p14:creationId xmlns:p14="http://schemas.microsoft.com/office/powerpoint/2010/main" val="2754360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uk/url?sa=i&amp;rct=j&amp;q=&amp;esrc=s&amp;source=images&amp;cd=&amp;cad=rja&amp;uact=8&amp;ved=0CAcQjRw&amp;url=http://www.ansom-moore.co.uk/byfleet-primary-school-book-bags-p-747.html&amp;ei=V-VNVa3sIK6M7Ab-lYPgBA&amp;psig=AFQjCNF09tAbyGzXpksHD2nMJwMJEK1Tog&amp;ust=1431254729042946"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hyperlink" Target="http://www.google.co.uk/url?sa=i&amp;rct=j&amp;q=&amp;esrc=s&amp;source=images&amp;cd=&amp;cad=rja&amp;uact=8&amp;ved=0CAcQjRw&amp;url=http://www.ansom-moore.co.uk/byfleet-primary-school-book-bags-p-747.html&amp;ei=V-VNVa3sIK6M7Ab-lYPgBA&amp;psig=AFQjCNF09tAbyGzXpksHD2nMJwMJEK1Tog&amp;ust=1431254729042946" TargetMode="Externa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7.xml"/><Relationship Id="rId5" Type="http://schemas.openxmlformats.org/officeDocument/2006/relationships/image" Target="../media/image19.wmf"/><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3933056"/>
            <a:ext cx="6512135" cy="3528392"/>
          </a:xfrm>
        </p:spPr>
        <p:txBody>
          <a:bodyPr>
            <a:noAutofit/>
          </a:bodyPr>
          <a:lstStyle/>
          <a:p>
            <a:pPr algn="ctr"/>
            <a:r>
              <a:rPr lang="en-GB" sz="3600" cap="none" dirty="0">
                <a:latin typeface="SassoonPrimaryInfant" panose="00000400000000000000" pitchFamily="2" charset="0"/>
                <a:cs typeface="Arial" pitchFamily="34" charset="0"/>
              </a:rPr>
              <a:t>Introductory </a:t>
            </a:r>
            <a:r>
              <a:rPr lang="en-GB" sz="3600" cap="none">
                <a:latin typeface="SassoonPrimaryInfant" panose="00000400000000000000" pitchFamily="2" charset="0"/>
                <a:cs typeface="Arial" pitchFamily="34" charset="0"/>
              </a:rPr>
              <a:t>Reception Parents’ </a:t>
            </a:r>
            <a:r>
              <a:rPr lang="en-GB" sz="3600" cap="none" dirty="0">
                <a:latin typeface="SassoonPrimaryInfant" panose="00000400000000000000" pitchFamily="2" charset="0"/>
                <a:cs typeface="Arial" pitchFamily="34" charset="0"/>
              </a:rPr>
              <a:t>Meeting</a:t>
            </a:r>
          </a:p>
          <a:p>
            <a:pPr algn="ctr"/>
            <a:r>
              <a:rPr lang="en-GB" sz="3600" cap="none" dirty="0">
                <a:latin typeface="SassoonPrimaryInfant" panose="00000400000000000000" pitchFamily="2" charset="0"/>
                <a:cs typeface="Arial" pitchFamily="34" charset="0"/>
              </a:rPr>
              <a:t>Thursday 30</a:t>
            </a:r>
            <a:r>
              <a:rPr lang="en-GB" sz="3600" cap="none" baseline="30000" dirty="0">
                <a:latin typeface="SassoonPrimaryInfant" panose="00000400000000000000" pitchFamily="2" charset="0"/>
                <a:cs typeface="Arial" pitchFamily="34" charset="0"/>
              </a:rPr>
              <a:t>th</a:t>
            </a:r>
            <a:r>
              <a:rPr lang="en-GB" sz="3600" cap="none" dirty="0">
                <a:latin typeface="SassoonPrimaryInfant" panose="00000400000000000000" pitchFamily="2" charset="0"/>
                <a:cs typeface="Arial" pitchFamily="34" charset="0"/>
              </a:rPr>
              <a:t> June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671108"/>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1482A218-4C12-492E-B3B0-3CC94CAC1CAA}"/>
              </a:ext>
            </a:extLst>
          </p:cNvPr>
          <p:cNvSpPr/>
          <p:nvPr/>
        </p:nvSpPr>
        <p:spPr>
          <a:xfrm>
            <a:off x="899592" y="620688"/>
            <a:ext cx="8496944" cy="1295163"/>
          </a:xfrm>
          <a:prstGeom prst="rect">
            <a:avLst/>
          </a:prstGeom>
        </p:spPr>
        <p:txBody>
          <a:bodyPr wrap="square">
            <a:spAutoFit/>
          </a:bodyPr>
          <a:lstStyle/>
          <a:p>
            <a:pPr>
              <a:lnSpc>
                <a:spcPct val="119000"/>
              </a:lnSpc>
              <a:spcAft>
                <a:spcPts val="600"/>
              </a:spcAft>
            </a:pPr>
            <a:r>
              <a:rPr lang="en-GB" sz="5400" kern="1400" dirty="0">
                <a:solidFill>
                  <a:schemeClr val="accent2">
                    <a:lumMod val="50000"/>
                  </a:schemeClr>
                </a:solidFill>
                <a:latin typeface="Burger Frog DEMO" panose="02000506000000020004" pitchFamily="50" charset="0"/>
              </a:rPr>
              <a:t>Welcome to Woodloes</a:t>
            </a:r>
            <a:endParaRPr lang="en-GB" sz="5400" kern="1400" dirty="0">
              <a:solidFill>
                <a:schemeClr val="accent2">
                  <a:lumMod val="50000"/>
                </a:schemeClr>
              </a:solidFill>
              <a:latin typeface="Calibri" panose="020F0502020204030204" pitchFamily="34" charset="0"/>
            </a:endParaRPr>
          </a:p>
          <a:p>
            <a:pPr>
              <a:lnSpc>
                <a:spcPct val="119000"/>
              </a:lnSpc>
              <a:spcAft>
                <a:spcPts val="600"/>
              </a:spcAft>
            </a:pPr>
            <a:r>
              <a:rPr lang="en-GB" sz="800" kern="1400" dirty="0">
                <a:solidFill>
                  <a:srgbClr val="000000"/>
                </a:solidFill>
                <a:latin typeface="Calibri" panose="020F0502020204030204" pitchFamily="34" charset="0"/>
              </a:rPr>
              <a:t> </a:t>
            </a:r>
            <a:endParaRPr lang="en-GB" sz="8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960360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145" y="497143"/>
            <a:ext cx="7992888" cy="5132046"/>
          </a:xfrm>
          <a:prstGeom prst="rect">
            <a:avLst/>
          </a:prstGeom>
          <a:noFill/>
        </p:spPr>
        <p:txBody>
          <a:bodyPr wrap="square" rtlCol="0">
            <a:spAutoFit/>
          </a:bodyPr>
          <a:lstStyle/>
          <a:p>
            <a:pPr algn="ctr"/>
            <a:r>
              <a:rPr lang="en-GB" sz="2800" dirty="0">
                <a:solidFill>
                  <a:schemeClr val="tx2">
                    <a:lumMod val="50000"/>
                  </a:schemeClr>
                </a:solidFill>
                <a:latin typeface="SassoonPrimaryInfant" panose="00000400000000000000" pitchFamily="2" charset="0"/>
                <a:cs typeface="Arial" pitchFamily="34" charset="0"/>
              </a:rPr>
              <a:t>September Week 1</a:t>
            </a:r>
          </a:p>
          <a:p>
            <a:pPr algn="ctr"/>
            <a:endParaRPr lang="en-GB" sz="2800" dirty="0">
              <a:solidFill>
                <a:schemeClr val="tx2">
                  <a:lumMod val="50000"/>
                </a:schemeClr>
              </a:solidFill>
              <a:latin typeface="SassoonPrimaryInfant" panose="00000400000000000000" pitchFamily="2" charset="0"/>
              <a:cs typeface="Arial" pitchFamily="34" charset="0"/>
            </a:endParaRPr>
          </a:p>
          <a:p>
            <a:pPr algn="ctr"/>
            <a:r>
              <a:rPr lang="en-GB" sz="2800" dirty="0">
                <a:solidFill>
                  <a:schemeClr val="accent6">
                    <a:lumMod val="50000"/>
                  </a:schemeClr>
                </a:solidFill>
                <a:latin typeface="SassoonPrimaryInfant" panose="00000400000000000000" pitchFamily="2" charset="0"/>
                <a:cs typeface="Arial" pitchFamily="34" charset="0"/>
              </a:rPr>
              <a:t>w/b 05/09/22 - Home visits</a:t>
            </a:r>
          </a:p>
          <a:p>
            <a:pPr>
              <a:lnSpc>
                <a:spcPct val="150000"/>
              </a:lnSpc>
            </a:pPr>
            <a:endParaRPr lang="en-GB" sz="2400" dirty="0">
              <a:solidFill>
                <a:schemeClr val="accent6">
                  <a:lumMod val="50000"/>
                </a:schemeClr>
              </a:solidFill>
              <a:latin typeface="SassoonPrimaryInfant" panose="00000400000000000000" pitchFamily="2" charset="0"/>
              <a:cs typeface="Arial" pitchFamily="34" charset="0"/>
            </a:endParaRPr>
          </a:p>
          <a:p>
            <a:pPr marL="457200" indent="-4572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Home visits – first week in September between Tuesday and Friday.</a:t>
            </a:r>
          </a:p>
          <a:p>
            <a:pPr marL="457200" indent="-4572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This is a worthwhile and valuable experience for you (parents), us (teachers) and for your children.</a:t>
            </a:r>
          </a:p>
          <a:p>
            <a:pPr marL="457200" indent="-4572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It provides you with an opportunity to talk to us and ask questions and we are able to give you important dates and other vital pieces of information.</a:t>
            </a:r>
            <a:endParaRPr lang="en-GB" sz="2400" dirty="0">
              <a:solidFill>
                <a:schemeClr val="accent6">
                  <a:lumMod val="50000"/>
                </a:schemeClr>
              </a:solidFill>
              <a:latin typeface="SassoonPrimaryInfant" panose="00000400000000000000" pitchFamily="2" charset="0"/>
              <a:cs typeface="Arial" pitchFamily="34" charset="0"/>
            </a:endParaRPr>
          </a:p>
          <a:p>
            <a:pPr marL="342900" indent="-3429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Your home visit appointment will be emailed to you.</a:t>
            </a:r>
          </a:p>
        </p:txBody>
      </p:sp>
      <p:pic>
        <p:nvPicPr>
          <p:cNvPr id="7170" name="Picture 2" descr="C:\Users\staff\AppData\Local\Microsoft\Windows\Temporary Internet Files\Content.IE5\VQTI20SY\MC9003825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6193"/>
            <a:ext cx="1616224" cy="16162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staff\AppData\Local\Microsoft\Windows\Temporary Internet Files\Content.IE5\VQTI20SY\MC9002868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7842" y="186233"/>
            <a:ext cx="166615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2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92696"/>
            <a:ext cx="8136904" cy="4693785"/>
          </a:xfrm>
          <a:prstGeom prst="rect">
            <a:avLst/>
          </a:prstGeom>
          <a:noFill/>
        </p:spPr>
        <p:txBody>
          <a:bodyPr wrap="square" rtlCol="0">
            <a:spAutoFit/>
          </a:bodyPr>
          <a:lstStyle/>
          <a:p>
            <a:pPr algn="ctr"/>
            <a:r>
              <a:rPr lang="en-GB" sz="2800" dirty="0">
                <a:solidFill>
                  <a:schemeClr val="tx2">
                    <a:lumMod val="50000"/>
                  </a:schemeClr>
                </a:solidFill>
                <a:latin typeface="SassoonPrimaryInfant" panose="00000400000000000000" pitchFamily="2" charset="0"/>
                <a:cs typeface="Arial" pitchFamily="34" charset="0"/>
              </a:rPr>
              <a:t>September Week 2</a:t>
            </a:r>
          </a:p>
          <a:p>
            <a:pPr algn="ctr"/>
            <a:r>
              <a:rPr lang="en-GB" sz="2800" dirty="0">
                <a:solidFill>
                  <a:schemeClr val="tx2">
                    <a:lumMod val="50000"/>
                  </a:schemeClr>
                </a:solidFill>
                <a:latin typeface="SassoonPrimaryInfant" panose="00000400000000000000" pitchFamily="2" charset="0"/>
                <a:cs typeface="Arial" pitchFamily="34" charset="0"/>
              </a:rPr>
              <a:t>w/b 12.09.22 - The First Week in school (part time)</a:t>
            </a:r>
          </a:p>
          <a:p>
            <a:pPr>
              <a:lnSpc>
                <a:spcPct val="150000"/>
              </a:lnSpc>
            </a:pPr>
            <a:endParaRPr lang="en-GB" sz="2000" dirty="0">
              <a:latin typeface="Comic Sans MS" panose="030F0702030302020204" pitchFamily="66" charset="0"/>
              <a:cs typeface="Arial" pitchFamily="34" charset="0"/>
            </a:endParaRPr>
          </a:p>
          <a:p>
            <a:pPr>
              <a:lnSpc>
                <a:spcPct val="150000"/>
              </a:lnSpc>
            </a:pPr>
            <a:r>
              <a:rPr lang="en-GB" dirty="0">
                <a:solidFill>
                  <a:schemeClr val="accent6">
                    <a:lumMod val="50000"/>
                  </a:schemeClr>
                </a:solidFill>
                <a:latin typeface="SassoonPrimaryInfant" panose="00000400000000000000" pitchFamily="2" charset="0"/>
                <a:cs typeface="Arial" pitchFamily="34" charset="0"/>
              </a:rPr>
              <a:t>Children attend three sessions in the first week:</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Monday 12</a:t>
            </a:r>
            <a:r>
              <a:rPr lang="en-GB" baseline="30000" dirty="0">
                <a:solidFill>
                  <a:schemeClr val="accent6">
                    <a:lumMod val="50000"/>
                  </a:schemeClr>
                </a:solidFill>
                <a:latin typeface="SassoonPrimaryInfant" panose="00000400000000000000" pitchFamily="2" charset="0"/>
                <a:cs typeface="Arial" pitchFamily="34" charset="0"/>
              </a:rPr>
              <a:t>th</a:t>
            </a:r>
            <a:r>
              <a:rPr lang="en-GB" dirty="0">
                <a:solidFill>
                  <a:schemeClr val="accent6">
                    <a:lumMod val="50000"/>
                  </a:schemeClr>
                </a:solidFill>
                <a:latin typeface="SassoonPrimaryInfant" panose="00000400000000000000" pitchFamily="2" charset="0"/>
                <a:cs typeface="Arial" pitchFamily="34" charset="0"/>
              </a:rPr>
              <a:t> September   </a:t>
            </a:r>
            <a:r>
              <a:rPr lang="en-GB" b="1" dirty="0">
                <a:solidFill>
                  <a:srgbClr val="FF0000"/>
                </a:solidFill>
                <a:latin typeface="SassoonPrimaryInfant" panose="00000400000000000000" pitchFamily="2" charset="0"/>
                <a:cs typeface="Arial" pitchFamily="34" charset="0"/>
              </a:rPr>
              <a:t>RV</a:t>
            </a:r>
            <a:r>
              <a:rPr lang="en-GB" dirty="0">
                <a:solidFill>
                  <a:schemeClr val="accent6">
                    <a:lumMod val="50000"/>
                  </a:schemeClr>
                </a:solidFill>
                <a:latin typeface="SassoonPrimaryInfant" panose="00000400000000000000" pitchFamily="2" charset="0"/>
                <a:cs typeface="Arial" pitchFamily="34" charset="0"/>
              </a:rPr>
              <a:t> in morning       8:45 - 12:00</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Tuesday 13</a:t>
            </a:r>
            <a:r>
              <a:rPr lang="en-GB" baseline="30000" dirty="0">
                <a:solidFill>
                  <a:schemeClr val="accent6">
                    <a:lumMod val="50000"/>
                  </a:schemeClr>
                </a:solidFill>
                <a:latin typeface="SassoonPrimaryInfant" panose="00000400000000000000" pitchFamily="2" charset="0"/>
                <a:cs typeface="Arial" pitchFamily="34" charset="0"/>
              </a:rPr>
              <a:t>th</a:t>
            </a:r>
            <a:r>
              <a:rPr lang="en-GB" dirty="0">
                <a:solidFill>
                  <a:schemeClr val="accent6">
                    <a:lumMod val="50000"/>
                  </a:schemeClr>
                </a:solidFill>
                <a:latin typeface="SassoonPrimaryInfant" panose="00000400000000000000" pitchFamily="2" charset="0"/>
                <a:cs typeface="Arial" pitchFamily="34" charset="0"/>
              </a:rPr>
              <a:t> September  </a:t>
            </a:r>
            <a:r>
              <a:rPr lang="en-GB" b="1" dirty="0">
                <a:solidFill>
                  <a:schemeClr val="accent6">
                    <a:lumMod val="50000"/>
                  </a:schemeClr>
                </a:solidFill>
                <a:latin typeface="SassoonPrimaryInfant" panose="00000400000000000000" pitchFamily="2" charset="0"/>
                <a:cs typeface="Arial" pitchFamily="34" charset="0"/>
              </a:rPr>
              <a:t>RMB</a:t>
            </a:r>
            <a:r>
              <a:rPr lang="en-GB" dirty="0">
                <a:solidFill>
                  <a:schemeClr val="accent6">
                    <a:lumMod val="50000"/>
                  </a:schemeClr>
                </a:solidFill>
                <a:latin typeface="SassoonPrimaryInfant" panose="00000400000000000000" pitchFamily="2" charset="0"/>
                <a:cs typeface="Arial" pitchFamily="34" charset="0"/>
              </a:rPr>
              <a:t> in morning     8:45 – 12:00</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Wednesday 14</a:t>
            </a:r>
            <a:r>
              <a:rPr lang="en-GB" baseline="30000" dirty="0">
                <a:solidFill>
                  <a:schemeClr val="accent6">
                    <a:lumMod val="50000"/>
                  </a:schemeClr>
                </a:solidFill>
                <a:latin typeface="SassoonPrimaryInfant" panose="00000400000000000000" pitchFamily="2" charset="0"/>
                <a:cs typeface="Arial" pitchFamily="34" charset="0"/>
              </a:rPr>
              <a:t>th</a:t>
            </a:r>
            <a:r>
              <a:rPr lang="en-GB" dirty="0">
                <a:solidFill>
                  <a:schemeClr val="accent6">
                    <a:lumMod val="50000"/>
                  </a:schemeClr>
                </a:solidFill>
                <a:latin typeface="SassoonPrimaryInfant" panose="00000400000000000000" pitchFamily="2" charset="0"/>
                <a:cs typeface="Arial" pitchFamily="34" charset="0"/>
              </a:rPr>
              <a:t> September </a:t>
            </a:r>
            <a:r>
              <a:rPr lang="en-GB" b="1" dirty="0">
                <a:solidFill>
                  <a:srgbClr val="FF0000"/>
                </a:solidFill>
                <a:latin typeface="SassoonPrimaryInfant" panose="00000400000000000000" pitchFamily="2" charset="0"/>
                <a:cs typeface="Arial" pitchFamily="34" charset="0"/>
              </a:rPr>
              <a:t>RV</a:t>
            </a:r>
            <a:r>
              <a:rPr lang="en-GB" dirty="0">
                <a:solidFill>
                  <a:schemeClr val="accent6">
                    <a:lumMod val="50000"/>
                  </a:schemeClr>
                </a:solidFill>
                <a:latin typeface="SassoonPrimaryInfant" panose="00000400000000000000" pitchFamily="2" charset="0"/>
                <a:cs typeface="Arial" pitchFamily="34" charset="0"/>
              </a:rPr>
              <a:t> in afternoon  1:00 – 3:15pm</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Thursday 15</a:t>
            </a:r>
            <a:r>
              <a:rPr lang="en-GB" baseline="30000" dirty="0">
                <a:solidFill>
                  <a:schemeClr val="accent6">
                    <a:lumMod val="50000"/>
                  </a:schemeClr>
                </a:solidFill>
                <a:latin typeface="SassoonPrimaryInfant" panose="00000400000000000000" pitchFamily="2" charset="0"/>
                <a:cs typeface="Arial" pitchFamily="34" charset="0"/>
              </a:rPr>
              <a:t>th</a:t>
            </a:r>
            <a:r>
              <a:rPr lang="en-GB" dirty="0">
                <a:solidFill>
                  <a:schemeClr val="accent6">
                    <a:lumMod val="50000"/>
                  </a:schemeClr>
                </a:solidFill>
                <a:latin typeface="SassoonPrimaryInfant" panose="00000400000000000000" pitchFamily="2" charset="0"/>
                <a:cs typeface="Arial" pitchFamily="34" charset="0"/>
              </a:rPr>
              <a:t> September </a:t>
            </a:r>
            <a:r>
              <a:rPr lang="en-GB" b="1" dirty="0">
                <a:solidFill>
                  <a:schemeClr val="accent6">
                    <a:lumMod val="50000"/>
                  </a:schemeClr>
                </a:solidFill>
                <a:latin typeface="SassoonPrimaryInfant" panose="00000400000000000000" pitchFamily="2" charset="0"/>
                <a:cs typeface="Arial" pitchFamily="34" charset="0"/>
              </a:rPr>
              <a:t>RMB</a:t>
            </a:r>
            <a:r>
              <a:rPr lang="en-GB" dirty="0">
                <a:solidFill>
                  <a:schemeClr val="accent6">
                    <a:lumMod val="50000"/>
                  </a:schemeClr>
                </a:solidFill>
                <a:latin typeface="SassoonPrimaryInfant" panose="00000400000000000000" pitchFamily="2" charset="0"/>
                <a:cs typeface="Arial" pitchFamily="34" charset="0"/>
              </a:rPr>
              <a:t> in afternoon  1:00 – 3:15pm</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Friday 16</a:t>
            </a:r>
            <a:r>
              <a:rPr lang="en-GB" baseline="30000" dirty="0">
                <a:solidFill>
                  <a:schemeClr val="accent6">
                    <a:lumMod val="50000"/>
                  </a:schemeClr>
                </a:solidFill>
                <a:latin typeface="SassoonPrimaryInfant" panose="00000400000000000000" pitchFamily="2" charset="0"/>
                <a:cs typeface="Arial" pitchFamily="34" charset="0"/>
              </a:rPr>
              <a:t>th</a:t>
            </a:r>
            <a:r>
              <a:rPr lang="en-GB" dirty="0">
                <a:solidFill>
                  <a:schemeClr val="accent6">
                    <a:lumMod val="50000"/>
                  </a:schemeClr>
                </a:solidFill>
                <a:latin typeface="SassoonPrimaryInfant" panose="00000400000000000000" pitchFamily="2" charset="0"/>
                <a:cs typeface="Arial" pitchFamily="34" charset="0"/>
              </a:rPr>
              <a:t> September both classes in 8:45 – 1:00pm </a:t>
            </a:r>
            <a:r>
              <a:rPr lang="en-GB" dirty="0">
                <a:solidFill>
                  <a:srgbClr val="FF0000"/>
                </a:solidFill>
                <a:latin typeface="SassoonPrimaryInfant" panose="00000400000000000000" pitchFamily="2" charset="0"/>
                <a:cs typeface="Arial" pitchFamily="34" charset="0"/>
              </a:rPr>
              <a:t>children to stay for lunch</a:t>
            </a:r>
            <a:r>
              <a:rPr lang="en-GB" dirty="0">
                <a:solidFill>
                  <a:schemeClr val="accent6">
                    <a:lumMod val="50000"/>
                  </a:schemeClr>
                </a:solidFill>
                <a:latin typeface="SassoonPrimaryInfant" panose="00000400000000000000" pitchFamily="2" charset="0"/>
                <a:cs typeface="Arial" pitchFamily="34" charset="0"/>
              </a:rPr>
              <a:t>                   </a:t>
            </a:r>
          </a:p>
          <a:p>
            <a:pPr>
              <a:lnSpc>
                <a:spcPct val="150000"/>
              </a:lnSpc>
            </a:pPr>
            <a:r>
              <a:rPr lang="en-GB" dirty="0">
                <a:solidFill>
                  <a:schemeClr val="accent6">
                    <a:lumMod val="50000"/>
                  </a:schemeClr>
                </a:solidFill>
                <a:latin typeface="SassoonPrimaryInfant" panose="00000400000000000000" pitchFamily="2" charset="0"/>
                <a:cs typeface="Arial" pitchFamily="34" charset="0"/>
              </a:rPr>
              <a:t>This is a ‘getting to know each other’ time and the emphasis is on having fun.</a:t>
            </a:r>
          </a:p>
          <a:p>
            <a:pPr>
              <a:lnSpc>
                <a:spcPct val="150000"/>
              </a:lnSpc>
            </a:pPr>
            <a:endParaRPr lang="en-GB" dirty="0">
              <a:latin typeface="Comic Sans MS" panose="030F0702030302020204" pitchFamily="66" charset="0"/>
              <a:cs typeface="Arial" pitchFamily="34" charset="0"/>
            </a:endParaRPr>
          </a:p>
        </p:txBody>
      </p:sp>
      <p:pic>
        <p:nvPicPr>
          <p:cNvPr id="8194" name="Picture 2" descr="happy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5912432"/>
            <a:ext cx="2148580" cy="78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87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524" y="438343"/>
            <a:ext cx="7632848" cy="2677656"/>
          </a:xfrm>
          <a:prstGeom prst="rect">
            <a:avLst/>
          </a:prstGeom>
        </p:spPr>
        <p:txBody>
          <a:bodyPr wrap="square">
            <a:spAutoFit/>
          </a:bodyPr>
          <a:lstStyle/>
          <a:p>
            <a:pPr algn="ctr"/>
            <a:r>
              <a:rPr lang="en-GB" sz="2800" dirty="0">
                <a:solidFill>
                  <a:schemeClr val="tx2">
                    <a:lumMod val="50000"/>
                  </a:schemeClr>
                </a:solidFill>
                <a:latin typeface="SassoonPrimaryInfant" panose="00000400000000000000" pitchFamily="2" charset="0"/>
                <a:cs typeface="Arial" pitchFamily="34" charset="0"/>
              </a:rPr>
              <a:t>September Week 3</a:t>
            </a:r>
          </a:p>
          <a:p>
            <a:pPr algn="ctr"/>
            <a:r>
              <a:rPr lang="en-GB" sz="2800" dirty="0">
                <a:solidFill>
                  <a:schemeClr val="tx2">
                    <a:lumMod val="50000"/>
                  </a:schemeClr>
                </a:solidFill>
                <a:latin typeface="SassoonPrimaryInfant" panose="00000400000000000000" pitchFamily="2" charset="0"/>
                <a:cs typeface="Arial" pitchFamily="34" charset="0"/>
              </a:rPr>
              <a:t>w/b 19/09/22 - The Second week in school (full time)</a:t>
            </a:r>
          </a:p>
          <a:p>
            <a:endParaRPr lang="en-GB" sz="2800" b="1" u="sng" dirty="0">
              <a:solidFill>
                <a:schemeClr val="tx2">
                  <a:lumMod val="50000"/>
                </a:schemeClr>
              </a:solidFill>
              <a:latin typeface="Comic Sans MS" panose="030F0702030302020204" pitchFamily="66" charset="0"/>
              <a:cs typeface="Arial" pitchFamily="34" charset="0"/>
            </a:endParaRPr>
          </a:p>
          <a:p>
            <a:pPr algn="ctr"/>
            <a:endParaRPr lang="en-GB" sz="2800" dirty="0">
              <a:latin typeface="Comic Sans MS" panose="030F0702030302020204" pitchFamily="66" charset="0"/>
              <a:cs typeface="Arial" pitchFamily="34" charset="0"/>
            </a:endParaRPr>
          </a:p>
          <a:p>
            <a:pPr algn="ctr"/>
            <a:r>
              <a:rPr lang="en-GB" sz="2800" dirty="0">
                <a:solidFill>
                  <a:schemeClr val="accent6">
                    <a:lumMod val="50000"/>
                  </a:schemeClr>
                </a:solidFill>
                <a:latin typeface="SassoonPrimaryInfant" panose="00000400000000000000" pitchFamily="2" charset="0"/>
                <a:cs typeface="Arial" pitchFamily="34" charset="0"/>
              </a:rPr>
              <a:t>Children start full time between 8:45 - 3.15</a:t>
            </a:r>
          </a:p>
        </p:txBody>
      </p:sp>
    </p:spTree>
    <p:extLst>
      <p:ext uri="{BB962C8B-B14F-4D97-AF65-F5344CB8AC3E}">
        <p14:creationId xmlns:p14="http://schemas.microsoft.com/office/powerpoint/2010/main" val="371108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7776864" cy="6509667"/>
          </a:xfrm>
          <a:prstGeom prst="rect">
            <a:avLst/>
          </a:prstGeom>
          <a:noFill/>
        </p:spPr>
        <p:txBody>
          <a:bodyPr wrap="square" rtlCol="0">
            <a:spAutoFit/>
          </a:bodyPr>
          <a:lstStyle/>
          <a:p>
            <a:pPr algn="ctr">
              <a:lnSpc>
                <a:spcPct val="150000"/>
              </a:lnSpc>
            </a:pPr>
            <a:r>
              <a:rPr lang="en-GB" sz="2800" b="1" dirty="0">
                <a:solidFill>
                  <a:schemeClr val="accent6">
                    <a:lumMod val="50000"/>
                  </a:schemeClr>
                </a:solidFill>
                <a:latin typeface="SassoonPrimaryInfant" panose="00000400000000000000" pitchFamily="2" charset="0"/>
                <a:cs typeface="Arial" pitchFamily="34" charset="0"/>
              </a:rPr>
              <a:t>Things your child will need</a:t>
            </a:r>
            <a:endParaRPr lang="en-GB" b="1" dirty="0">
              <a:solidFill>
                <a:srgbClr val="00B050"/>
              </a:solidFill>
              <a:latin typeface="SassoonPrimaryInfant" panose="00000400000000000000" pitchFamily="2" charset="0"/>
              <a:cs typeface="Arial" pitchFamily="34" charset="0"/>
            </a:endParaRPr>
          </a:p>
          <a:p>
            <a:pPr>
              <a:lnSpc>
                <a:spcPct val="150000"/>
              </a:lnSpc>
            </a:pPr>
            <a:r>
              <a:rPr lang="en-GB" dirty="0">
                <a:solidFill>
                  <a:schemeClr val="accent6">
                    <a:lumMod val="50000"/>
                  </a:schemeClr>
                </a:solidFill>
                <a:latin typeface="SassoonPrimaryInfant" panose="00000400000000000000" pitchFamily="2" charset="0"/>
                <a:cs typeface="Arial" pitchFamily="34" charset="0"/>
              </a:rPr>
              <a:t>Children do not need any equipment such as pencils as we provide everything. The only things that you will need to provide are:</a:t>
            </a:r>
          </a:p>
          <a:p>
            <a:pPr>
              <a:lnSpc>
                <a:spcPct val="150000"/>
              </a:lnSpc>
            </a:pPr>
            <a:endParaRPr lang="en-GB" dirty="0">
              <a:solidFill>
                <a:schemeClr val="accent6">
                  <a:lumMod val="50000"/>
                </a:schemeClr>
              </a:solidFill>
              <a:latin typeface="SassoonPrimaryInfant" panose="00000400000000000000" pitchFamily="2" charset="0"/>
              <a:cs typeface="Arial" pitchFamily="34" charset="0"/>
            </a:endParaRP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a </a:t>
            </a:r>
            <a:r>
              <a:rPr lang="en-GB" b="1" u="sng" dirty="0">
                <a:solidFill>
                  <a:schemeClr val="accent6">
                    <a:lumMod val="50000"/>
                  </a:schemeClr>
                </a:solidFill>
                <a:latin typeface="SassoonPrimaryInfant" panose="00000400000000000000" pitchFamily="2" charset="0"/>
                <a:cs typeface="Arial" pitchFamily="34" charset="0"/>
              </a:rPr>
              <a:t>named</a:t>
            </a:r>
            <a:r>
              <a:rPr lang="en-GB" dirty="0">
                <a:solidFill>
                  <a:schemeClr val="accent6">
                    <a:lumMod val="50000"/>
                  </a:schemeClr>
                </a:solidFill>
                <a:latin typeface="SassoonPrimaryInfant" panose="00000400000000000000" pitchFamily="2" charset="0"/>
                <a:cs typeface="Arial" pitchFamily="34" charset="0"/>
              </a:rPr>
              <a:t> water bottle (which will go home each night to be washed)</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a </a:t>
            </a:r>
            <a:r>
              <a:rPr lang="en-GB" b="1" u="sng" dirty="0">
                <a:solidFill>
                  <a:schemeClr val="accent6">
                    <a:lumMod val="50000"/>
                  </a:schemeClr>
                </a:solidFill>
                <a:latin typeface="SassoonPrimaryInfant" panose="00000400000000000000" pitchFamily="2" charset="0"/>
                <a:cs typeface="Arial" pitchFamily="34" charset="0"/>
              </a:rPr>
              <a:t>named</a:t>
            </a:r>
            <a:r>
              <a:rPr lang="en-GB" b="1" dirty="0">
                <a:solidFill>
                  <a:schemeClr val="accent6">
                    <a:lumMod val="50000"/>
                  </a:schemeClr>
                </a:solidFill>
                <a:latin typeface="SassoonPrimaryInfant" panose="00000400000000000000" pitchFamily="2" charset="0"/>
                <a:cs typeface="Arial" pitchFamily="34" charset="0"/>
              </a:rPr>
              <a:t> </a:t>
            </a:r>
            <a:r>
              <a:rPr lang="en-GB" dirty="0">
                <a:solidFill>
                  <a:schemeClr val="accent6">
                    <a:lumMod val="50000"/>
                  </a:schemeClr>
                </a:solidFill>
                <a:latin typeface="SassoonPrimaryInfant" panose="00000400000000000000" pitchFamily="2" charset="0"/>
                <a:cs typeface="Arial" pitchFamily="34" charset="0"/>
              </a:rPr>
              <a:t>PE kit in a bag </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a </a:t>
            </a:r>
            <a:r>
              <a:rPr lang="en-GB" b="1" u="sng" dirty="0">
                <a:solidFill>
                  <a:schemeClr val="accent6">
                    <a:lumMod val="50000"/>
                  </a:schemeClr>
                </a:solidFill>
                <a:latin typeface="SassoonPrimaryInfant" panose="00000400000000000000" pitchFamily="2" charset="0"/>
                <a:cs typeface="Arial" pitchFamily="34" charset="0"/>
              </a:rPr>
              <a:t>named</a:t>
            </a:r>
            <a:r>
              <a:rPr lang="en-GB" dirty="0">
                <a:solidFill>
                  <a:schemeClr val="accent6">
                    <a:lumMod val="50000"/>
                  </a:schemeClr>
                </a:solidFill>
                <a:latin typeface="SassoonPrimaryInfant" panose="00000400000000000000" pitchFamily="2" charset="0"/>
                <a:cs typeface="Arial" pitchFamily="34" charset="0"/>
              </a:rPr>
              <a:t> Forest school all-in-one puddle suit</a:t>
            </a:r>
          </a:p>
          <a:p>
            <a:pPr marL="342900" indent="-342900">
              <a:lnSpc>
                <a:spcPct val="150000"/>
              </a:lnSpc>
              <a:buFont typeface="Arial" panose="020B0604020202020204" pitchFamily="34" charset="0"/>
              <a:buChar char="•"/>
            </a:pPr>
            <a:r>
              <a:rPr lang="en-GB" dirty="0">
                <a:solidFill>
                  <a:schemeClr val="accent6">
                    <a:lumMod val="50000"/>
                  </a:schemeClr>
                </a:solidFill>
                <a:latin typeface="SassoonPrimaryInfant" panose="00000400000000000000" pitchFamily="2" charset="0"/>
                <a:cs typeface="Arial" pitchFamily="34" charset="0"/>
              </a:rPr>
              <a:t>a school book bag with their name on the card </a:t>
            </a:r>
          </a:p>
          <a:p>
            <a:pPr marL="342900" indent="-342900">
              <a:lnSpc>
                <a:spcPct val="150000"/>
              </a:lnSpc>
              <a:buFont typeface="Arial" panose="020B0604020202020204" pitchFamily="34" charset="0"/>
              <a:buChar char="•"/>
            </a:pPr>
            <a:endParaRPr lang="en-GB" dirty="0">
              <a:solidFill>
                <a:schemeClr val="accent6">
                  <a:lumMod val="50000"/>
                </a:schemeClr>
              </a:solidFill>
              <a:latin typeface="SassoonPrimaryInfant" panose="00000400000000000000" pitchFamily="2" charset="0"/>
              <a:cs typeface="Arial" pitchFamily="34" charset="0"/>
            </a:endParaRPr>
          </a:p>
          <a:p>
            <a:pPr>
              <a:lnSpc>
                <a:spcPct val="150000"/>
              </a:lnSpc>
            </a:pPr>
            <a:r>
              <a:rPr lang="en-GB" dirty="0">
                <a:solidFill>
                  <a:schemeClr val="accent6">
                    <a:lumMod val="50000"/>
                  </a:schemeClr>
                </a:solidFill>
                <a:latin typeface="SassoonPrimaryInfant" panose="00000400000000000000" pitchFamily="2" charset="0"/>
                <a:cs typeface="Arial" pitchFamily="34" charset="0"/>
              </a:rPr>
              <a:t>We do not wish the children to bring items or objects from home unless they have been invited for ‘show and tell’ by the class teacher.</a:t>
            </a:r>
          </a:p>
          <a:p>
            <a:pPr>
              <a:lnSpc>
                <a:spcPct val="150000"/>
              </a:lnSpc>
            </a:pPr>
            <a:endParaRPr lang="en-GB" sz="2000" dirty="0">
              <a:latin typeface="Comic Sans MS" panose="030F0702030302020204" pitchFamily="66" charset="0"/>
              <a:cs typeface="Arial" pitchFamily="34" charset="0"/>
            </a:endParaRPr>
          </a:p>
          <a:p>
            <a:pPr>
              <a:lnSpc>
                <a:spcPct val="150000"/>
              </a:lnSpc>
            </a:pPr>
            <a:endParaRPr lang="en-GB" sz="1600" dirty="0">
              <a:latin typeface="Comic Sans MS" panose="030F0702030302020204" pitchFamily="66" charset="0"/>
              <a:cs typeface="Arial" pitchFamily="34" charset="0"/>
            </a:endParaRPr>
          </a:p>
          <a:p>
            <a:pPr>
              <a:lnSpc>
                <a:spcPct val="150000"/>
              </a:lnSpc>
            </a:pPr>
            <a:endParaRPr lang="en-GB" dirty="0">
              <a:latin typeface="Comic Sans MS" panose="030F0702030302020204" pitchFamily="66" charset="0"/>
              <a:cs typeface="Arial" pitchFamily="34" charset="0"/>
            </a:endParaRPr>
          </a:p>
          <a:p>
            <a:pPr>
              <a:lnSpc>
                <a:spcPct val="150000"/>
              </a:lnSpc>
            </a:pPr>
            <a:endParaRPr lang="en-GB" dirty="0">
              <a:latin typeface="Comic Sans MS" panose="030F0702030302020204" pitchFamily="66" charset="0"/>
              <a:cs typeface="Arial" pitchFamily="34" charset="0"/>
            </a:endParaRPr>
          </a:p>
        </p:txBody>
      </p:sp>
      <p:pic>
        <p:nvPicPr>
          <p:cNvPr id="1026" name="Picture 2" descr="http://www.ansom-moore.co.uk/images/products/byfleet-primary-school-standard-book747.jpg">
            <a:hlinkClick r:id="rId2"/>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88224" y="4734598"/>
            <a:ext cx="2000018" cy="200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51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29D1B2-703E-44A3-AC8E-465CCCA2F332}" type="slidenum">
              <a:rPr lang="en-GB" smtClean="0"/>
              <a:t>14</a:t>
            </a:fld>
            <a:endParaRPr lang="en-GB"/>
          </a:p>
        </p:txBody>
      </p:sp>
      <p:sp>
        <p:nvSpPr>
          <p:cNvPr id="3" name="Rectangle 2"/>
          <p:cNvSpPr/>
          <p:nvPr/>
        </p:nvSpPr>
        <p:spPr>
          <a:xfrm>
            <a:off x="1340768" y="169366"/>
            <a:ext cx="6462464" cy="2636812"/>
          </a:xfrm>
          <a:prstGeom prst="rect">
            <a:avLst/>
          </a:prstGeom>
        </p:spPr>
        <p:txBody>
          <a:bodyPr wrap="square">
            <a:spAutoFit/>
          </a:bodyPr>
          <a:lstStyle/>
          <a:p>
            <a:pPr lvl="0" algn="ctr">
              <a:lnSpc>
                <a:spcPct val="150000"/>
              </a:lnSpc>
            </a:pPr>
            <a:r>
              <a:rPr lang="en-GB" sz="1600" dirty="0">
                <a:solidFill>
                  <a:schemeClr val="accent6">
                    <a:lumMod val="50000"/>
                  </a:schemeClr>
                </a:solidFill>
                <a:latin typeface="SassoonPrimaryInfant" panose="00000400000000000000" pitchFamily="2" charset="0"/>
                <a:cs typeface="Arial" pitchFamily="34" charset="0"/>
              </a:rPr>
              <a:t>For Forest School learning activities we strongly recommend that children wear an all in one, hooded, waterproof suit which can be worn over their school uniform with a pair of wellington boots.</a:t>
            </a:r>
          </a:p>
          <a:p>
            <a:pPr lvl="0" algn="ctr">
              <a:lnSpc>
                <a:spcPct val="150000"/>
              </a:lnSpc>
            </a:pPr>
            <a:endParaRPr lang="en-GB" sz="1600" dirty="0">
              <a:solidFill>
                <a:schemeClr val="accent6">
                  <a:lumMod val="50000"/>
                </a:schemeClr>
              </a:solidFill>
              <a:latin typeface="SassoonPrimaryInfant" panose="00000400000000000000" pitchFamily="2" charset="0"/>
              <a:cs typeface="Arial" pitchFamily="34" charset="0"/>
            </a:endParaRPr>
          </a:p>
          <a:p>
            <a:pPr lvl="0" algn="ctr">
              <a:lnSpc>
                <a:spcPct val="150000"/>
              </a:lnSpc>
            </a:pPr>
            <a:r>
              <a:rPr lang="en-GB" sz="1600" dirty="0">
                <a:solidFill>
                  <a:schemeClr val="accent6">
                    <a:lumMod val="50000"/>
                  </a:schemeClr>
                </a:solidFill>
                <a:latin typeface="SassoonPrimaryInfant" panose="00000400000000000000" pitchFamily="2" charset="0"/>
                <a:cs typeface="Arial" pitchFamily="34" charset="0"/>
              </a:rPr>
              <a:t>Please </a:t>
            </a:r>
            <a:r>
              <a:rPr lang="en-GB" sz="1600" b="1" u="sng" dirty="0">
                <a:solidFill>
                  <a:schemeClr val="accent6">
                    <a:lumMod val="50000"/>
                  </a:schemeClr>
                </a:solidFill>
                <a:latin typeface="SassoonPrimaryInfant" panose="00000400000000000000" pitchFamily="2" charset="0"/>
                <a:cs typeface="Arial" pitchFamily="34" charset="0"/>
              </a:rPr>
              <a:t>name</a:t>
            </a:r>
            <a:r>
              <a:rPr lang="en-GB" sz="1600" b="1" i="1" dirty="0">
                <a:solidFill>
                  <a:schemeClr val="accent6">
                    <a:lumMod val="50000"/>
                  </a:schemeClr>
                </a:solidFill>
                <a:latin typeface="SassoonPrimaryInfant" panose="00000400000000000000" pitchFamily="2" charset="0"/>
                <a:cs typeface="Arial" pitchFamily="34" charset="0"/>
              </a:rPr>
              <a:t> </a:t>
            </a:r>
            <a:r>
              <a:rPr lang="en-GB" sz="1600" b="1" u="sng" dirty="0">
                <a:solidFill>
                  <a:schemeClr val="accent6">
                    <a:lumMod val="50000"/>
                  </a:schemeClr>
                </a:solidFill>
                <a:latin typeface="SassoonPrimaryInfant" panose="00000400000000000000" pitchFamily="2" charset="0"/>
                <a:cs typeface="Arial" pitchFamily="34" charset="0"/>
              </a:rPr>
              <a:t>everything</a:t>
            </a:r>
            <a:r>
              <a:rPr lang="en-GB" sz="1600" dirty="0">
                <a:solidFill>
                  <a:schemeClr val="accent6">
                    <a:lumMod val="50000"/>
                  </a:schemeClr>
                </a:solidFill>
                <a:latin typeface="SassoonPrimaryInfant" panose="00000400000000000000" pitchFamily="2" charset="0"/>
                <a:cs typeface="Arial" pitchFamily="34" charset="0"/>
              </a:rPr>
              <a:t> the children bring in to school.</a:t>
            </a:r>
          </a:p>
          <a:p>
            <a:pPr lvl="0" algn="ctr">
              <a:lnSpc>
                <a:spcPct val="150000"/>
              </a:lnSpc>
            </a:pPr>
            <a:endParaRPr lang="en-GB" sz="1600" dirty="0">
              <a:solidFill>
                <a:schemeClr val="accent6">
                  <a:lumMod val="50000"/>
                </a:schemeClr>
              </a:solidFill>
              <a:latin typeface="SassoonPrimaryInfant" panose="00000400000000000000" pitchFamily="2" charset="0"/>
              <a:cs typeface="Arial" pitchFamily="34" charset="0"/>
            </a:endParaRPr>
          </a:p>
          <a:p>
            <a:pPr lvl="0" algn="ctr">
              <a:lnSpc>
                <a:spcPct val="150000"/>
              </a:lnSpc>
            </a:pPr>
            <a:endParaRPr lang="en-GB" sz="1600" dirty="0">
              <a:solidFill>
                <a:prstClr val="black"/>
              </a:solidFill>
              <a:latin typeface="SassoonPrimaryInfant" panose="00000400000000000000" pitchFamily="2" charset="0"/>
              <a:cs typeface="Arial" pitchFamily="34" charset="0"/>
            </a:endParaRPr>
          </a:p>
        </p:txBody>
      </p:sp>
      <p:pic>
        <p:nvPicPr>
          <p:cNvPr id="5" name="Picture 4">
            <a:extLst>
              <a:ext uri="{FF2B5EF4-FFF2-40B4-BE49-F238E27FC236}">
                <a16:creationId xmlns:a16="http://schemas.microsoft.com/office/drawing/2014/main" id="{204963EE-FC52-4152-80F1-CBE2B8699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147" y="2206131"/>
            <a:ext cx="5913706" cy="4435280"/>
          </a:xfrm>
          <a:prstGeom prst="rect">
            <a:avLst/>
          </a:prstGeom>
          <a:ln>
            <a:noFill/>
          </a:ln>
          <a:effectLst>
            <a:softEdge rad="112500"/>
          </a:effectLst>
        </p:spPr>
      </p:pic>
    </p:spTree>
    <p:extLst>
      <p:ext uri="{BB962C8B-B14F-4D97-AF65-F5344CB8AC3E}">
        <p14:creationId xmlns:p14="http://schemas.microsoft.com/office/powerpoint/2010/main" val="355923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642" y="548680"/>
            <a:ext cx="7848872" cy="5008935"/>
          </a:xfrm>
          <a:prstGeom prst="rect">
            <a:avLst/>
          </a:prstGeom>
          <a:noFill/>
        </p:spPr>
        <p:txBody>
          <a:bodyPr wrap="square" rtlCol="0">
            <a:spAutoFit/>
          </a:bodyPr>
          <a:lstStyle/>
          <a:p>
            <a:pPr algn="ctr"/>
            <a:r>
              <a:rPr lang="en-GB" sz="2800" b="1" u="sng" dirty="0">
                <a:solidFill>
                  <a:schemeClr val="accent6">
                    <a:lumMod val="50000"/>
                  </a:schemeClr>
                </a:solidFill>
                <a:latin typeface="SassoonPrimaryInfant" panose="00000400000000000000" pitchFamily="2" charset="0"/>
                <a:cs typeface="Arial" pitchFamily="34" charset="0"/>
              </a:rPr>
              <a:t>Stay and Play Sessions</a:t>
            </a:r>
          </a:p>
          <a:p>
            <a:endParaRPr lang="en-GB" sz="2400" dirty="0">
              <a:solidFill>
                <a:schemeClr val="accent6">
                  <a:lumMod val="50000"/>
                </a:schemeClr>
              </a:solidFill>
              <a:latin typeface="SassoonPrimaryInfant" panose="00000400000000000000" pitchFamily="2" charset="0"/>
              <a:cs typeface="Arial" pitchFamily="34" charset="0"/>
            </a:endParaRPr>
          </a:p>
          <a:p>
            <a:pPr marL="342900" indent="-3429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3 sessions for each class through the academic year. One per term.</a:t>
            </a:r>
          </a:p>
          <a:p>
            <a:pPr marL="342900" indent="-3429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Allows adults (parents/grandparents) and children, the chance to play together in the reception setting</a:t>
            </a:r>
          </a:p>
          <a:p>
            <a:pPr marL="342900" indent="-3429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See how your child is learning through play and what types of learning opportunities your child experiences at school</a:t>
            </a:r>
          </a:p>
          <a:p>
            <a:pPr>
              <a:lnSpc>
                <a:spcPct val="150000"/>
              </a:lnSpc>
            </a:pPr>
            <a:endParaRPr lang="en-GB" sz="2000" dirty="0">
              <a:solidFill>
                <a:schemeClr val="accent6">
                  <a:lumMod val="50000"/>
                </a:schemeClr>
              </a:solidFill>
              <a:latin typeface="SassoonPrimaryInfant" panose="00000400000000000000" pitchFamily="2" charset="0"/>
              <a:cs typeface="Arial" pitchFamily="34" charset="0"/>
            </a:endParaRPr>
          </a:p>
          <a:p>
            <a:pPr>
              <a:lnSpc>
                <a:spcPct val="150000"/>
              </a:lnSpc>
            </a:pPr>
            <a:r>
              <a:rPr lang="en-GB" sz="2000" dirty="0">
                <a:solidFill>
                  <a:schemeClr val="accent6">
                    <a:lumMod val="50000"/>
                  </a:schemeClr>
                </a:solidFill>
                <a:latin typeface="SassoonPrimaryInfant" panose="00000400000000000000" pitchFamily="2" charset="0"/>
                <a:cs typeface="Arial" pitchFamily="34" charset="0"/>
              </a:rPr>
              <a:t>We will give you the dates of all of the ‘Stay and Play’ sessions at the beginning of September so that you can hopefully make the necessary arrangements well in advance to be able to join us for these fun sessions!</a:t>
            </a:r>
          </a:p>
        </p:txBody>
      </p:sp>
      <p:pic>
        <p:nvPicPr>
          <p:cNvPr id="4" name="Picture 3" descr="happy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642" y="548680"/>
            <a:ext cx="1576461" cy="576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appy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5053" y="548679"/>
            <a:ext cx="1576461" cy="57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0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729" y="188640"/>
            <a:ext cx="8280920" cy="5232073"/>
          </a:xfrm>
          <a:prstGeom prst="rect">
            <a:avLst/>
          </a:prstGeom>
          <a:noFill/>
        </p:spPr>
        <p:txBody>
          <a:bodyPr wrap="square" rtlCol="0">
            <a:spAutoFit/>
          </a:bodyPr>
          <a:lstStyle/>
          <a:p>
            <a:pPr algn="ctr"/>
            <a:r>
              <a:rPr lang="en-GB" sz="2800" b="1" u="sng" dirty="0">
                <a:solidFill>
                  <a:schemeClr val="tx2">
                    <a:lumMod val="50000"/>
                  </a:schemeClr>
                </a:solidFill>
                <a:latin typeface="SassoonPrimaryInfant" panose="00000400000000000000" pitchFamily="2" charset="0"/>
                <a:cs typeface="Arial" pitchFamily="34" charset="0"/>
              </a:rPr>
              <a:t>The First Half-Term</a:t>
            </a:r>
          </a:p>
          <a:p>
            <a:endParaRPr lang="en-GB" sz="2000" b="1" u="sng" dirty="0">
              <a:solidFill>
                <a:schemeClr val="accent6">
                  <a:lumMod val="50000"/>
                </a:schemeClr>
              </a:solidFill>
              <a:latin typeface="SassoonPrimaryInfant" panose="00000400000000000000" pitchFamily="2" charset="0"/>
              <a:cs typeface="Arial" pitchFamily="34" charset="0"/>
            </a:endParaRP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This is a ‘settling in’ time in order for the children to form new relationships and learn the routines of school life. This involves getting used to:</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The register</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Lunchtime in the hall</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The length of the school day</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P.E and Forest School</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Rules and routines of the day</a:t>
            </a:r>
          </a:p>
          <a:p>
            <a:pPr>
              <a:lnSpc>
                <a:spcPct val="150000"/>
              </a:lnSpc>
            </a:pPr>
            <a:endParaRPr lang="en-GB" sz="1600" dirty="0">
              <a:solidFill>
                <a:schemeClr val="accent6">
                  <a:lumMod val="50000"/>
                </a:schemeClr>
              </a:solidFill>
              <a:latin typeface="SassoonPrimaryInfant" panose="00000400000000000000" pitchFamily="2" charset="0"/>
              <a:cs typeface="Arial" pitchFamily="34" charset="0"/>
            </a:endParaRP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A baseline assessment will be carried out on your child in compliance with the new National Curriculum. </a:t>
            </a: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We will hold a ‘Jolly Phonics’ / Curriculum evening early in September to enable us to provide you with important information about how we will be teaching phonics to the children. </a:t>
            </a:r>
          </a:p>
        </p:txBody>
      </p:sp>
    </p:spTree>
    <p:extLst>
      <p:ext uri="{BB962C8B-B14F-4D97-AF65-F5344CB8AC3E}">
        <p14:creationId xmlns:p14="http://schemas.microsoft.com/office/powerpoint/2010/main" val="222366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2061" y="2276872"/>
            <a:ext cx="7416824" cy="1754326"/>
          </a:xfrm>
          <a:prstGeom prst="rect">
            <a:avLst/>
          </a:prstGeom>
          <a:noFill/>
        </p:spPr>
        <p:txBody>
          <a:bodyPr wrap="square" rtlCol="0">
            <a:spAutoFit/>
          </a:bodyPr>
          <a:lstStyle/>
          <a:p>
            <a:pPr algn="ctr"/>
            <a:r>
              <a:rPr lang="en-GB" sz="3600" b="1" dirty="0">
                <a:solidFill>
                  <a:schemeClr val="tx2">
                    <a:lumMod val="50000"/>
                  </a:schemeClr>
                </a:solidFill>
                <a:latin typeface="SassoonPrimaryInfant" panose="00000400000000000000" pitchFamily="2" charset="0"/>
                <a:cs typeface="Arial" pitchFamily="34" charset="0"/>
              </a:rPr>
              <a:t>Thank you for listening!</a:t>
            </a:r>
          </a:p>
          <a:p>
            <a:pPr algn="ctr"/>
            <a:endParaRPr lang="en-GB" sz="3600" b="1" dirty="0">
              <a:solidFill>
                <a:schemeClr val="tx2">
                  <a:lumMod val="50000"/>
                </a:schemeClr>
              </a:solidFill>
              <a:latin typeface="SassoonPrimaryInfant" panose="00000400000000000000" pitchFamily="2" charset="0"/>
              <a:cs typeface="Arial" pitchFamily="34" charset="0"/>
            </a:endParaRPr>
          </a:p>
          <a:p>
            <a:pPr algn="ctr"/>
            <a:r>
              <a:rPr lang="en-GB" sz="3600" b="1" dirty="0">
                <a:solidFill>
                  <a:schemeClr val="tx2">
                    <a:lumMod val="50000"/>
                  </a:schemeClr>
                </a:solidFill>
                <a:latin typeface="SassoonPrimaryInfant" panose="00000400000000000000" pitchFamily="2" charset="0"/>
                <a:cs typeface="Arial" pitchFamily="34" charset="0"/>
              </a:rPr>
              <a:t>We welcome any questions …</a:t>
            </a:r>
          </a:p>
        </p:txBody>
      </p:sp>
      <p:sp>
        <p:nvSpPr>
          <p:cNvPr id="3" name="Rectangle 2"/>
          <p:cNvSpPr/>
          <p:nvPr/>
        </p:nvSpPr>
        <p:spPr>
          <a:xfrm>
            <a:off x="4067944" y="4293096"/>
            <a:ext cx="1275976" cy="1569660"/>
          </a:xfrm>
          <a:prstGeom prst="rect">
            <a:avLst/>
          </a:prstGeom>
          <a:noFill/>
        </p:spPr>
        <p:txBody>
          <a:bodyPr wrap="square" lIns="91440" tIns="45720" rIns="91440" bIns="45720">
            <a:spAutoFit/>
          </a:bodyPr>
          <a:lstStyle/>
          <a:p>
            <a:pPr algn="ctr"/>
            <a:r>
              <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389" y="332656"/>
            <a:ext cx="1512168"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12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B29D1B2-703E-44A3-AC8E-465CCCA2F332}" type="slidenum">
              <a:rPr lang="en-GB" smtClean="0"/>
              <a:t>2</a:t>
            </a:fld>
            <a:endParaRPr lang="en-GB"/>
          </a:p>
        </p:txBody>
      </p:sp>
      <p:sp>
        <p:nvSpPr>
          <p:cNvPr id="4" name="TextBox 3"/>
          <p:cNvSpPr txBox="1"/>
          <p:nvPr/>
        </p:nvSpPr>
        <p:spPr>
          <a:xfrm>
            <a:off x="467544" y="344632"/>
            <a:ext cx="8184954" cy="7294305"/>
          </a:xfrm>
          <a:prstGeom prst="rect">
            <a:avLst/>
          </a:prstGeom>
          <a:noFill/>
        </p:spPr>
        <p:txBody>
          <a:bodyPr wrap="square" rtlCol="0">
            <a:spAutoFit/>
          </a:bodyPr>
          <a:lstStyle/>
          <a:p>
            <a:pPr algn="ctr"/>
            <a:r>
              <a:rPr lang="en-GB" sz="3200" b="1" dirty="0">
                <a:solidFill>
                  <a:schemeClr val="accent2">
                    <a:lumMod val="50000"/>
                  </a:schemeClr>
                </a:solidFill>
                <a:latin typeface="SassoonPrimaryInfant" panose="00000400000000000000" pitchFamily="2" charset="0"/>
              </a:rPr>
              <a:t>Reception Staff:</a:t>
            </a:r>
          </a:p>
          <a:p>
            <a:pPr algn="ctr"/>
            <a:endParaRPr lang="en-GB" sz="3200" b="1" dirty="0">
              <a:solidFill>
                <a:schemeClr val="accent2">
                  <a:lumMod val="50000"/>
                </a:schemeClr>
              </a:solidFill>
              <a:latin typeface="SassoonPrimaryInfant" panose="00000400000000000000" pitchFamily="2" charset="0"/>
            </a:endParaRPr>
          </a:p>
          <a:p>
            <a:pPr algn="ctr">
              <a:lnSpc>
                <a:spcPct val="150000"/>
              </a:lnSpc>
            </a:pPr>
            <a:r>
              <a:rPr lang="en-GB" sz="3200" dirty="0">
                <a:solidFill>
                  <a:schemeClr val="accent2">
                    <a:lumMod val="50000"/>
                  </a:schemeClr>
                </a:solidFill>
                <a:latin typeface="SassoonPrimaryInfant" panose="00000400000000000000" pitchFamily="2" charset="0"/>
              </a:rPr>
              <a:t>Justine Valentine – Early Years Phase Leader</a:t>
            </a:r>
          </a:p>
          <a:p>
            <a:pPr algn="ctr">
              <a:lnSpc>
                <a:spcPct val="150000"/>
              </a:lnSpc>
            </a:pPr>
            <a:endParaRPr lang="en-GB" sz="3200" dirty="0">
              <a:solidFill>
                <a:schemeClr val="accent2">
                  <a:lumMod val="50000"/>
                </a:schemeClr>
              </a:solidFill>
              <a:latin typeface="SassoonPrimaryInfant" panose="00000400000000000000" pitchFamily="2" charset="0"/>
            </a:endParaRPr>
          </a:p>
          <a:p>
            <a:pPr algn="ctr">
              <a:lnSpc>
                <a:spcPct val="150000"/>
              </a:lnSpc>
            </a:pPr>
            <a:endParaRPr lang="en-GB" sz="3200" dirty="0">
              <a:solidFill>
                <a:schemeClr val="accent2"/>
              </a:solidFill>
              <a:latin typeface="SassoonPrimaryInfant" panose="00000400000000000000" pitchFamily="2" charset="0"/>
            </a:endParaRPr>
          </a:p>
          <a:p>
            <a:pPr algn="ctr">
              <a:lnSpc>
                <a:spcPct val="150000"/>
              </a:lnSpc>
            </a:pPr>
            <a:endParaRPr lang="en-GB" sz="3200" dirty="0">
              <a:solidFill>
                <a:schemeClr val="accent2"/>
              </a:solidFill>
              <a:latin typeface="SassoonPrimaryInfant" panose="00000400000000000000" pitchFamily="2" charset="0"/>
            </a:endParaRPr>
          </a:p>
          <a:p>
            <a:pPr algn="ctr">
              <a:lnSpc>
                <a:spcPct val="150000"/>
              </a:lnSpc>
            </a:pPr>
            <a:endParaRPr lang="en-GB" sz="3200" dirty="0">
              <a:solidFill>
                <a:schemeClr val="accent2"/>
              </a:solidFill>
              <a:latin typeface="SassoonPrimaryInfant" panose="00000400000000000000" pitchFamily="2" charset="0"/>
            </a:endParaRPr>
          </a:p>
          <a:p>
            <a:pPr algn="ctr">
              <a:lnSpc>
                <a:spcPct val="150000"/>
              </a:lnSpc>
            </a:pPr>
            <a:r>
              <a:rPr lang="en-GB" sz="3200" dirty="0">
                <a:solidFill>
                  <a:schemeClr val="accent2">
                    <a:lumMod val="50000"/>
                  </a:schemeClr>
                </a:solidFill>
                <a:latin typeface="SassoonPrimaryInfant" panose="00000400000000000000" pitchFamily="2" charset="0"/>
              </a:rPr>
              <a:t>Clare </a:t>
            </a:r>
            <a:r>
              <a:rPr lang="en-GB" sz="3200" dirty="0" err="1">
                <a:solidFill>
                  <a:schemeClr val="accent2">
                    <a:lumMod val="50000"/>
                  </a:schemeClr>
                </a:solidFill>
                <a:latin typeface="SassoonPrimaryInfant" panose="00000400000000000000" pitchFamily="2" charset="0"/>
              </a:rPr>
              <a:t>Magnall</a:t>
            </a:r>
            <a:r>
              <a:rPr lang="en-GB" sz="3200" dirty="0">
                <a:solidFill>
                  <a:schemeClr val="accent2">
                    <a:lumMod val="50000"/>
                  </a:schemeClr>
                </a:solidFill>
                <a:latin typeface="SassoonPrimaryInfant" panose="00000400000000000000" pitchFamily="2" charset="0"/>
              </a:rPr>
              <a:t>, Sophie Bailey – Class Teacher</a:t>
            </a:r>
          </a:p>
          <a:p>
            <a:pPr algn="ctr">
              <a:lnSpc>
                <a:spcPct val="150000"/>
              </a:lnSpc>
            </a:pPr>
            <a:r>
              <a:rPr lang="en-GB" sz="2400" dirty="0">
                <a:solidFill>
                  <a:schemeClr val="accent2">
                    <a:lumMod val="50000"/>
                  </a:schemeClr>
                </a:solidFill>
                <a:latin typeface="SassoonPrimaryInfant" panose="00000400000000000000" pitchFamily="2" charset="0"/>
              </a:rPr>
              <a:t>Teaching assistants TBC</a:t>
            </a:r>
            <a:endParaRPr lang="en-GB" sz="2400" b="1" u="sng" dirty="0">
              <a:solidFill>
                <a:schemeClr val="accent2">
                  <a:lumMod val="50000"/>
                </a:schemeClr>
              </a:solidFill>
              <a:latin typeface="SassoonPrimaryInfant" panose="00000400000000000000" pitchFamily="2" charset="0"/>
            </a:endParaRPr>
          </a:p>
          <a:p>
            <a:pPr algn="ctr"/>
            <a:endParaRPr lang="en-GB" sz="2000" b="1" u="sng" dirty="0">
              <a:solidFill>
                <a:schemeClr val="accent2"/>
              </a:solidFill>
              <a:latin typeface="Comic Sans MS" panose="030F0702030302020204" pitchFamily="66" charset="0"/>
            </a:endParaRPr>
          </a:p>
          <a:p>
            <a:pPr algn="ctr"/>
            <a:endParaRPr lang="en-GB" sz="2400" dirty="0">
              <a:latin typeface="Comic Sans MS" panose="030F0702030302020204" pitchFamily="66" charset="0"/>
            </a:endParaRPr>
          </a:p>
          <a:p>
            <a:pPr algn="ctr"/>
            <a:endParaRPr lang="en-US" sz="2400" dirty="0">
              <a:latin typeface="Comic Sans MS" panose="030F0702030302020204" pitchFamily="66" charset="0"/>
            </a:endParaRPr>
          </a:p>
        </p:txBody>
      </p:sp>
      <p:pic>
        <p:nvPicPr>
          <p:cNvPr id="2" name="Picture 1">
            <a:extLst>
              <a:ext uri="{FF2B5EF4-FFF2-40B4-BE49-F238E27FC236}">
                <a16:creationId xmlns:a16="http://schemas.microsoft.com/office/drawing/2014/main" id="{D09F38F5-1DB8-486F-820C-25577B391445}"/>
              </a:ext>
            </a:extLst>
          </p:cNvPr>
          <p:cNvPicPr>
            <a:picLocks noChangeAspect="1"/>
          </p:cNvPicPr>
          <p:nvPr/>
        </p:nvPicPr>
        <p:blipFill>
          <a:blip r:embed="rId2"/>
          <a:stretch>
            <a:fillRect/>
          </a:stretch>
        </p:blipFill>
        <p:spPr>
          <a:xfrm>
            <a:off x="323528" y="2335798"/>
            <a:ext cx="1924915" cy="2483441"/>
          </a:xfrm>
          <a:prstGeom prst="rect">
            <a:avLst/>
          </a:prstGeom>
        </p:spPr>
      </p:pic>
      <p:pic>
        <p:nvPicPr>
          <p:cNvPr id="5" name="Picture 4">
            <a:extLst>
              <a:ext uri="{FF2B5EF4-FFF2-40B4-BE49-F238E27FC236}">
                <a16:creationId xmlns:a16="http://schemas.microsoft.com/office/drawing/2014/main" id="{6716B913-3BC2-4688-8837-9F346584908F}"/>
              </a:ext>
            </a:extLst>
          </p:cNvPr>
          <p:cNvPicPr>
            <a:picLocks noChangeAspect="1"/>
          </p:cNvPicPr>
          <p:nvPr/>
        </p:nvPicPr>
        <p:blipFill>
          <a:blip r:embed="rId3"/>
          <a:stretch>
            <a:fillRect/>
          </a:stretch>
        </p:blipFill>
        <p:spPr>
          <a:xfrm>
            <a:off x="3499374" y="2346123"/>
            <a:ext cx="2121293" cy="2473116"/>
          </a:xfrm>
          <a:prstGeom prst="rect">
            <a:avLst/>
          </a:prstGeom>
        </p:spPr>
      </p:pic>
      <p:pic>
        <p:nvPicPr>
          <p:cNvPr id="6" name="Picture 5">
            <a:extLst>
              <a:ext uri="{FF2B5EF4-FFF2-40B4-BE49-F238E27FC236}">
                <a16:creationId xmlns:a16="http://schemas.microsoft.com/office/drawing/2014/main" id="{BDF08858-F994-43A7-9A69-536D5AF02DAF}"/>
              </a:ext>
            </a:extLst>
          </p:cNvPr>
          <p:cNvPicPr>
            <a:picLocks noChangeAspect="1"/>
          </p:cNvPicPr>
          <p:nvPr/>
        </p:nvPicPr>
        <p:blipFill>
          <a:blip r:embed="rId4"/>
          <a:stretch>
            <a:fillRect/>
          </a:stretch>
        </p:blipFill>
        <p:spPr>
          <a:xfrm>
            <a:off x="6714398" y="2346123"/>
            <a:ext cx="2118323" cy="2473116"/>
          </a:xfrm>
          <a:prstGeom prst="rect">
            <a:avLst/>
          </a:prstGeom>
        </p:spPr>
      </p:pic>
    </p:spTree>
    <p:extLst>
      <p:ext uri="{BB962C8B-B14F-4D97-AF65-F5344CB8AC3E}">
        <p14:creationId xmlns:p14="http://schemas.microsoft.com/office/powerpoint/2010/main" val="117114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46234" cy="3193054"/>
          </a:xfrm>
          <a:prstGeom prst="rect">
            <a:avLst/>
          </a:prstGeom>
        </p:spPr>
        <p:txBody>
          <a:bodyPr wrap="square">
            <a:spAutoFit/>
          </a:bodyPr>
          <a:lstStyle/>
          <a:p>
            <a:pPr algn="ctr"/>
            <a:r>
              <a:rPr lang="en-GB" sz="2800" b="1" u="sng" dirty="0">
                <a:solidFill>
                  <a:schemeClr val="tx2">
                    <a:lumMod val="50000"/>
                  </a:schemeClr>
                </a:solidFill>
                <a:latin typeface="SassoonPrimaryInfant" panose="00000400000000000000" pitchFamily="2" charset="0"/>
                <a:cs typeface="Arial" pitchFamily="34" charset="0"/>
              </a:rPr>
              <a:t>Reception at Woodloes</a:t>
            </a:r>
          </a:p>
          <a:p>
            <a:pPr algn="ctr"/>
            <a:endParaRPr lang="en-GB" sz="2800" b="1" u="sng" dirty="0">
              <a:solidFill>
                <a:schemeClr val="tx2">
                  <a:lumMod val="50000"/>
                </a:schemeClr>
              </a:solidFill>
              <a:latin typeface="Comic Sans MS" panose="030F0702030302020204" pitchFamily="66" charset="0"/>
              <a:cs typeface="Arial" pitchFamily="34" charset="0"/>
            </a:endParaRPr>
          </a:p>
          <a:p>
            <a:pPr algn="ctr"/>
            <a:endParaRPr lang="en-GB" sz="2800" b="1" u="sng" dirty="0">
              <a:latin typeface="Comic Sans MS" panose="030F0702030302020204" pitchFamily="66" charset="0"/>
              <a:cs typeface="Arial" pitchFamily="34" charset="0"/>
            </a:endParaRPr>
          </a:p>
          <a:p>
            <a:pPr algn="ctr">
              <a:lnSpc>
                <a:spcPct val="150000"/>
              </a:lnSpc>
            </a:pPr>
            <a:r>
              <a:rPr lang="en-GB" sz="2000" dirty="0">
                <a:solidFill>
                  <a:schemeClr val="accent6">
                    <a:lumMod val="50000"/>
                  </a:schemeClr>
                </a:solidFill>
                <a:latin typeface="SassoonPrimaryInfant" panose="00000400000000000000" pitchFamily="2" charset="0"/>
                <a:cs typeface="Arial" pitchFamily="34" charset="0"/>
              </a:rPr>
              <a:t>We operate in one open plan setting with two designated areas for taking the register and delivering whole class input, mainly phonics, reading and maths. </a:t>
            </a:r>
          </a:p>
          <a:p>
            <a:pPr algn="ctr">
              <a:lnSpc>
                <a:spcPct val="150000"/>
              </a:lnSpc>
            </a:pPr>
            <a:endParaRPr lang="en-GB" sz="2000" dirty="0">
              <a:solidFill>
                <a:schemeClr val="accent6">
                  <a:lumMod val="50000"/>
                </a:schemeClr>
              </a:solidFill>
              <a:latin typeface="SassoonPrimaryInfant" panose="00000400000000000000" pitchFamily="2" charset="0"/>
              <a:cs typeface="Arial" pitchFamily="34" charset="0"/>
            </a:endParaRPr>
          </a:p>
          <a:p>
            <a:pPr algn="ctr">
              <a:lnSpc>
                <a:spcPct val="150000"/>
              </a:lnSpc>
            </a:pPr>
            <a:r>
              <a:rPr lang="en-GB" sz="2000" dirty="0">
                <a:solidFill>
                  <a:schemeClr val="accent6">
                    <a:lumMod val="50000"/>
                  </a:schemeClr>
                </a:solidFill>
                <a:latin typeface="SassoonPrimaryInfant" panose="00000400000000000000" pitchFamily="2" charset="0"/>
                <a:cs typeface="Arial" pitchFamily="34" charset="0"/>
              </a:rPr>
              <a:t>The teachers work closely together to ensure consistency for the cohort.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9055"/>
            <a:ext cx="10081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634" y="188640"/>
            <a:ext cx="10081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EE0431B-5C84-4078-AB3E-3AFB35EEB86C}"/>
              </a:ext>
            </a:extLst>
          </p:cNvPr>
          <p:cNvPicPr>
            <a:picLocks noChangeAspect="1"/>
          </p:cNvPicPr>
          <p:nvPr/>
        </p:nvPicPr>
        <p:blipFill>
          <a:blip r:embed="rId3"/>
          <a:stretch>
            <a:fillRect/>
          </a:stretch>
        </p:blipFill>
        <p:spPr>
          <a:xfrm>
            <a:off x="179512" y="3967182"/>
            <a:ext cx="2028571" cy="2704762"/>
          </a:xfrm>
          <a:prstGeom prst="rect">
            <a:avLst/>
          </a:prstGeom>
        </p:spPr>
      </p:pic>
      <p:pic>
        <p:nvPicPr>
          <p:cNvPr id="6" name="Picture 5">
            <a:extLst>
              <a:ext uri="{FF2B5EF4-FFF2-40B4-BE49-F238E27FC236}">
                <a16:creationId xmlns:a16="http://schemas.microsoft.com/office/drawing/2014/main" id="{4EE6BB82-A5B9-4E67-915D-5E3D7F81277B}"/>
              </a:ext>
            </a:extLst>
          </p:cNvPr>
          <p:cNvPicPr>
            <a:picLocks noChangeAspect="1"/>
          </p:cNvPicPr>
          <p:nvPr/>
        </p:nvPicPr>
        <p:blipFill>
          <a:blip r:embed="rId4"/>
          <a:stretch>
            <a:fillRect/>
          </a:stretch>
        </p:blipFill>
        <p:spPr>
          <a:xfrm>
            <a:off x="6804248" y="3848925"/>
            <a:ext cx="2160240" cy="2873430"/>
          </a:xfrm>
          <a:prstGeom prst="rect">
            <a:avLst/>
          </a:prstGeom>
        </p:spPr>
      </p:pic>
      <p:pic>
        <p:nvPicPr>
          <p:cNvPr id="7" name="Picture 6">
            <a:extLst>
              <a:ext uri="{FF2B5EF4-FFF2-40B4-BE49-F238E27FC236}">
                <a16:creationId xmlns:a16="http://schemas.microsoft.com/office/drawing/2014/main" id="{BCBDDCA1-1FF8-42E2-B983-D48584F80FEC}"/>
              </a:ext>
            </a:extLst>
          </p:cNvPr>
          <p:cNvPicPr>
            <a:picLocks noChangeAspect="1"/>
          </p:cNvPicPr>
          <p:nvPr/>
        </p:nvPicPr>
        <p:blipFill>
          <a:blip r:embed="rId5"/>
          <a:stretch>
            <a:fillRect/>
          </a:stretch>
        </p:blipFill>
        <p:spPr>
          <a:xfrm>
            <a:off x="3382694" y="4933917"/>
            <a:ext cx="1990477" cy="1796958"/>
          </a:xfrm>
          <a:prstGeom prst="rect">
            <a:avLst/>
          </a:prstGeom>
        </p:spPr>
      </p:pic>
      <p:pic>
        <p:nvPicPr>
          <p:cNvPr id="8" name="Picture 7">
            <a:extLst>
              <a:ext uri="{FF2B5EF4-FFF2-40B4-BE49-F238E27FC236}">
                <a16:creationId xmlns:a16="http://schemas.microsoft.com/office/drawing/2014/main" id="{8283B170-16F6-4CB5-8550-62736327E00B}"/>
              </a:ext>
            </a:extLst>
          </p:cNvPr>
          <p:cNvPicPr>
            <a:picLocks noChangeAspect="1"/>
          </p:cNvPicPr>
          <p:nvPr/>
        </p:nvPicPr>
        <p:blipFill>
          <a:blip r:embed="rId6"/>
          <a:stretch>
            <a:fillRect/>
          </a:stretch>
        </p:blipFill>
        <p:spPr>
          <a:xfrm>
            <a:off x="3527913" y="3510112"/>
            <a:ext cx="1700037" cy="1342135"/>
          </a:xfrm>
          <a:prstGeom prst="rect">
            <a:avLst/>
          </a:prstGeom>
        </p:spPr>
      </p:pic>
    </p:spTree>
    <p:extLst>
      <p:ext uri="{BB962C8B-B14F-4D97-AF65-F5344CB8AC3E}">
        <p14:creationId xmlns:p14="http://schemas.microsoft.com/office/powerpoint/2010/main" val="249315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88949" y="634896"/>
            <a:ext cx="3022085" cy="1107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GB" sz="3200" b="1" u="sng" cap="none" dirty="0">
                <a:solidFill>
                  <a:schemeClr val="accent2">
                    <a:lumMod val="50000"/>
                  </a:schemeClr>
                </a:solidFill>
                <a:latin typeface="SassoonPrimaryInfant" panose="00000400000000000000" pitchFamily="2" charset="0"/>
                <a:cs typeface="Arial" pitchFamily="34" charset="0"/>
              </a:rPr>
              <a:t>Classes</a:t>
            </a:r>
          </a:p>
          <a:p>
            <a:pPr algn="ctr"/>
            <a:endParaRPr lang="en-GB" sz="3200" b="1" u="sng" cap="none" dirty="0">
              <a:solidFill>
                <a:schemeClr val="accent2">
                  <a:lumMod val="50000"/>
                </a:schemeClr>
              </a:solidFill>
              <a:latin typeface="SassoonPrimaryInfant" panose="00000400000000000000" pitchFamily="2" charset="0"/>
              <a:cs typeface="Arial" pitchFamily="34" charset="0"/>
            </a:endParaRPr>
          </a:p>
          <a:p>
            <a:pPr algn="ctr"/>
            <a:endParaRPr lang="en-GB" sz="3200" b="1" u="sng" cap="none" dirty="0">
              <a:solidFill>
                <a:schemeClr val="tx2">
                  <a:lumMod val="50000"/>
                </a:schemeClr>
              </a:solidFill>
              <a:latin typeface="Comic Sans MS" panose="030F0702030302020204" pitchFamily="66" charset="0"/>
              <a:cs typeface="Arial" pitchFamily="34" charset="0"/>
            </a:endParaRPr>
          </a:p>
          <a:p>
            <a:pPr algn="ctr"/>
            <a:endParaRPr lang="en-GB" sz="3200" b="1" u="sng" cap="none" dirty="0">
              <a:solidFill>
                <a:schemeClr val="tx2">
                  <a:lumMod val="50000"/>
                </a:schemeClr>
              </a:solidFill>
              <a:latin typeface="Comic Sans MS" panose="030F0702030302020204" pitchFamily="66" charset="0"/>
              <a:cs typeface="Arial" pitchFamily="34" charset="0"/>
            </a:endParaRPr>
          </a:p>
        </p:txBody>
      </p:sp>
      <p:sp>
        <p:nvSpPr>
          <p:cNvPr id="6" name="Title 1"/>
          <p:cNvSpPr txBox="1">
            <a:spLocks/>
          </p:cNvSpPr>
          <p:nvPr/>
        </p:nvSpPr>
        <p:spPr>
          <a:xfrm>
            <a:off x="763960" y="2032433"/>
            <a:ext cx="6017316" cy="3600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br>
              <a:rPr lang="en-GB" sz="2400" cap="none" dirty="0">
                <a:latin typeface="Comic Sans MS" panose="030F0702030302020204" pitchFamily="66" charset="0"/>
                <a:cs typeface="Arial" pitchFamily="34" charset="0"/>
              </a:rPr>
            </a:br>
            <a:br>
              <a:rPr lang="en-GB" sz="2400" cap="none" dirty="0">
                <a:latin typeface="Comic Sans MS" panose="030F0702030302020204" pitchFamily="66" charset="0"/>
                <a:cs typeface="Arial" pitchFamily="34" charset="0"/>
              </a:rPr>
            </a:br>
            <a:endParaRPr lang="en-GB" sz="2400" cap="none" dirty="0">
              <a:latin typeface="Comic Sans MS" panose="030F0702030302020204" pitchFamily="66" charset="0"/>
              <a:cs typeface="Arial" pitchFamily="34" charset="0"/>
            </a:endParaRPr>
          </a:p>
        </p:txBody>
      </p:sp>
      <p:sp>
        <p:nvSpPr>
          <p:cNvPr id="4" name="TextBox 3"/>
          <p:cNvSpPr txBox="1"/>
          <p:nvPr/>
        </p:nvSpPr>
        <p:spPr>
          <a:xfrm>
            <a:off x="899591" y="1556792"/>
            <a:ext cx="7200800"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accent2">
                    <a:lumMod val="50000"/>
                  </a:schemeClr>
                </a:solidFill>
                <a:latin typeface="SassoonPrimaryInfant" panose="00000400000000000000" pitchFamily="2" charset="0"/>
              </a:rPr>
              <a:t>We have created two classes: RV and RMB.</a:t>
            </a:r>
            <a:br>
              <a:rPr lang="en-GB" sz="2400" dirty="0">
                <a:solidFill>
                  <a:schemeClr val="accent2">
                    <a:lumMod val="50000"/>
                  </a:schemeClr>
                </a:solidFill>
                <a:latin typeface="SassoonPrimaryInfant" panose="00000400000000000000" pitchFamily="2" charset="0"/>
              </a:rPr>
            </a:br>
            <a:endParaRPr lang="en-GB" sz="2400" dirty="0">
              <a:solidFill>
                <a:schemeClr val="accent2">
                  <a:lumMod val="50000"/>
                </a:schemeClr>
              </a:solidFill>
              <a:latin typeface="SassoonPrimaryInfant" panose="00000400000000000000" pitchFamily="2" charset="0"/>
            </a:endParaRPr>
          </a:p>
          <a:p>
            <a:pPr marL="285750" indent="-285750">
              <a:buFont typeface="Arial" panose="020B0604020202020204" pitchFamily="34" charset="0"/>
              <a:buChar char="•"/>
            </a:pPr>
            <a:r>
              <a:rPr lang="en-GB" sz="2400" dirty="0">
                <a:solidFill>
                  <a:schemeClr val="accent2">
                    <a:lumMod val="50000"/>
                  </a:schemeClr>
                </a:solidFill>
                <a:latin typeface="SassoonPrimaryInfant" panose="00000400000000000000" pitchFamily="2" charset="0"/>
              </a:rPr>
              <a:t>There is a list to tell you which class your child is in.</a:t>
            </a:r>
          </a:p>
          <a:p>
            <a:pPr marL="285750" indent="-285750">
              <a:buFont typeface="Arial" panose="020B0604020202020204" pitchFamily="34" charset="0"/>
              <a:buChar char="•"/>
            </a:pPr>
            <a:endParaRPr lang="en-GB" sz="2400" dirty="0">
              <a:solidFill>
                <a:schemeClr val="accent2">
                  <a:lumMod val="50000"/>
                </a:schemeClr>
              </a:solidFill>
              <a:latin typeface="SassoonPrimaryInfant" panose="00000400000000000000" pitchFamily="2" charset="0"/>
            </a:endParaRPr>
          </a:p>
          <a:p>
            <a:pPr marL="285750" indent="-285750">
              <a:buFont typeface="Arial" panose="020B0604020202020204" pitchFamily="34" charset="0"/>
              <a:buChar char="•"/>
            </a:pPr>
            <a:r>
              <a:rPr lang="en-GB" sz="2400" dirty="0">
                <a:solidFill>
                  <a:schemeClr val="accent2">
                    <a:lumMod val="50000"/>
                  </a:schemeClr>
                </a:solidFill>
                <a:latin typeface="SassoonPrimaryInfant" panose="00000400000000000000" pitchFamily="2" charset="0"/>
              </a:rPr>
              <a:t>Class RV’s stay and play date in Wednesday 6</a:t>
            </a:r>
            <a:r>
              <a:rPr lang="en-GB" sz="2400" baseline="30000" dirty="0">
                <a:solidFill>
                  <a:schemeClr val="accent2">
                    <a:lumMod val="50000"/>
                  </a:schemeClr>
                </a:solidFill>
                <a:latin typeface="SassoonPrimaryInfant" panose="00000400000000000000" pitchFamily="2" charset="0"/>
              </a:rPr>
              <a:t>th</a:t>
            </a:r>
            <a:r>
              <a:rPr lang="en-GB" sz="2400" dirty="0">
                <a:solidFill>
                  <a:schemeClr val="accent2">
                    <a:lumMod val="50000"/>
                  </a:schemeClr>
                </a:solidFill>
                <a:latin typeface="SassoonPrimaryInfant" panose="00000400000000000000" pitchFamily="2" charset="0"/>
              </a:rPr>
              <a:t> July</a:t>
            </a:r>
          </a:p>
          <a:p>
            <a:pPr marL="285750" indent="-285750">
              <a:buFont typeface="Arial" panose="020B0604020202020204" pitchFamily="34" charset="0"/>
              <a:buChar char="•"/>
            </a:pPr>
            <a:endParaRPr lang="en-GB" sz="2400" dirty="0">
              <a:solidFill>
                <a:schemeClr val="accent2">
                  <a:lumMod val="50000"/>
                </a:schemeClr>
              </a:solidFill>
              <a:latin typeface="SassoonPrimaryInfant" panose="00000400000000000000" pitchFamily="2" charset="0"/>
            </a:endParaRPr>
          </a:p>
          <a:p>
            <a:pPr marL="285750" indent="-285750">
              <a:buFont typeface="Arial" panose="020B0604020202020204" pitchFamily="34" charset="0"/>
              <a:buChar char="•"/>
            </a:pPr>
            <a:r>
              <a:rPr lang="en-GB" sz="2400" dirty="0">
                <a:solidFill>
                  <a:schemeClr val="accent2">
                    <a:lumMod val="50000"/>
                  </a:schemeClr>
                </a:solidFill>
                <a:latin typeface="SassoonPrimaryInfant" panose="00000400000000000000" pitchFamily="2" charset="0"/>
              </a:rPr>
              <a:t>Class RMB’s stay and play date is Thursday 7</a:t>
            </a:r>
            <a:r>
              <a:rPr lang="en-GB" sz="2400" baseline="30000" dirty="0">
                <a:solidFill>
                  <a:schemeClr val="accent2">
                    <a:lumMod val="50000"/>
                  </a:schemeClr>
                </a:solidFill>
                <a:latin typeface="SassoonPrimaryInfant" panose="00000400000000000000" pitchFamily="2" charset="0"/>
              </a:rPr>
              <a:t>th</a:t>
            </a:r>
            <a:r>
              <a:rPr lang="en-GB" sz="2400" dirty="0">
                <a:solidFill>
                  <a:schemeClr val="accent2">
                    <a:lumMod val="50000"/>
                  </a:schemeClr>
                </a:solidFill>
                <a:latin typeface="SassoonPrimaryInfant" panose="00000400000000000000" pitchFamily="2" charset="0"/>
              </a:rPr>
              <a:t> July </a:t>
            </a:r>
          </a:p>
          <a:p>
            <a:pPr marL="285750" indent="-285750">
              <a:buFont typeface="Arial" panose="020B0604020202020204" pitchFamily="34" charset="0"/>
              <a:buChar char="•"/>
            </a:pPr>
            <a:endParaRPr lang="en-GB" sz="2400" dirty="0">
              <a:solidFill>
                <a:schemeClr val="accent2">
                  <a:lumMod val="50000"/>
                </a:schemeClr>
              </a:solidFill>
              <a:latin typeface="SassoonPrimaryInfant" panose="00000400000000000000" pitchFamily="2" charset="0"/>
            </a:endParaRPr>
          </a:p>
        </p:txBody>
      </p:sp>
      <p:sp>
        <p:nvSpPr>
          <p:cNvPr id="2" name="TextBox 1">
            <a:extLst>
              <a:ext uri="{FF2B5EF4-FFF2-40B4-BE49-F238E27FC236}">
                <a16:creationId xmlns:a16="http://schemas.microsoft.com/office/drawing/2014/main" id="{1453C331-00A0-4C82-9185-70E244DCB0C2}"/>
              </a:ext>
            </a:extLst>
          </p:cNvPr>
          <p:cNvSpPr txBox="1"/>
          <p:nvPr/>
        </p:nvSpPr>
        <p:spPr>
          <a:xfrm>
            <a:off x="503548" y="4839543"/>
            <a:ext cx="8136904" cy="923330"/>
          </a:xfrm>
          <a:prstGeom prst="rect">
            <a:avLst/>
          </a:prstGeom>
          <a:noFill/>
        </p:spPr>
        <p:txBody>
          <a:bodyPr wrap="square" rtlCol="0">
            <a:spAutoFit/>
          </a:bodyPr>
          <a:lstStyle/>
          <a:p>
            <a:r>
              <a:rPr lang="en-GB" dirty="0">
                <a:solidFill>
                  <a:srgbClr val="FF0000"/>
                </a:solidFill>
                <a:latin typeface="SassoonPrimaryInfant" panose="00000400000000000000" pitchFamily="2" charset="0"/>
              </a:rPr>
              <a:t>We know some people requested specific dates but this is a set date for your child so they can meet the rest of their class at the same time. It was impossible for us to co ordinate everybody’s requests unfortunately. </a:t>
            </a:r>
          </a:p>
        </p:txBody>
      </p:sp>
    </p:spTree>
    <p:extLst>
      <p:ext uri="{BB962C8B-B14F-4D97-AF65-F5344CB8AC3E}">
        <p14:creationId xmlns:p14="http://schemas.microsoft.com/office/powerpoint/2010/main" val="77263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ansom-moore.co.uk/images/products/byfleet-primary-school-standard-book747.jpg">
            <a:hlinkClick r:id="rId2"/>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601123" y="2401267"/>
            <a:ext cx="1284392" cy="1284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541112"/>
            <a:ext cx="7632848" cy="6289094"/>
          </a:xfrm>
          <a:prstGeom prst="rect">
            <a:avLst/>
          </a:prstGeom>
        </p:spPr>
        <p:txBody>
          <a:bodyPr wrap="square">
            <a:spAutoFit/>
          </a:bodyPr>
          <a:lstStyle/>
          <a:p>
            <a:pPr algn="ctr">
              <a:lnSpc>
                <a:spcPct val="150000"/>
              </a:lnSpc>
            </a:pPr>
            <a:r>
              <a:rPr lang="en-GB" sz="1400" dirty="0">
                <a:solidFill>
                  <a:schemeClr val="accent6">
                    <a:lumMod val="50000"/>
                  </a:schemeClr>
                </a:solidFill>
                <a:latin typeface="SassoonPrimaryInfant" panose="00000400000000000000" pitchFamily="2" charset="0"/>
              </a:rPr>
              <a:t>   </a:t>
            </a:r>
            <a:r>
              <a:rPr lang="en-GB" u="sng" dirty="0">
                <a:solidFill>
                  <a:schemeClr val="accent6">
                    <a:lumMod val="50000"/>
                  </a:schemeClr>
                </a:solidFill>
                <a:latin typeface="SassoonPrimaryInfant" panose="00000400000000000000" pitchFamily="2" charset="0"/>
              </a:rPr>
              <a:t>This welcome pack includes the following information:-</a:t>
            </a:r>
          </a:p>
          <a:p>
            <a:pPr>
              <a:lnSpc>
                <a:spcPct val="150000"/>
              </a:lnSpc>
            </a:pPr>
            <a:r>
              <a:rPr lang="en-GB" sz="1400" dirty="0">
                <a:solidFill>
                  <a:schemeClr val="accent6">
                    <a:lumMod val="50000"/>
                  </a:schemeClr>
                </a:solidFill>
                <a:latin typeface="SassoonPrimaryInfant" panose="00000400000000000000" pitchFamily="2" charset="0"/>
              </a:rPr>
              <a:t>•	Welcome letter</a:t>
            </a:r>
          </a:p>
          <a:p>
            <a:pPr>
              <a:lnSpc>
                <a:spcPct val="150000"/>
              </a:lnSpc>
            </a:pPr>
            <a:r>
              <a:rPr lang="en-GB" sz="1400" dirty="0">
                <a:solidFill>
                  <a:schemeClr val="accent6">
                    <a:lumMod val="50000"/>
                  </a:schemeClr>
                </a:solidFill>
                <a:latin typeface="SassoonPrimaryInfant" panose="00000400000000000000" pitchFamily="2" charset="0"/>
              </a:rPr>
              <a:t>•	Term and holiday dates 2022/2023</a:t>
            </a:r>
          </a:p>
          <a:p>
            <a:pPr>
              <a:lnSpc>
                <a:spcPct val="150000"/>
              </a:lnSpc>
            </a:pPr>
            <a:r>
              <a:rPr lang="en-GB" sz="1400" dirty="0">
                <a:solidFill>
                  <a:schemeClr val="accent6">
                    <a:lumMod val="50000"/>
                  </a:schemeClr>
                </a:solidFill>
                <a:latin typeface="SassoonPrimaryInfant" panose="00000400000000000000" pitchFamily="2" charset="0"/>
              </a:rPr>
              <a:t>•	Parents’ guide to Early Years Foundation Stage Framework</a:t>
            </a:r>
          </a:p>
          <a:p>
            <a:pPr>
              <a:lnSpc>
                <a:spcPct val="150000"/>
              </a:lnSpc>
            </a:pPr>
            <a:r>
              <a:rPr lang="en-GB" sz="1400" dirty="0">
                <a:solidFill>
                  <a:schemeClr val="accent6">
                    <a:lumMod val="50000"/>
                  </a:schemeClr>
                </a:solidFill>
                <a:latin typeface="SassoonPrimaryInfant" panose="00000400000000000000" pitchFamily="2" charset="0"/>
              </a:rPr>
              <a:t>•	Forest School information</a:t>
            </a:r>
          </a:p>
          <a:p>
            <a:pPr>
              <a:lnSpc>
                <a:spcPct val="150000"/>
              </a:lnSpc>
            </a:pPr>
            <a:r>
              <a:rPr lang="en-GB" sz="1400" dirty="0">
                <a:solidFill>
                  <a:schemeClr val="accent6">
                    <a:lumMod val="50000"/>
                  </a:schemeClr>
                </a:solidFill>
                <a:latin typeface="SassoonPrimaryInfant" panose="00000400000000000000" pitchFamily="2" charset="0"/>
              </a:rPr>
              <a:t>•	Anti-histamine spray/cream &amp; anti-bacterial handwash information</a:t>
            </a:r>
          </a:p>
          <a:p>
            <a:pPr>
              <a:lnSpc>
                <a:spcPct val="150000"/>
              </a:lnSpc>
            </a:pPr>
            <a:r>
              <a:rPr lang="en-GB" sz="1400" dirty="0">
                <a:solidFill>
                  <a:schemeClr val="accent6">
                    <a:lumMod val="50000"/>
                  </a:schemeClr>
                </a:solidFill>
                <a:latin typeface="SassoonPrimaryInfant" panose="00000400000000000000" pitchFamily="2" charset="0"/>
              </a:rPr>
              <a:t>•	Uniform information (your school uniform.com/Bobbins)</a:t>
            </a:r>
          </a:p>
          <a:p>
            <a:pPr>
              <a:lnSpc>
                <a:spcPct val="150000"/>
              </a:lnSpc>
            </a:pPr>
            <a:r>
              <a:rPr lang="en-GB" sz="1400" dirty="0">
                <a:solidFill>
                  <a:schemeClr val="accent6">
                    <a:lumMod val="50000"/>
                  </a:schemeClr>
                </a:solidFill>
                <a:latin typeface="SassoonPrimaryInfant" panose="00000400000000000000" pitchFamily="2" charset="0"/>
              </a:rPr>
              <a:t>•	Home-School Agreement</a:t>
            </a:r>
          </a:p>
          <a:p>
            <a:pPr>
              <a:lnSpc>
                <a:spcPct val="150000"/>
              </a:lnSpc>
            </a:pPr>
            <a:r>
              <a:rPr lang="en-GB" sz="1400" dirty="0">
                <a:solidFill>
                  <a:schemeClr val="accent6">
                    <a:lumMod val="50000"/>
                  </a:schemeClr>
                </a:solidFill>
                <a:latin typeface="SassoonPrimaryInfant" panose="00000400000000000000" pitchFamily="2" charset="0"/>
              </a:rPr>
              <a:t>•	Letter regarding school dinners and sample lunch menu</a:t>
            </a:r>
          </a:p>
          <a:p>
            <a:pPr>
              <a:lnSpc>
                <a:spcPct val="150000"/>
              </a:lnSpc>
            </a:pPr>
            <a:r>
              <a:rPr lang="en-GB" sz="1400" dirty="0">
                <a:solidFill>
                  <a:schemeClr val="accent6">
                    <a:lumMod val="50000"/>
                  </a:schemeClr>
                </a:solidFill>
                <a:latin typeface="SassoonPrimaryInfant" panose="00000400000000000000" pitchFamily="2" charset="0"/>
              </a:rPr>
              <a:t>•	Admission Form </a:t>
            </a:r>
          </a:p>
          <a:p>
            <a:pPr>
              <a:lnSpc>
                <a:spcPct val="150000"/>
              </a:lnSpc>
            </a:pPr>
            <a:r>
              <a:rPr lang="en-GB" sz="1400" dirty="0">
                <a:solidFill>
                  <a:schemeClr val="accent6">
                    <a:lumMod val="50000"/>
                  </a:schemeClr>
                </a:solidFill>
                <a:latin typeface="SassoonPrimaryInfant" panose="00000400000000000000" pitchFamily="2" charset="0"/>
              </a:rPr>
              <a:t>•	GDPR explanation letter, plus consent forms*: - Recording and Use of Images*, </a:t>
            </a:r>
          </a:p>
          <a:p>
            <a:pPr>
              <a:lnSpc>
                <a:spcPct val="150000"/>
              </a:lnSpc>
            </a:pPr>
            <a:r>
              <a:rPr lang="en-GB" sz="1400" dirty="0">
                <a:solidFill>
                  <a:schemeClr val="accent6">
                    <a:lumMod val="50000"/>
                  </a:schemeClr>
                </a:solidFill>
                <a:latin typeface="SassoonPrimaryInfant" panose="00000400000000000000" pitchFamily="2" charset="0"/>
              </a:rPr>
              <a:t>         Data Sharing with Third Parties*, Evidence me letter, plus consent slip*.</a:t>
            </a:r>
          </a:p>
          <a:p>
            <a:pPr>
              <a:lnSpc>
                <a:spcPct val="150000"/>
              </a:lnSpc>
            </a:pPr>
            <a:r>
              <a:rPr lang="en-GB" sz="1400" dirty="0">
                <a:solidFill>
                  <a:schemeClr val="accent6">
                    <a:lumMod val="50000"/>
                  </a:schemeClr>
                </a:solidFill>
                <a:latin typeface="SassoonPrimaryInfant" panose="00000400000000000000" pitchFamily="2" charset="0"/>
              </a:rPr>
              <a:t>•	Details from OSCAR (before/after school club) * (if applicable)</a:t>
            </a:r>
          </a:p>
          <a:p>
            <a:pPr>
              <a:lnSpc>
                <a:spcPct val="150000"/>
              </a:lnSpc>
            </a:pPr>
            <a:r>
              <a:rPr lang="en-GB" sz="1400" dirty="0">
                <a:solidFill>
                  <a:schemeClr val="accent6">
                    <a:lumMod val="50000"/>
                  </a:schemeClr>
                </a:solidFill>
                <a:latin typeface="SassoonPrimaryInfant" panose="00000400000000000000" pitchFamily="2" charset="0"/>
              </a:rPr>
              <a:t>•	Milk form (simply apply online, or complete and return relevant form directly to:</a:t>
            </a:r>
          </a:p>
          <a:p>
            <a:pPr>
              <a:lnSpc>
                <a:spcPct val="150000"/>
              </a:lnSpc>
            </a:pPr>
            <a:r>
              <a:rPr lang="en-GB" sz="1400" dirty="0">
                <a:solidFill>
                  <a:schemeClr val="accent6">
                    <a:lumMod val="50000"/>
                  </a:schemeClr>
                </a:solidFill>
                <a:latin typeface="SassoonPrimaryInfant" panose="00000400000000000000" pitchFamily="2" charset="0"/>
              </a:rPr>
              <a:t>         FREEPOST COOLMILK (no further address details needed) </a:t>
            </a:r>
          </a:p>
          <a:p>
            <a:pPr>
              <a:lnSpc>
                <a:spcPct val="150000"/>
              </a:lnSpc>
            </a:pPr>
            <a:r>
              <a:rPr lang="en-GB" sz="1400" dirty="0">
                <a:solidFill>
                  <a:schemeClr val="accent6">
                    <a:lumMod val="50000"/>
                  </a:schemeClr>
                </a:solidFill>
                <a:latin typeface="SassoonPrimaryInfant" panose="00000400000000000000" pitchFamily="2" charset="0"/>
              </a:rPr>
              <a:t>•	Starting School Booklet</a:t>
            </a:r>
          </a:p>
          <a:p>
            <a:pPr>
              <a:lnSpc>
                <a:spcPct val="150000"/>
              </a:lnSpc>
            </a:pPr>
            <a:r>
              <a:rPr lang="en-GB" sz="1400" dirty="0">
                <a:solidFill>
                  <a:schemeClr val="accent6">
                    <a:lumMod val="50000"/>
                  </a:schemeClr>
                </a:solidFill>
                <a:latin typeface="SassoonPrimaryInfant" panose="00000400000000000000" pitchFamily="2" charset="0"/>
              </a:rPr>
              <a:t>*To be completed and returned to the school office at your earliest convenience.</a:t>
            </a:r>
          </a:p>
          <a:p>
            <a:pPr marL="285750" indent="-285750">
              <a:lnSpc>
                <a:spcPct val="150000"/>
              </a:lnSpc>
              <a:buFont typeface="Arial" panose="020B0604020202020204" pitchFamily="34" charset="0"/>
              <a:buChar char="•"/>
            </a:pPr>
            <a:endParaRPr lang="en-GB" sz="1400" dirty="0">
              <a:solidFill>
                <a:schemeClr val="accent6">
                  <a:lumMod val="50000"/>
                </a:schemeClr>
              </a:solidFill>
              <a:latin typeface="SassoonPrimaryInfant" panose="00000400000000000000" pitchFamily="2" charset="0"/>
            </a:endParaRPr>
          </a:p>
          <a:p>
            <a:pPr>
              <a:lnSpc>
                <a:spcPct val="150000"/>
              </a:lnSpc>
            </a:pPr>
            <a:endParaRPr lang="en-GB" sz="1400" dirty="0">
              <a:solidFill>
                <a:schemeClr val="accent6">
                  <a:lumMod val="50000"/>
                </a:schemeClr>
              </a:solidFill>
              <a:latin typeface="Comic Sans MS" panose="030F0702030302020204" pitchFamily="66" charset="0"/>
            </a:endParaRPr>
          </a:p>
        </p:txBody>
      </p:sp>
      <p:pic>
        <p:nvPicPr>
          <p:cNvPr id="2050" name="Picture 2" descr="C:\Users\staff\AppData\Local\Microsoft\Windows\Temporary Internet Files\Content.IE5\7JGVN0FC\MC90043982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0166">
            <a:off x="7222131" y="189912"/>
            <a:ext cx="1351672" cy="13516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taff\AppData\Local\Microsoft\Windows\Temporary Internet Files\Content.IE5\2QTID1NI\MC900432664[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365444"/>
            <a:ext cx="1222375" cy="1222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aff\AppData\Local\Microsoft\Windows\Temporary Internet Files\Content.IE5\JGKNE842\MC90025076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2000" y="5840096"/>
            <a:ext cx="654948" cy="7959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990574B-1267-4553-9B55-42B256AAB921}"/>
                  </a:ext>
                </a:extLst>
              </p:cNvPr>
              <p:cNvGraphicFramePr>
                <a:graphicFrameLocks noChangeAspect="1"/>
              </p:cNvGraphicFramePr>
              <p:nvPr>
                <p:extLst>
                  <p:ext uri="{D42A27DB-BD31-4B8C-83A1-F6EECF244321}">
                    <p14:modId xmlns:p14="http://schemas.microsoft.com/office/powerpoint/2010/main" val="3822172232"/>
                  </p:ext>
                </p:extLst>
              </p:nvPr>
            </p:nvGraphicFramePr>
            <p:xfrm>
              <a:off x="-3103880" y="2454910"/>
              <a:ext cx="2286000" cy="1714500"/>
            </p:xfrm>
            <a:graphic>
              <a:graphicData uri="http://schemas.microsoft.com/office/powerpoint/2016/slidezoom">
                <pslz:sldZm>
                  <pslz:sldZmObj sldId="259" cId="1864950400">
                    <pslz:zmPr id="{DE0A5503-4C33-49B7-A29E-5882A194DFC8}"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8" action="ppaction://hlinksldjump"/>
                <a:extLst>
                  <a:ext uri="{FF2B5EF4-FFF2-40B4-BE49-F238E27FC236}">
                    <a16:creationId xmlns:a16="http://schemas.microsoft.com/office/drawing/2014/main" id="{7990574B-1267-4553-9B55-42B256AAB921}"/>
                  </a:ext>
                </a:extLst>
              </p:cNvPr>
              <p:cNvPicPr>
                <a:picLocks noGrp="1" noRot="1" noChangeAspect="1" noMove="1" noResize="1" noEditPoints="1" noAdjustHandles="1" noChangeArrowheads="1" noChangeShapeType="1"/>
              </p:cNvPicPr>
              <p:nvPr/>
            </p:nvPicPr>
            <p:blipFill>
              <a:blip r:embed="rId9"/>
              <a:stretch>
                <a:fillRect/>
              </a:stretch>
            </p:blipFill>
            <p:spPr>
              <a:xfrm>
                <a:off x="-3103880" y="245491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8649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784" y="260648"/>
            <a:ext cx="8060431" cy="5078313"/>
          </a:xfrm>
          <a:prstGeom prst="rect">
            <a:avLst/>
          </a:prstGeom>
        </p:spPr>
        <p:txBody>
          <a:bodyPr wrap="square">
            <a:spAutoFit/>
          </a:bodyPr>
          <a:lstStyle/>
          <a:p>
            <a:pPr algn="ctr"/>
            <a:r>
              <a:rPr lang="en-GB" sz="2800" b="1" u="sng" dirty="0">
                <a:solidFill>
                  <a:schemeClr val="tx2">
                    <a:lumMod val="50000"/>
                  </a:schemeClr>
                </a:solidFill>
                <a:latin typeface="SassoonPrimaryInfant" panose="00000400000000000000" pitchFamily="2" charset="0"/>
                <a:cs typeface="Arial" pitchFamily="34" charset="0"/>
              </a:rPr>
              <a:t>The New Curriculum</a:t>
            </a:r>
          </a:p>
          <a:p>
            <a:pPr marL="285750" indent="-285750">
              <a:buFont typeface="Arial" pitchFamily="34" charset="0"/>
              <a:buChar char="•"/>
            </a:pPr>
            <a:endParaRPr lang="en-GB" sz="2800" b="1" u="sng" dirty="0">
              <a:latin typeface="SassoonPrimaryInfant" panose="00000400000000000000" pitchFamily="2" charset="0"/>
              <a:cs typeface="Arial" pitchFamily="34" charset="0"/>
            </a:endParaRPr>
          </a:p>
          <a:p>
            <a:pPr marL="342900" lvl="0" indent="-342900">
              <a:lnSpc>
                <a:spcPct val="150000"/>
              </a:lnSpc>
              <a:spcAft>
                <a:spcPts val="0"/>
              </a:spcAft>
              <a:buFont typeface="Symbol"/>
              <a:buChar char=""/>
              <a:tabLst>
                <a:tab pos="457200" algn="l"/>
              </a:tabLst>
            </a:pPr>
            <a:r>
              <a:rPr lang="en-GB" sz="2000" dirty="0">
                <a:solidFill>
                  <a:schemeClr val="accent6">
                    <a:lumMod val="50000"/>
                  </a:schemeClr>
                </a:solidFill>
                <a:effectLst/>
                <a:latin typeface="SassoonPrimaryInfant" panose="00000400000000000000" pitchFamily="2" charset="0"/>
                <a:ea typeface="Times New Roman"/>
                <a:cs typeface="Arial" pitchFamily="34" charset="0"/>
              </a:rPr>
              <a:t>The New National Curriculum for Reception is an extension of the learning the children will have been doing in their nursery settings.</a:t>
            </a:r>
          </a:p>
          <a:p>
            <a:pPr marL="342900" lvl="0" indent="-342900">
              <a:lnSpc>
                <a:spcPct val="150000"/>
              </a:lnSpc>
              <a:spcAft>
                <a:spcPts val="0"/>
              </a:spcAft>
              <a:buFont typeface="Symbol"/>
              <a:buChar char=""/>
              <a:tabLst>
                <a:tab pos="457200" algn="l"/>
              </a:tabLst>
            </a:pPr>
            <a:endParaRPr lang="en-GB" sz="2000" dirty="0">
              <a:solidFill>
                <a:schemeClr val="accent6">
                  <a:lumMod val="50000"/>
                </a:schemeClr>
              </a:solidFill>
              <a:effectLst/>
              <a:latin typeface="SassoonPrimaryInfant" panose="00000400000000000000" pitchFamily="2" charset="0"/>
              <a:ea typeface="Times New Roman"/>
              <a:cs typeface="Arial" pitchFamily="34" charset="0"/>
            </a:endParaRPr>
          </a:p>
          <a:p>
            <a:pPr marL="342900" lvl="0" indent="-342900">
              <a:lnSpc>
                <a:spcPct val="150000"/>
              </a:lnSpc>
              <a:spcAft>
                <a:spcPts val="0"/>
              </a:spcAft>
              <a:buFont typeface="Symbol"/>
              <a:buChar char=""/>
              <a:tabLst>
                <a:tab pos="457200" algn="l"/>
              </a:tabLst>
            </a:pPr>
            <a:r>
              <a:rPr lang="en-GB" sz="2000" dirty="0">
                <a:solidFill>
                  <a:schemeClr val="accent6">
                    <a:lumMod val="50000"/>
                  </a:schemeClr>
                </a:solidFill>
                <a:effectLst/>
                <a:latin typeface="SassoonPrimaryInfant" panose="00000400000000000000" pitchFamily="2" charset="0"/>
                <a:ea typeface="Times New Roman"/>
                <a:cs typeface="Arial" pitchFamily="34" charset="0"/>
              </a:rPr>
              <a:t>Children will follow a play-based curriculum that allows them to learn in a variety of practical ways with a mix of teacher led learning and child led learning.</a:t>
            </a:r>
          </a:p>
          <a:p>
            <a:pPr marL="342900" lvl="0" indent="-342900">
              <a:lnSpc>
                <a:spcPct val="150000"/>
              </a:lnSpc>
              <a:spcAft>
                <a:spcPts val="0"/>
              </a:spcAft>
              <a:buFont typeface="Symbol"/>
              <a:buChar char=""/>
              <a:tabLst>
                <a:tab pos="457200" algn="l"/>
              </a:tabLst>
            </a:pPr>
            <a:endParaRPr lang="en-GB" sz="2000" dirty="0">
              <a:solidFill>
                <a:schemeClr val="accent6">
                  <a:lumMod val="50000"/>
                </a:schemeClr>
              </a:solidFill>
              <a:effectLst/>
              <a:latin typeface="SassoonPrimaryInfant" panose="00000400000000000000" pitchFamily="2" charset="0"/>
              <a:ea typeface="Times New Roman"/>
              <a:cs typeface="Arial" pitchFamily="34" charset="0"/>
            </a:endParaRPr>
          </a:p>
          <a:p>
            <a:pPr marL="342900" lvl="0" indent="-342900">
              <a:lnSpc>
                <a:spcPct val="150000"/>
              </a:lnSpc>
              <a:spcAft>
                <a:spcPts val="0"/>
              </a:spcAft>
              <a:buFont typeface="Symbol"/>
              <a:buChar char=""/>
              <a:tabLst>
                <a:tab pos="457200" algn="l"/>
              </a:tabLst>
            </a:pPr>
            <a:r>
              <a:rPr lang="en-GB" sz="2000" dirty="0">
                <a:solidFill>
                  <a:schemeClr val="accent6">
                    <a:lumMod val="50000"/>
                  </a:schemeClr>
                </a:solidFill>
                <a:latin typeface="SassoonPrimaryInfant" panose="00000400000000000000" pitchFamily="2" charset="0"/>
                <a:ea typeface="Times New Roman"/>
                <a:cs typeface="Arial" pitchFamily="34" charset="0"/>
              </a:rPr>
              <a:t>A Parent guide to the EYFS curriculum is enclosed in your pack</a:t>
            </a:r>
            <a:r>
              <a:rPr lang="en-GB" sz="2000" dirty="0">
                <a:latin typeface="SassoonPrimaryInfant" panose="00000400000000000000" pitchFamily="2" charset="0"/>
                <a:ea typeface="Times New Roman"/>
                <a:cs typeface="Arial" pitchFamily="34" charset="0"/>
              </a:rPr>
              <a:t>.</a:t>
            </a:r>
            <a:r>
              <a:rPr lang="en-GB" sz="2000" dirty="0">
                <a:effectLst/>
                <a:latin typeface="SassoonPrimaryInfant" panose="00000400000000000000" pitchFamily="2" charset="0"/>
                <a:ea typeface="Times New Roman"/>
                <a:cs typeface="Arial" pitchFamily="34" charset="0"/>
              </a:rPr>
              <a:t> </a:t>
            </a:r>
            <a:endParaRPr lang="en-GB" sz="2000" b="1" u="sng" dirty="0">
              <a:latin typeface="SassoonPrimaryInfant" panose="00000400000000000000" pitchFamily="2" charset="0"/>
              <a:cs typeface="Arial" pitchFamily="34" charset="0"/>
            </a:endParaRPr>
          </a:p>
          <a:p>
            <a:endParaRPr lang="en-GB" sz="2800" dirty="0">
              <a:latin typeface="Comic Sans MS" panose="030F0702030302020204" pitchFamily="66" charset="0"/>
              <a:cs typeface="Arial" pitchFamily="34" charset="0"/>
            </a:endParaRPr>
          </a:p>
        </p:txBody>
      </p:sp>
    </p:spTree>
    <p:extLst>
      <p:ext uri="{BB962C8B-B14F-4D97-AF65-F5344CB8AC3E}">
        <p14:creationId xmlns:p14="http://schemas.microsoft.com/office/powerpoint/2010/main" val="1364337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248386"/>
            <a:ext cx="7632848" cy="3193054"/>
          </a:xfrm>
          <a:prstGeom prst="rect">
            <a:avLst/>
          </a:prstGeom>
          <a:noFill/>
        </p:spPr>
        <p:txBody>
          <a:bodyPr wrap="square" rtlCol="0">
            <a:spAutoFit/>
          </a:bodyPr>
          <a:lstStyle/>
          <a:p>
            <a:pPr algn="ctr"/>
            <a:r>
              <a:rPr lang="en-GB" sz="2800" b="1" u="sng" dirty="0">
                <a:solidFill>
                  <a:schemeClr val="tx2">
                    <a:lumMod val="50000"/>
                  </a:schemeClr>
                </a:solidFill>
                <a:latin typeface="SassoonPrimaryInfant" panose="00000400000000000000" pitchFamily="2" charset="0"/>
                <a:cs typeface="Arial" pitchFamily="34" charset="0"/>
              </a:rPr>
              <a:t>Transition from Nursery</a:t>
            </a:r>
          </a:p>
          <a:p>
            <a:endParaRPr lang="en-GB" sz="2800" dirty="0">
              <a:latin typeface="SassoonPrimaryInfant" panose="00000400000000000000" pitchFamily="2" charset="0"/>
              <a:cs typeface="Arial" pitchFamily="34" charset="0"/>
            </a:endParaRPr>
          </a:p>
          <a:p>
            <a:endParaRPr lang="en-GB" sz="2800" dirty="0">
              <a:latin typeface="SassoonPrimaryInfant" panose="00000400000000000000" pitchFamily="2" charset="0"/>
              <a:cs typeface="Arial" pitchFamily="34" charset="0"/>
            </a:endParaRPr>
          </a:p>
          <a:p>
            <a:pPr marL="457200" indent="-4572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We have spoken to and/or visited and/or received transition notes from almost all of the nurseries.</a:t>
            </a:r>
          </a:p>
          <a:p>
            <a:pPr marL="457200" indent="-457200">
              <a:lnSpc>
                <a:spcPct val="150000"/>
              </a:lnSpc>
              <a:buFont typeface="Arial" panose="020B0604020202020204" pitchFamily="34" charset="0"/>
              <a:buChar char="•"/>
            </a:pPr>
            <a:r>
              <a:rPr lang="en-GB" sz="2000" dirty="0">
                <a:solidFill>
                  <a:schemeClr val="accent6">
                    <a:lumMod val="50000"/>
                  </a:schemeClr>
                </a:solidFill>
                <a:latin typeface="SassoonPrimaryInfant" panose="00000400000000000000" pitchFamily="2" charset="0"/>
                <a:cs typeface="Arial" pitchFamily="34" charset="0"/>
              </a:rPr>
              <a:t>We have visited settings and have sent photos of our school and staff to support any talk of ‘big school’ with your children.</a:t>
            </a:r>
          </a:p>
        </p:txBody>
      </p:sp>
      <p:pic>
        <p:nvPicPr>
          <p:cNvPr id="5122" name="Picture 2" descr="C:\Users\staff\AppData\Local\Microsoft\Windows\Temporary Internet Files\Content.IE5\7JGVN0FC\MC90023210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581128"/>
            <a:ext cx="1046832" cy="115348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staff\AppData\Local\Microsoft\Windows\Temporary Internet Files\Content.IE5\JGKNE842\MC9002320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891" y="4235332"/>
            <a:ext cx="915351" cy="150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5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309" y="188640"/>
            <a:ext cx="7632848" cy="6324808"/>
          </a:xfrm>
          <a:prstGeom prst="rect">
            <a:avLst/>
          </a:prstGeom>
          <a:noFill/>
        </p:spPr>
        <p:txBody>
          <a:bodyPr wrap="square" rtlCol="0">
            <a:spAutoFit/>
          </a:bodyPr>
          <a:lstStyle/>
          <a:p>
            <a:pPr algn="ctr"/>
            <a:r>
              <a:rPr lang="en-GB" sz="2800" b="1" u="sng" dirty="0">
                <a:solidFill>
                  <a:schemeClr val="tx2">
                    <a:lumMod val="50000"/>
                  </a:schemeClr>
                </a:solidFill>
                <a:latin typeface="SassoonPrimaryInfant" panose="00000400000000000000" pitchFamily="2" charset="0"/>
                <a:cs typeface="Arial" pitchFamily="34" charset="0"/>
              </a:rPr>
              <a:t>Introductory Play Session </a:t>
            </a:r>
          </a:p>
          <a:p>
            <a:pPr algn="ctr"/>
            <a:endParaRPr lang="en-GB" sz="2800" b="1" u="sng" dirty="0">
              <a:solidFill>
                <a:schemeClr val="tx2">
                  <a:lumMod val="50000"/>
                </a:schemeClr>
              </a:solidFill>
              <a:latin typeface="SassoonPrimaryInfant" panose="00000400000000000000" pitchFamily="2" charset="0"/>
              <a:cs typeface="Arial" pitchFamily="34" charset="0"/>
            </a:endParaRPr>
          </a:p>
          <a:p>
            <a:endParaRPr lang="en-GB" sz="1600" b="1" u="sng" dirty="0">
              <a:latin typeface="SassoonPrimaryInfant" panose="00000400000000000000" pitchFamily="2" charset="0"/>
              <a:cs typeface="Arial" pitchFamily="34" charset="0"/>
            </a:endParaRP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The sessions are</a:t>
            </a:r>
          </a:p>
          <a:p>
            <a:pPr marL="342900" indent="-342900">
              <a:lnSpc>
                <a:spcPct val="150000"/>
              </a:lnSpc>
              <a:buFont typeface="Arial" panose="020B0604020202020204" pitchFamily="34" charset="0"/>
              <a:buChar char="•"/>
            </a:pPr>
            <a:r>
              <a:rPr lang="en-GB" sz="1600" b="1" dirty="0">
                <a:solidFill>
                  <a:schemeClr val="accent6">
                    <a:lumMod val="50000"/>
                  </a:schemeClr>
                </a:solidFill>
                <a:latin typeface="SassoonPrimaryInfant" panose="00000400000000000000" pitchFamily="2" charset="0"/>
                <a:cs typeface="Arial" pitchFamily="34" charset="0"/>
              </a:rPr>
              <a:t>Wednesday 6</a:t>
            </a:r>
            <a:r>
              <a:rPr lang="en-GB" sz="1600" b="1" baseline="30000" dirty="0">
                <a:solidFill>
                  <a:schemeClr val="accent6">
                    <a:lumMod val="50000"/>
                  </a:schemeClr>
                </a:solidFill>
                <a:latin typeface="SassoonPrimaryInfant" panose="00000400000000000000" pitchFamily="2" charset="0"/>
                <a:cs typeface="Arial" pitchFamily="34" charset="0"/>
              </a:rPr>
              <a:t>th</a:t>
            </a:r>
            <a:r>
              <a:rPr lang="en-GB" sz="1600" b="1" dirty="0">
                <a:solidFill>
                  <a:schemeClr val="accent6">
                    <a:lumMod val="50000"/>
                  </a:schemeClr>
                </a:solidFill>
                <a:latin typeface="SassoonPrimaryInfant" panose="00000400000000000000" pitchFamily="2" charset="0"/>
                <a:cs typeface="Arial" pitchFamily="34" charset="0"/>
              </a:rPr>
              <a:t> July  3:30pm – 4:15pm   RV</a:t>
            </a:r>
          </a:p>
          <a:p>
            <a:pPr marL="342900" indent="-342900">
              <a:lnSpc>
                <a:spcPct val="150000"/>
              </a:lnSpc>
              <a:buFont typeface="Arial" panose="020B0604020202020204" pitchFamily="34" charset="0"/>
              <a:buChar char="•"/>
            </a:pPr>
            <a:r>
              <a:rPr lang="en-GB" sz="1600" b="1" dirty="0">
                <a:solidFill>
                  <a:schemeClr val="accent6">
                    <a:lumMod val="50000"/>
                  </a:schemeClr>
                </a:solidFill>
                <a:latin typeface="SassoonPrimaryInfant" panose="00000400000000000000" pitchFamily="2" charset="0"/>
                <a:cs typeface="Arial" pitchFamily="34" charset="0"/>
              </a:rPr>
              <a:t>Thursday 7</a:t>
            </a:r>
            <a:r>
              <a:rPr lang="en-GB" sz="1600" b="1" baseline="30000" dirty="0">
                <a:solidFill>
                  <a:schemeClr val="accent6">
                    <a:lumMod val="50000"/>
                  </a:schemeClr>
                </a:solidFill>
                <a:latin typeface="SassoonPrimaryInfant" panose="00000400000000000000" pitchFamily="2" charset="0"/>
                <a:cs typeface="Arial" pitchFamily="34" charset="0"/>
              </a:rPr>
              <a:t>th</a:t>
            </a:r>
            <a:r>
              <a:rPr lang="en-GB" sz="1600" b="1" dirty="0">
                <a:solidFill>
                  <a:schemeClr val="accent6">
                    <a:lumMod val="50000"/>
                  </a:schemeClr>
                </a:solidFill>
                <a:latin typeface="SassoonPrimaryInfant" panose="00000400000000000000" pitchFamily="2" charset="0"/>
                <a:cs typeface="Arial" pitchFamily="34" charset="0"/>
              </a:rPr>
              <a:t> July 3:30pm – 4:15pm     RMB</a:t>
            </a:r>
            <a:endParaRPr lang="en-GB" sz="1600" dirty="0">
              <a:solidFill>
                <a:schemeClr val="accent6">
                  <a:lumMod val="50000"/>
                </a:schemeClr>
              </a:solidFill>
              <a:latin typeface="SassoonPrimaryInfant" panose="00000400000000000000" pitchFamily="2" charset="0"/>
              <a:cs typeface="Arial" pitchFamily="34" charset="0"/>
            </a:endParaRPr>
          </a:p>
          <a:p>
            <a:pPr>
              <a:lnSpc>
                <a:spcPct val="150000"/>
              </a:lnSpc>
            </a:pPr>
            <a:endParaRPr lang="en-GB" sz="1600" dirty="0">
              <a:solidFill>
                <a:schemeClr val="accent6">
                  <a:lumMod val="50000"/>
                </a:schemeClr>
              </a:solidFill>
              <a:latin typeface="SassoonPrimaryInfant" panose="00000400000000000000" pitchFamily="2" charset="0"/>
              <a:cs typeface="Arial" pitchFamily="34" charset="0"/>
            </a:endParaRP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This is an opportunity for your children to see all the staff who will be working in Reception. It allows the children to explore the classroom, both inside and outside so they can begin to find their way around.</a:t>
            </a:r>
          </a:p>
          <a:p>
            <a:pPr>
              <a:lnSpc>
                <a:spcPct val="150000"/>
              </a:lnSpc>
            </a:pPr>
            <a:endParaRPr lang="en-GB" sz="1600" dirty="0">
              <a:solidFill>
                <a:schemeClr val="accent6">
                  <a:lumMod val="50000"/>
                </a:schemeClr>
              </a:solidFill>
              <a:latin typeface="SassoonPrimaryInfant" panose="00000400000000000000" pitchFamily="2" charset="0"/>
              <a:cs typeface="Arial" pitchFamily="34" charset="0"/>
            </a:endParaRPr>
          </a:p>
          <a:p>
            <a:pPr>
              <a:lnSpc>
                <a:spcPct val="150000"/>
              </a:lnSpc>
            </a:pPr>
            <a:endParaRPr lang="en-GB" sz="1600" dirty="0">
              <a:solidFill>
                <a:schemeClr val="accent6">
                  <a:lumMod val="50000"/>
                </a:schemeClr>
              </a:solidFill>
              <a:latin typeface="SassoonPrimaryInfant" panose="00000400000000000000" pitchFamily="2" charset="0"/>
              <a:cs typeface="Arial" pitchFamily="34" charset="0"/>
            </a:endParaRP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We expect you to stay with your child for this session. We think it may be too overwhelming for some children if you don’t. Please limit yourselves to two adults per child. </a:t>
            </a:r>
          </a:p>
          <a:p>
            <a:pPr>
              <a:lnSpc>
                <a:spcPct val="150000"/>
              </a:lnSpc>
            </a:pPr>
            <a:endParaRPr lang="en-GB" dirty="0">
              <a:latin typeface="SassoonPrimaryInfant" panose="00000400000000000000" pitchFamily="2" charset="0"/>
              <a:cs typeface="Arial" pitchFamily="34" charset="0"/>
            </a:endParaRPr>
          </a:p>
          <a:p>
            <a:endParaRPr lang="en-GB" dirty="0"/>
          </a:p>
        </p:txBody>
      </p:sp>
      <p:pic>
        <p:nvPicPr>
          <p:cNvPr id="3" name="Picture 3" descr="C:\Users\staff\AppData\Local\Microsoft\Windows\Temporary Internet Files\Content.IE5\2QTID1NI\MC90043266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155" y="1268760"/>
            <a:ext cx="1222375" cy="12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5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03" y="561786"/>
            <a:ext cx="7546383" cy="4201022"/>
          </a:xfrm>
          <a:prstGeom prst="rect">
            <a:avLst/>
          </a:prstGeom>
          <a:noFill/>
        </p:spPr>
        <p:txBody>
          <a:bodyPr wrap="square" rtlCol="0">
            <a:spAutoFit/>
          </a:bodyPr>
          <a:lstStyle/>
          <a:p>
            <a:pPr algn="ctr"/>
            <a:r>
              <a:rPr lang="en-GB" sz="2800" b="1" u="sng" dirty="0">
                <a:solidFill>
                  <a:schemeClr val="tx2">
                    <a:lumMod val="50000"/>
                  </a:schemeClr>
                </a:solidFill>
                <a:latin typeface="SassoonPrimaryInfant" panose="00000400000000000000" pitchFamily="2" charset="0"/>
                <a:cs typeface="Arial" pitchFamily="34" charset="0"/>
              </a:rPr>
              <a:t>Summer holidays – preparing your child</a:t>
            </a:r>
          </a:p>
          <a:p>
            <a:endParaRPr lang="en-GB" sz="2800" b="1" dirty="0">
              <a:latin typeface="SassoonPrimaryInfant" panose="00000400000000000000" pitchFamily="2" charset="0"/>
              <a:cs typeface="Arial" pitchFamily="34" charset="0"/>
            </a:endParaRPr>
          </a:p>
          <a:p>
            <a:pPr>
              <a:lnSpc>
                <a:spcPct val="150000"/>
              </a:lnSpc>
            </a:pPr>
            <a:r>
              <a:rPr lang="en-GB" sz="1600" dirty="0">
                <a:solidFill>
                  <a:schemeClr val="accent6">
                    <a:lumMod val="50000"/>
                  </a:schemeClr>
                </a:solidFill>
                <a:latin typeface="SassoonPrimaryInfant" panose="00000400000000000000" pitchFamily="2" charset="0"/>
                <a:cs typeface="Arial" pitchFamily="34" charset="0"/>
              </a:rPr>
              <a:t>We have provided you with a ‘starting school booklet’ in your green folder.</a:t>
            </a:r>
          </a:p>
          <a:p>
            <a:pPr>
              <a:lnSpc>
                <a:spcPct val="150000"/>
              </a:lnSpc>
            </a:pPr>
            <a:endParaRPr lang="en-GB" sz="1400" dirty="0">
              <a:solidFill>
                <a:schemeClr val="accent6">
                  <a:lumMod val="50000"/>
                </a:schemeClr>
              </a:solidFill>
              <a:latin typeface="SassoonPrimaryInfant" panose="00000400000000000000" pitchFamily="2" charset="0"/>
              <a:cs typeface="Arial" pitchFamily="34" charset="0"/>
            </a:endParaRP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Please take time to complete this booklet with your child gradually over the summer holiday.</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It is essential that your child can dress and undress independently in preparation for PE lessons (including clothes that are inside out and buttons).</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Please support your child so that they can use a knife and fork independently.</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We would also expect all children to be able to go to the toilet by themselves.</a:t>
            </a:r>
          </a:p>
          <a:p>
            <a:pPr marL="342900" indent="-342900">
              <a:lnSpc>
                <a:spcPct val="150000"/>
              </a:lnSpc>
              <a:buFont typeface="Arial" panose="020B0604020202020204" pitchFamily="34" charset="0"/>
              <a:buChar char="•"/>
            </a:pPr>
            <a:r>
              <a:rPr lang="en-GB" sz="1600" dirty="0">
                <a:solidFill>
                  <a:schemeClr val="accent6">
                    <a:lumMod val="50000"/>
                  </a:schemeClr>
                </a:solidFill>
                <a:latin typeface="SassoonPrimaryInfant" panose="00000400000000000000" pitchFamily="2" charset="0"/>
                <a:cs typeface="Arial" pitchFamily="34" charset="0"/>
              </a:rPr>
              <a:t>If you have any concerns about this please don’t hesitate to speak to us at the end.</a:t>
            </a:r>
          </a:p>
        </p:txBody>
      </p:sp>
      <p:pic>
        <p:nvPicPr>
          <p:cNvPr id="6146" name="Picture 2" descr="C:\Users\staff\AppData\Local\Microsoft\Windows\Temporary Internet Files\Content.IE5\VQTI20SY\MC9003893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91492">
            <a:off x="8027665" y="766739"/>
            <a:ext cx="719633" cy="9418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taff\AppData\Local\Microsoft\Windows\Temporary Internet Files\Content.IE5\7JGVN0FC\MC9000135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3284">
            <a:off x="7822213" y="2207944"/>
            <a:ext cx="1048117" cy="7920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taff\AppData\Local\Microsoft\Windows\Temporary Internet Files\Content.IE5\2QTID1NI\MC9000136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36519">
            <a:off x="7988244" y="3795536"/>
            <a:ext cx="798476" cy="604067"/>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staff\AppData\Local\Microsoft\Windows\Temporary Internet Files\Content.IE5\VQTI20SY\MC9004126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81963">
            <a:off x="7749270" y="5407842"/>
            <a:ext cx="971592" cy="55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35709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33BCCAEC557B4F9DE9A9AAEB04DEBA" ma:contentTypeVersion="12" ma:contentTypeDescription="Create a new document." ma:contentTypeScope="" ma:versionID="c2703ae1051ad6f8e146765b712285a5">
  <xsd:schema xmlns:xsd="http://www.w3.org/2001/XMLSchema" xmlns:xs="http://www.w3.org/2001/XMLSchema" xmlns:p="http://schemas.microsoft.com/office/2006/metadata/properties" xmlns:ns2="79d5994c-441a-418a-aaad-8fbc26fab7f7" xmlns:ns3="85df18c3-2de1-4819-ad3c-ef2ca922e628" targetNamespace="http://schemas.microsoft.com/office/2006/metadata/properties" ma:root="true" ma:fieldsID="7840e6a4590f64dc0d0a6b68759ac43e" ns2:_="" ns3:_="">
    <xsd:import namespace="79d5994c-441a-418a-aaad-8fbc26fab7f7"/>
    <xsd:import namespace="85df18c3-2de1-4819-ad3c-ef2ca922e62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5994c-441a-418a-aaad-8fbc26fab7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df18c3-2de1-4819-ad3c-ef2ca922e6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038B8-FAA0-4BA8-910C-01F21AE10610}">
  <ds:schemaRefs>
    <ds:schemaRef ds:uri="http://schemas.microsoft.com/sharepoint/v3/contenttype/forms"/>
  </ds:schemaRefs>
</ds:datastoreItem>
</file>

<file path=customXml/itemProps2.xml><?xml version="1.0" encoding="utf-8"?>
<ds:datastoreItem xmlns:ds="http://schemas.openxmlformats.org/officeDocument/2006/customXml" ds:itemID="{F99203B9-C156-43D7-9B05-2B5E5F26500B}">
  <ds:schemaRefs>
    <ds:schemaRef ds:uri="http://purl.org/dc/elements/1.1/"/>
    <ds:schemaRef ds:uri="http://schemas.microsoft.com/office/2006/documentManagement/types"/>
    <ds:schemaRef ds:uri="79d5994c-441a-418a-aaad-8fbc26fab7f7"/>
    <ds:schemaRef ds:uri="http://schemas.microsoft.com/office/2006/metadata/properties"/>
    <ds:schemaRef ds:uri="http://purl.org/dc/dcmitype/"/>
    <ds:schemaRef ds:uri="http://schemas.openxmlformats.org/package/2006/metadata/core-properties"/>
    <ds:schemaRef ds:uri="http://purl.org/dc/terms/"/>
    <ds:schemaRef ds:uri="85df18c3-2de1-4819-ad3c-ef2ca922e628"/>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AFEC3D9-F244-423E-925F-F7BE0AF85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d5994c-441a-418a-aaad-8fbc26fab7f7"/>
    <ds:schemaRef ds:uri="85df18c3-2de1-4819-ad3c-ef2ca922e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11933</TotalTime>
  <Words>1237</Words>
  <Application>Microsoft Office PowerPoint</Application>
  <PresentationFormat>On-screen Show (4:3)</PresentationFormat>
  <Paragraphs>140</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Burger Frog DEMO</vt:lpstr>
      <vt:lpstr>Calibri</vt:lpstr>
      <vt:lpstr>Comic Sans MS</vt:lpstr>
      <vt:lpstr>SassoonPrimaryInfant</vt:lpstr>
      <vt:lpstr>Symbol</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J Valentine WLS</cp:lastModifiedBy>
  <cp:revision>103</cp:revision>
  <cp:lastPrinted>2022-06-30T15:45:39Z</cp:lastPrinted>
  <dcterms:created xsi:type="dcterms:W3CDTF">2014-04-30T18:23:13Z</dcterms:created>
  <dcterms:modified xsi:type="dcterms:W3CDTF">2022-08-11T18:06:38Z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0x0101004433BCCAEC557B4F9DE9A9AAEB04DEBA</vt:lpwstr>
  </property>
</Properties>
</file>