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287" r:id="rId6"/>
    <p:sldId id="340" r:id="rId7"/>
    <p:sldId id="332" r:id="rId8"/>
    <p:sldId id="346" r:id="rId9"/>
    <p:sldId id="367" r:id="rId10"/>
    <p:sldId id="341" r:id="rId11"/>
    <p:sldId id="301" r:id="rId12"/>
    <p:sldId id="343" r:id="rId13"/>
    <p:sldId id="338" r:id="rId14"/>
    <p:sldId id="379" r:id="rId15"/>
    <p:sldId id="380" r:id="rId16"/>
    <p:sldId id="354" r:id="rId17"/>
    <p:sldId id="375" r:id="rId18"/>
    <p:sldId id="376" r:id="rId19"/>
    <p:sldId id="369" r:id="rId20"/>
    <p:sldId id="393" r:id="rId21"/>
    <p:sldId id="344" r:id="rId22"/>
    <p:sldId id="382" r:id="rId23"/>
    <p:sldId id="335" r:id="rId24"/>
    <p:sldId id="377" r:id="rId25"/>
    <p:sldId id="378" r:id="rId26"/>
    <p:sldId id="394" r:id="rId27"/>
    <p:sldId id="347" r:id="rId28"/>
    <p:sldId id="386" r:id="rId29"/>
    <p:sldId id="370" r:id="rId30"/>
    <p:sldId id="385" r:id="rId31"/>
    <p:sldId id="360" r:id="rId32"/>
    <p:sldId id="387" r:id="rId33"/>
    <p:sldId id="364" r:id="rId34"/>
    <p:sldId id="384" r:id="rId35"/>
    <p:sldId id="362" r:id="rId36"/>
    <p:sldId id="388" r:id="rId37"/>
    <p:sldId id="395" r:id="rId38"/>
    <p:sldId id="397" r:id="rId39"/>
    <p:sldId id="396" r:id="rId40"/>
    <p:sldId id="399" r:id="rId4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 Valentine WLS" initials="JVW" lastIdx="1" clrIdx="0">
    <p:extLst>
      <p:ext uri="{19B8F6BF-5375-455C-9EA6-DF929625EA0E}">
        <p15:presenceInfo xmlns:p15="http://schemas.microsoft.com/office/powerpoint/2012/main" userId="S-1-5-21-2879283742-4050561872-1295807617-264307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0FB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92BE7-A9AC-3654-6C9F-C0EB5141A21F}" v="138" dt="2020-03-18T11:56:51.445"/>
    <p1510:client id="{6692B588-65B9-AAFA-B453-C25A6BB78DBF}" v="121" dt="2020-03-17T09:15:09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343" autoAdjust="0"/>
  </p:normalViewPr>
  <p:slideViewPr>
    <p:cSldViewPr>
      <p:cViewPr varScale="1">
        <p:scale>
          <a:sx n="75" d="100"/>
          <a:sy n="75" d="100"/>
        </p:scale>
        <p:origin x="5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6F469-CCA4-4509-A0EF-4EF86EB891E8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6FCA4-A5DB-447D-AB53-F2B61B9776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215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D2677-1854-474C-8478-C582EC716AF4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B7C94-85DD-40FE-8CAB-5BB388A253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2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7C94-85DD-40FE-8CAB-5BB388A253A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77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7C94-85DD-40FE-8CAB-5BB388A253A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86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7C94-85DD-40FE-8CAB-5BB388A253A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4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7C94-85DD-40FE-8CAB-5BB388A253A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86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7C94-85DD-40FE-8CAB-5BB388A253A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2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7C94-85DD-40FE-8CAB-5BB388A253A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811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7C94-85DD-40FE-8CAB-5BB388A253A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4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7C94-85DD-40FE-8CAB-5BB388A253A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49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7C94-85DD-40FE-8CAB-5BB388A253AB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35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95C-3ADC-49E1-B0A4-DD6C1A5297A8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A621-756D-4497-B265-BDEADA5AB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6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95C-3ADC-49E1-B0A4-DD6C1A5297A8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A621-756D-4497-B265-BDEADA5AB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95C-3ADC-49E1-B0A4-DD6C1A5297A8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A621-756D-4497-B265-BDEADA5AB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96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95C-3ADC-49E1-B0A4-DD6C1A5297A8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A621-756D-4497-B265-BDEADA5AB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2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95C-3ADC-49E1-B0A4-DD6C1A5297A8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A621-756D-4497-B265-BDEADA5AB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6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95C-3ADC-49E1-B0A4-DD6C1A5297A8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A621-756D-4497-B265-BDEADA5AB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7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95C-3ADC-49E1-B0A4-DD6C1A5297A8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A621-756D-4497-B265-BDEADA5AB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8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95C-3ADC-49E1-B0A4-DD6C1A5297A8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A621-756D-4497-B265-BDEADA5AB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5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95C-3ADC-49E1-B0A4-DD6C1A5297A8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A621-756D-4497-B265-BDEADA5AB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1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95C-3ADC-49E1-B0A4-DD6C1A5297A8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A621-756D-4497-B265-BDEADA5AB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3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95C-3ADC-49E1-B0A4-DD6C1A5297A8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A621-756D-4497-B265-BDEADA5AB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6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8E95C-3ADC-49E1-B0A4-DD6C1A5297A8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A621-756D-4497-B265-BDEADA5AB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9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952327"/>
          </a:xfrm>
        </p:spPr>
        <p:txBody>
          <a:bodyPr>
            <a:normAutofit/>
          </a:bodyPr>
          <a:lstStyle/>
          <a:p>
            <a:r>
              <a:rPr lang="en-GB" sz="5400" u="sng" dirty="0">
                <a:latin typeface="Letter-join Plus 40"/>
              </a:rPr>
              <a:t>Year 1</a:t>
            </a:r>
            <a:r>
              <a:rPr lang="en-GB" sz="5400" u="sng" dirty="0">
                <a:latin typeface="Letter-join Plus 40" pitchFamily="50" charset="0"/>
              </a:rPr>
              <a:t/>
            </a:r>
            <a:br>
              <a:rPr lang="en-GB" sz="5400" u="sng" dirty="0">
                <a:latin typeface="Letter-join Plus 40" pitchFamily="50" charset="0"/>
              </a:rPr>
            </a:br>
            <a:r>
              <a:rPr lang="en-GB" sz="5400" u="sng" dirty="0">
                <a:latin typeface="Letter-join Plus 40"/>
              </a:rPr>
              <a:t>Virtual Learning Activities</a:t>
            </a:r>
          </a:p>
        </p:txBody>
      </p:sp>
      <p:pic>
        <p:nvPicPr>
          <p:cNvPr id="6" name="Picture 5" descr="Woodloes_logo.wmf">
            <a:extLst>
              <a:ext uri="{FF2B5EF4-FFF2-40B4-BE49-F238E27FC236}">
                <a16:creationId xmlns:a16="http://schemas.microsoft.com/office/drawing/2014/main" id="{47275619-9B7D-4730-8E02-B0EA4C2F44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59479"/>
            <a:ext cx="2903883" cy="2456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95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 txBox="1">
            <a:spLocks/>
          </p:cNvSpPr>
          <p:nvPr/>
        </p:nvSpPr>
        <p:spPr>
          <a:xfrm>
            <a:off x="780654" y="692696"/>
            <a:ext cx="7848872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b="0" dirty="0">
              <a:latin typeface="Letter-join Plus 4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7203" y="260648"/>
            <a:ext cx="41310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Letter-join Plus 40" pitchFamily="50" charset="0"/>
              </a:rPr>
              <a:t>English task </a:t>
            </a:r>
            <a:endParaRPr lang="en-GB" sz="2800" u="sng" dirty="0" smtClean="0">
              <a:latin typeface="Letter-join Plus 40" pitchFamily="50" charset="0"/>
            </a:endParaRPr>
          </a:p>
          <a:p>
            <a:pPr algn="ctr"/>
            <a:r>
              <a:rPr lang="en-GB" sz="2000" u="sng" dirty="0" smtClean="0">
                <a:latin typeface="Letter-join Plus 40" pitchFamily="50" charset="0"/>
              </a:rPr>
              <a:t>(</a:t>
            </a:r>
            <a:r>
              <a:rPr lang="en-GB" sz="2000" u="sng" dirty="0">
                <a:latin typeface="Letter-join Plus 40" pitchFamily="50" charset="0"/>
              </a:rPr>
              <a:t>Reading comprehension</a:t>
            </a:r>
            <a:r>
              <a:rPr lang="en-GB" sz="2000" u="sng" dirty="0" smtClean="0">
                <a:latin typeface="Letter-join Plus 40" pitchFamily="50" charset="0"/>
              </a:rPr>
              <a:t>)</a:t>
            </a:r>
          </a:p>
          <a:p>
            <a:pPr algn="ctr"/>
            <a:endParaRPr lang="en-GB" sz="2000" u="sng" dirty="0">
              <a:latin typeface="Letter-join Plus 40" pitchFamily="50" charset="0"/>
            </a:endParaRPr>
          </a:p>
          <a:p>
            <a:pPr algn="ctr"/>
            <a:r>
              <a:rPr lang="en-GB" sz="2000" dirty="0" smtClean="0">
                <a:latin typeface="Letter-join Plus 40" pitchFamily="50" charset="0"/>
              </a:rPr>
              <a:t>Read the poem and then answer the questions about the story. </a:t>
            </a:r>
            <a:endParaRPr lang="en-GB" sz="2000" dirty="0">
              <a:latin typeface="Letter-join Plus 40" pitchFamily="50" charset="0"/>
            </a:endParaRPr>
          </a:p>
          <a:p>
            <a:endParaRPr lang="en-GB" sz="2800" dirty="0">
              <a:latin typeface="Letter-join Plus 4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630" t="16532" r="44466" b="17516"/>
          <a:stretch/>
        </p:blipFill>
        <p:spPr>
          <a:xfrm>
            <a:off x="281956" y="260647"/>
            <a:ext cx="4362052" cy="649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 txBox="1">
            <a:spLocks/>
          </p:cNvSpPr>
          <p:nvPr/>
        </p:nvSpPr>
        <p:spPr>
          <a:xfrm>
            <a:off x="780654" y="692696"/>
            <a:ext cx="7848872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b="0" dirty="0">
              <a:latin typeface="Letter-join Plus 4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8028" y="203536"/>
            <a:ext cx="413102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Letter-join Plus 40" pitchFamily="50" charset="0"/>
              </a:rPr>
              <a:t>English task </a:t>
            </a:r>
            <a:endParaRPr lang="en-GB" sz="2800" u="sng" dirty="0" smtClean="0">
              <a:latin typeface="Letter-join Plus 40" pitchFamily="50" charset="0"/>
            </a:endParaRPr>
          </a:p>
          <a:p>
            <a:pPr algn="ctr"/>
            <a:endParaRPr lang="en-GB" sz="2800" u="sng" dirty="0">
              <a:latin typeface="Letter-join Plus 40" pitchFamily="50" charset="0"/>
            </a:endParaRPr>
          </a:p>
          <a:p>
            <a:pPr algn="ctr"/>
            <a:endParaRPr lang="en-GB" sz="2800" u="sng" dirty="0">
              <a:latin typeface="Letter-join Plus 40" pitchFamily="50" charset="0"/>
            </a:endParaRPr>
          </a:p>
          <a:p>
            <a:pPr algn="ctr"/>
            <a:endParaRPr lang="en-GB" sz="1200" u="sng" dirty="0">
              <a:latin typeface="Letter-join Plus 40" pitchFamily="50" charset="0"/>
            </a:endParaRPr>
          </a:p>
          <a:p>
            <a:r>
              <a:rPr lang="en-GB" sz="2800" u="sng" dirty="0">
                <a:latin typeface="Letter-join Plus 40" pitchFamily="50" charset="0"/>
              </a:rPr>
              <a:t>               </a:t>
            </a:r>
          </a:p>
          <a:p>
            <a:endParaRPr lang="en-GB" sz="2800" dirty="0">
              <a:latin typeface="Letter-join Plus 40" pitchFamily="50" charset="0"/>
            </a:endParaRP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        </a:t>
            </a:r>
            <a:endParaRPr lang="en-GB" sz="2800" dirty="0">
              <a:latin typeface="Letter-join Plus 4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756" t="23422" r="41698" b="10626"/>
          <a:stretch/>
        </p:blipFill>
        <p:spPr>
          <a:xfrm>
            <a:off x="179511" y="203536"/>
            <a:ext cx="5500775" cy="64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 txBox="1">
            <a:spLocks/>
          </p:cNvSpPr>
          <p:nvPr/>
        </p:nvSpPr>
        <p:spPr>
          <a:xfrm>
            <a:off x="780654" y="692696"/>
            <a:ext cx="7848872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b="0" dirty="0">
              <a:latin typeface="Letter-join Plus 4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188640"/>
            <a:ext cx="413102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Letter-join Plus 40" pitchFamily="50" charset="0"/>
              </a:rPr>
              <a:t>English task </a:t>
            </a:r>
            <a:endParaRPr lang="en-GB" sz="2800" u="sng" dirty="0" smtClean="0">
              <a:latin typeface="Letter-join Plus 40" pitchFamily="50" charset="0"/>
            </a:endParaRPr>
          </a:p>
          <a:p>
            <a:pPr algn="ctr"/>
            <a:r>
              <a:rPr lang="en-GB" sz="2000" u="sng" dirty="0" smtClean="0">
                <a:latin typeface="Letter-join Plus 40" pitchFamily="50" charset="0"/>
              </a:rPr>
              <a:t>(</a:t>
            </a:r>
            <a:r>
              <a:rPr lang="en-GB" sz="2000" u="sng" dirty="0">
                <a:latin typeface="Letter-join Plus 40" pitchFamily="50" charset="0"/>
              </a:rPr>
              <a:t>Reading comprehension</a:t>
            </a:r>
            <a:r>
              <a:rPr lang="en-GB" sz="2000" u="sng" dirty="0" smtClean="0">
                <a:latin typeface="Letter-join Plus 40" pitchFamily="50" charset="0"/>
              </a:rPr>
              <a:t>)</a:t>
            </a:r>
          </a:p>
          <a:p>
            <a:pPr algn="ctr"/>
            <a:endParaRPr lang="en-GB" sz="2000" u="sng" dirty="0">
              <a:latin typeface="Letter-join Plus 40" pitchFamily="50" charset="0"/>
            </a:endParaRPr>
          </a:p>
          <a:p>
            <a:pPr algn="ctr"/>
            <a:endParaRPr lang="en-GB" sz="2800" u="sng" dirty="0">
              <a:latin typeface="Letter-join Plus 40" pitchFamily="50" charset="0"/>
            </a:endParaRPr>
          </a:p>
          <a:p>
            <a:pPr algn="ctr"/>
            <a:endParaRPr lang="en-GB" sz="2800" u="sng" dirty="0">
              <a:latin typeface="Letter-join Plus 40" pitchFamily="50" charset="0"/>
            </a:endParaRPr>
          </a:p>
          <a:p>
            <a:pPr algn="ctr"/>
            <a:endParaRPr lang="en-GB" sz="1200" u="sng" dirty="0">
              <a:latin typeface="Letter-join Plus 40" pitchFamily="50" charset="0"/>
            </a:endParaRPr>
          </a:p>
          <a:p>
            <a:r>
              <a:rPr lang="en-GB" sz="2800" u="sng" dirty="0">
                <a:latin typeface="Letter-join Plus 40" pitchFamily="50" charset="0"/>
              </a:rPr>
              <a:t>               </a:t>
            </a:r>
          </a:p>
          <a:p>
            <a:endParaRPr lang="en-GB" sz="2800" dirty="0">
              <a:latin typeface="Letter-join Plus 40" pitchFamily="50" charset="0"/>
            </a:endParaRP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        </a:t>
            </a:r>
            <a:endParaRPr lang="en-GB" sz="2800" dirty="0">
              <a:latin typeface="Letter-join Plus 4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756" t="26375" r="41145" b="13578"/>
          <a:stretch/>
        </p:blipFill>
        <p:spPr>
          <a:xfrm>
            <a:off x="251520" y="332656"/>
            <a:ext cx="5756324" cy="605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 txBox="1">
            <a:spLocks/>
          </p:cNvSpPr>
          <p:nvPr/>
        </p:nvSpPr>
        <p:spPr>
          <a:xfrm>
            <a:off x="780654" y="692696"/>
            <a:ext cx="7848872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b="0" dirty="0">
              <a:latin typeface="Letter-join Plus 4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29382" y="63783"/>
            <a:ext cx="52200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Letter-join Plus 40" pitchFamily="50" charset="0"/>
              </a:rPr>
              <a:t>M</a:t>
            </a:r>
            <a:r>
              <a:rPr lang="en-GB" u="sng" dirty="0" smtClean="0">
                <a:latin typeface="Letter-join Plus 40" pitchFamily="50" charset="0"/>
              </a:rPr>
              <a:t>aths </a:t>
            </a:r>
            <a:r>
              <a:rPr lang="en-GB" u="sng" dirty="0">
                <a:latin typeface="Letter-join Plus 40" pitchFamily="50" charset="0"/>
              </a:rPr>
              <a:t>task</a:t>
            </a:r>
          </a:p>
          <a:p>
            <a:pPr algn="ctr"/>
            <a:endParaRPr lang="en-GB" sz="2800" u="sng" dirty="0">
              <a:latin typeface="Letter-join Plus 40" pitchFamily="50" charset="0"/>
            </a:endParaRPr>
          </a:p>
          <a:p>
            <a:pPr algn="ctr"/>
            <a:endParaRPr lang="en-GB" sz="1200" u="sng" dirty="0">
              <a:latin typeface="Letter-join Plus 40" pitchFamily="50" charset="0"/>
            </a:endParaRPr>
          </a:p>
          <a:p>
            <a:r>
              <a:rPr lang="en-GB" sz="2800" u="sng" dirty="0">
                <a:latin typeface="Letter-join Plus 40" pitchFamily="50" charset="0"/>
              </a:rPr>
              <a:t>               </a:t>
            </a:r>
          </a:p>
          <a:p>
            <a:endParaRPr lang="en-GB" sz="2800" dirty="0">
              <a:latin typeface="Letter-join Plus 40" pitchFamily="50" charset="0"/>
            </a:endParaRP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        </a:t>
            </a:r>
            <a:endParaRPr lang="en-GB" sz="2800" dirty="0">
              <a:latin typeface="Letter-join Plus 4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554" t="23422" r="9599" b="27360"/>
          <a:stretch/>
        </p:blipFill>
        <p:spPr>
          <a:xfrm>
            <a:off x="169777" y="540339"/>
            <a:ext cx="4444106" cy="3086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000" t="34250" r="9599" b="15547"/>
          <a:stretch/>
        </p:blipFill>
        <p:spPr>
          <a:xfrm>
            <a:off x="69143" y="3652420"/>
            <a:ext cx="4572000" cy="3194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0554" t="20469" r="9599" b="29328"/>
          <a:stretch/>
        </p:blipFill>
        <p:spPr>
          <a:xfrm>
            <a:off x="4642879" y="514443"/>
            <a:ext cx="4393526" cy="3112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50554" t="26375" r="9599" b="24406"/>
          <a:stretch/>
        </p:blipFill>
        <p:spPr>
          <a:xfrm>
            <a:off x="4583746" y="3724811"/>
            <a:ext cx="4511792" cy="31331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8492" t="43109" r="51660" b="7672"/>
          <a:stretch/>
        </p:blipFill>
        <p:spPr>
          <a:xfrm>
            <a:off x="82178" y="3679660"/>
            <a:ext cx="4501568" cy="31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066" y="303555"/>
            <a:ext cx="77517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Letter-join Plus 40" pitchFamily="50" charset="0"/>
              </a:rPr>
              <a:t>M</a:t>
            </a:r>
            <a:r>
              <a:rPr lang="en-GB" sz="2800" u="sng" dirty="0" smtClean="0">
                <a:latin typeface="Letter-join Plus 40" pitchFamily="50" charset="0"/>
              </a:rPr>
              <a:t>aths </a:t>
            </a:r>
            <a:r>
              <a:rPr lang="en-GB" sz="2800" u="sng" dirty="0">
                <a:latin typeface="Letter-join Plus 40" pitchFamily="50" charset="0"/>
              </a:rPr>
              <a:t>task</a:t>
            </a:r>
          </a:p>
          <a:p>
            <a:pPr algn="ctr"/>
            <a:endParaRPr lang="en-GB" sz="2800" u="sng" dirty="0">
              <a:latin typeface="Letter-join Plus 40" pitchFamily="50" charset="0"/>
            </a:endParaRPr>
          </a:p>
          <a:p>
            <a:pPr algn="ctr"/>
            <a:endParaRPr lang="en-GB" sz="1200" u="sng" dirty="0">
              <a:latin typeface="Letter-join Plus 40" pitchFamily="50" charset="0"/>
            </a:endParaRPr>
          </a:p>
          <a:p>
            <a:r>
              <a:rPr lang="en-GB" sz="2800" u="sng" dirty="0">
                <a:latin typeface="Letter-join Plus 40" pitchFamily="50" charset="0"/>
              </a:rPr>
              <a:t>               </a:t>
            </a:r>
          </a:p>
          <a:p>
            <a:endParaRPr lang="en-GB" sz="2800" dirty="0">
              <a:latin typeface="Letter-join Plus 40" pitchFamily="50" charset="0"/>
            </a:endParaRP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        </a:t>
            </a:r>
            <a:endParaRPr lang="en-GB" sz="2800" dirty="0">
              <a:latin typeface="Letter-join Plus 4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0" t="22438" r="23435" b="16532"/>
          <a:stretch/>
        </p:blipFill>
        <p:spPr>
          <a:xfrm>
            <a:off x="251520" y="950040"/>
            <a:ext cx="3960440" cy="5115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329" t="31297" r="50553" b="9641"/>
          <a:stretch/>
        </p:blipFill>
        <p:spPr>
          <a:xfrm>
            <a:off x="4644008" y="945512"/>
            <a:ext cx="4181414" cy="512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57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16632"/>
            <a:ext cx="70786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Letter-join Plus 40" pitchFamily="50" charset="0"/>
              </a:rPr>
              <a:t>M</a:t>
            </a:r>
            <a:r>
              <a:rPr lang="en-GB" sz="2800" u="sng" dirty="0" smtClean="0">
                <a:latin typeface="Letter-join Plus 40" pitchFamily="50" charset="0"/>
              </a:rPr>
              <a:t>aths </a:t>
            </a:r>
            <a:r>
              <a:rPr lang="en-GB" sz="2800" u="sng" dirty="0">
                <a:latin typeface="Letter-join Plus 40" pitchFamily="50" charset="0"/>
              </a:rPr>
              <a:t>task</a:t>
            </a:r>
          </a:p>
          <a:p>
            <a:pPr algn="ctr"/>
            <a:endParaRPr lang="en-GB" sz="2800" u="sng" dirty="0">
              <a:latin typeface="Letter-join Plus 40" pitchFamily="50" charset="0"/>
            </a:endParaRPr>
          </a:p>
          <a:p>
            <a:pPr algn="ctr"/>
            <a:endParaRPr lang="en-GB" sz="1200" u="sng" dirty="0">
              <a:latin typeface="Letter-join Plus 40" pitchFamily="50" charset="0"/>
            </a:endParaRPr>
          </a:p>
          <a:p>
            <a:r>
              <a:rPr lang="en-GB" sz="2800" u="sng" dirty="0">
                <a:latin typeface="Letter-join Plus 40" pitchFamily="50" charset="0"/>
              </a:rPr>
              <a:t>               </a:t>
            </a:r>
          </a:p>
          <a:p>
            <a:endParaRPr lang="en-GB" sz="2800" dirty="0">
              <a:latin typeface="Letter-join Plus 40" pitchFamily="50" charset="0"/>
            </a:endParaRP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        </a:t>
            </a:r>
            <a:endParaRPr lang="en-GB" sz="2800" dirty="0">
              <a:latin typeface="Letter-join Plus 4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447" t="23422" r="23435" b="16532"/>
          <a:stretch/>
        </p:blipFill>
        <p:spPr>
          <a:xfrm>
            <a:off x="229706" y="980728"/>
            <a:ext cx="4222502" cy="5256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000" t="23422" r="23435" b="17516"/>
          <a:stretch/>
        </p:blipFill>
        <p:spPr>
          <a:xfrm>
            <a:off x="4716016" y="980728"/>
            <a:ext cx="420526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8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52636" y="151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Letter-join Plus 40" panose="02000505000000020003" pitchFamily="50" charset="0"/>
              </a:rPr>
              <a:t>Phonics</a:t>
            </a:r>
            <a:endParaRPr lang="en-GB" sz="3200" b="1" u="sng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756" t="23422" r="41145" b="7673"/>
          <a:stretch/>
        </p:blipFill>
        <p:spPr>
          <a:xfrm>
            <a:off x="1907704" y="116632"/>
            <a:ext cx="5472608" cy="6604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2360" y="594928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40" panose="02000805000000020003" pitchFamily="50" charset="0"/>
              </a:rPr>
              <a:t>(Next page)</a:t>
            </a:r>
            <a:endParaRPr lang="en-GB" dirty="0">
              <a:latin typeface="Letterjoin-Air Plus 40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0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52636" y="151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Letter-join Plus 40" panose="02000505000000020003" pitchFamily="50" charset="0"/>
              </a:rPr>
              <a:t>Phonics</a:t>
            </a:r>
            <a:endParaRPr lang="en-GB" sz="3200" b="1" u="sng" dirty="0">
              <a:latin typeface="Letter-join Plus 40" panose="020005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02" t="22439" r="41146" b="8656"/>
          <a:stretch/>
        </p:blipFill>
        <p:spPr>
          <a:xfrm>
            <a:off x="1691680" y="116631"/>
            <a:ext cx="5616624" cy="66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66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952327"/>
          </a:xfrm>
        </p:spPr>
        <p:txBody>
          <a:bodyPr>
            <a:normAutofit/>
          </a:bodyPr>
          <a:lstStyle/>
          <a:p>
            <a:r>
              <a:rPr lang="en-GB" sz="5400" u="sng" dirty="0" smtClean="0">
                <a:latin typeface="Letter-join Plus 40" pitchFamily="50" charset="0"/>
              </a:rPr>
              <a:t>Tuesday 21</a:t>
            </a:r>
            <a:r>
              <a:rPr lang="en-GB" sz="5400" u="sng" baseline="30000" dirty="0" smtClean="0">
                <a:latin typeface="Letter-join Plus 40" pitchFamily="50" charset="0"/>
              </a:rPr>
              <a:t>st</a:t>
            </a:r>
            <a:r>
              <a:rPr lang="en-GB" sz="5400" u="sng" dirty="0" smtClean="0">
                <a:latin typeface="Letter-join Plus 40" pitchFamily="50" charset="0"/>
              </a:rPr>
              <a:t>  April 2020</a:t>
            </a:r>
            <a:endParaRPr lang="en-GB" sz="5400" u="sng" dirty="0">
              <a:latin typeface="Letter-join Plus 40" pitchFamily="50" charset="0"/>
            </a:endParaRPr>
          </a:p>
        </p:txBody>
      </p:sp>
      <p:pic>
        <p:nvPicPr>
          <p:cNvPr id="6" name="Picture 5" descr="Woodloes_logo.wmf">
            <a:extLst>
              <a:ext uri="{FF2B5EF4-FFF2-40B4-BE49-F238E27FC236}">
                <a16:creationId xmlns:a16="http://schemas.microsoft.com/office/drawing/2014/main" id="{47275619-9B7D-4730-8E02-B0EA4C2F44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59479"/>
            <a:ext cx="2903883" cy="2456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884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851"/>
            <a:ext cx="20162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Letter-join Plus 40" panose="02000505000000020003" pitchFamily="50" charset="0"/>
              </a:rPr>
              <a:t>English – Writing Activity</a:t>
            </a:r>
          </a:p>
          <a:p>
            <a:pPr algn="ctr"/>
            <a:endParaRPr lang="en-GB" sz="2400" b="1" u="sng" dirty="0">
              <a:latin typeface="Letter-join Plus 40" panose="02000505000000020003" pitchFamily="50" charset="0"/>
            </a:endParaRPr>
          </a:p>
          <a:p>
            <a:pPr algn="ctr"/>
            <a:endParaRPr lang="en-GB" sz="2400" b="1" u="sng" dirty="0" smtClean="0">
              <a:latin typeface="Letter-join Plus 40" panose="02000505000000020003" pitchFamily="50" charset="0"/>
            </a:endParaRPr>
          </a:p>
          <a:p>
            <a:pPr algn="ctr"/>
            <a:r>
              <a:rPr lang="en-GB" sz="2000" dirty="0">
                <a:latin typeface="Letter-join Plus 40" panose="02000505000000020003" pitchFamily="50" charset="0"/>
              </a:rPr>
              <a:t> </a:t>
            </a:r>
            <a:r>
              <a:rPr lang="en-GB" sz="2000" dirty="0" smtClean="0">
                <a:latin typeface="Letter-join Plus 40" panose="02000505000000020003" pitchFamily="50" charset="0"/>
              </a:rPr>
              <a:t>Can you read aloud the words on the picnic and decide if they are real or nonsense words?</a:t>
            </a:r>
          </a:p>
          <a:p>
            <a:pPr algn="ctr"/>
            <a:endParaRPr lang="en-GB" sz="2000" dirty="0">
              <a:latin typeface="Letter-join Plus 40" panose="02000505000000020003" pitchFamily="50" charset="0"/>
            </a:endParaRPr>
          </a:p>
          <a:p>
            <a:pPr algn="ctr"/>
            <a:r>
              <a:rPr lang="en-GB" sz="2000" dirty="0" smtClean="0">
                <a:latin typeface="Letter-join Plus 40" panose="02000505000000020003" pitchFamily="50" charset="0"/>
              </a:rPr>
              <a:t>Then can you write sentences using the real words? </a:t>
            </a:r>
            <a:endParaRPr lang="en-GB" sz="2000" dirty="0">
              <a:latin typeface="Letter-join Plus 40" panose="02000505000000020003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104" y="134076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756" t="36219" r="41698" b="10626"/>
          <a:stretch/>
        </p:blipFill>
        <p:spPr>
          <a:xfrm>
            <a:off x="2016224" y="195898"/>
            <a:ext cx="6888956" cy="65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6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 txBox="1">
            <a:spLocks/>
          </p:cNvSpPr>
          <p:nvPr/>
        </p:nvSpPr>
        <p:spPr>
          <a:xfrm>
            <a:off x="780654" y="692696"/>
            <a:ext cx="7848872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b="0" dirty="0">
              <a:latin typeface="Letter-join Plus 4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62560"/>
            <a:ext cx="7751786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GB" sz="2800" u="sng" dirty="0">
              <a:latin typeface="Letter-join Plus 40" pitchFamily="50" charset="0"/>
            </a:endParaRPr>
          </a:p>
          <a:p>
            <a:pPr algn="ctr"/>
            <a:r>
              <a:rPr lang="en-GB" sz="3500" b="1" u="sng" dirty="0">
                <a:latin typeface="Letter-join Plus 40"/>
              </a:rPr>
              <a:t>Year 1’s daily virtual learning menu</a:t>
            </a:r>
          </a:p>
          <a:p>
            <a:endParaRPr lang="en-GB" sz="2800" b="1" dirty="0" smtClean="0">
              <a:latin typeface="Letter-join Plus 40" pitchFamily="50" charset="0"/>
            </a:endParaRPr>
          </a:p>
          <a:p>
            <a:r>
              <a:rPr lang="en-GB" sz="3500" dirty="0" smtClean="0">
                <a:latin typeface="Letter-join Plus 40" pitchFamily="50" charset="0"/>
              </a:rPr>
              <a:t>Don’t forget to visit the power point called ‘Help at Home’ or drop us an email if you need help.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791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 txBox="1">
            <a:spLocks/>
          </p:cNvSpPr>
          <p:nvPr/>
        </p:nvSpPr>
        <p:spPr>
          <a:xfrm>
            <a:off x="780654" y="692696"/>
            <a:ext cx="7848872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b="0" dirty="0">
              <a:latin typeface="Letter-join Plus 4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6147" y="186313"/>
            <a:ext cx="775178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Letter-join Plus 40" pitchFamily="50" charset="0"/>
              </a:rPr>
              <a:t>Maths task</a:t>
            </a:r>
          </a:p>
          <a:p>
            <a:pPr algn="ctr"/>
            <a:endParaRPr lang="en-GB" sz="2800" u="sng" dirty="0">
              <a:latin typeface="Letter-join Plus 40" pitchFamily="50" charset="0"/>
            </a:endParaRPr>
          </a:p>
          <a:p>
            <a:pPr algn="ctr"/>
            <a:endParaRPr lang="en-GB" sz="2800" u="sng" dirty="0">
              <a:latin typeface="Letter-join Plus 40" pitchFamily="50" charset="0"/>
            </a:endParaRPr>
          </a:p>
          <a:p>
            <a:pPr algn="ctr"/>
            <a:endParaRPr lang="en-GB" sz="1200" u="sng" dirty="0">
              <a:latin typeface="Letter-join Plus 40" pitchFamily="50" charset="0"/>
            </a:endParaRPr>
          </a:p>
          <a:p>
            <a:r>
              <a:rPr lang="en-GB" sz="2800" u="sng" dirty="0">
                <a:latin typeface="Letter-join Plus 40" pitchFamily="50" charset="0"/>
              </a:rPr>
              <a:t>               </a:t>
            </a:r>
          </a:p>
          <a:p>
            <a:endParaRPr lang="en-GB" sz="2800" dirty="0">
              <a:latin typeface="Letter-join Plus 40" pitchFamily="50" charset="0"/>
            </a:endParaRP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        </a:t>
            </a:r>
            <a:endParaRPr lang="en-GB" sz="2800" dirty="0">
              <a:latin typeface="Letter-join Plus 4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618" t="36219" r="59408" b="18501"/>
          <a:stretch/>
        </p:blipFill>
        <p:spPr>
          <a:xfrm>
            <a:off x="323528" y="836711"/>
            <a:ext cx="7776864" cy="550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599" t="17516" r="27310" b="25391"/>
          <a:stretch/>
        </p:blipFill>
        <p:spPr>
          <a:xfrm>
            <a:off x="107504" y="188639"/>
            <a:ext cx="6696744" cy="3407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599" t="45078" r="27862" b="9641"/>
          <a:stretch/>
        </p:blipFill>
        <p:spPr>
          <a:xfrm>
            <a:off x="111944" y="3861048"/>
            <a:ext cx="6692304" cy="27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13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484784" y="85938"/>
            <a:ext cx="7078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Letter-join Plus 40" pitchFamily="50" charset="0"/>
              </a:rPr>
              <a:t>M</a:t>
            </a:r>
            <a:r>
              <a:rPr lang="en-GB" sz="2800" u="sng" dirty="0" smtClean="0">
                <a:latin typeface="Letter-join Plus 40" pitchFamily="50" charset="0"/>
              </a:rPr>
              <a:t>aths </a:t>
            </a:r>
            <a:r>
              <a:rPr lang="en-GB" sz="2800" u="sng" dirty="0">
                <a:latin typeface="Letter-join Plus 40" pitchFamily="50" charset="0"/>
              </a:rPr>
              <a:t>task</a:t>
            </a:r>
          </a:p>
          <a:p>
            <a:pPr algn="ctr"/>
            <a:endParaRPr lang="en-GB" sz="2800" u="sng" dirty="0">
              <a:latin typeface="Letter-join Plus 40" pitchFamily="50" charset="0"/>
            </a:endParaRPr>
          </a:p>
          <a:p>
            <a:pPr algn="ctr"/>
            <a:endParaRPr lang="en-GB" sz="1200" u="sng" dirty="0">
              <a:latin typeface="Letter-join Plus 40" pitchFamily="50" charset="0"/>
            </a:endParaRPr>
          </a:p>
          <a:p>
            <a:r>
              <a:rPr lang="en-GB" sz="2800" u="sng" dirty="0">
                <a:latin typeface="Letter-join Plus 40" pitchFamily="50" charset="0"/>
              </a:rPr>
              <a:t>               </a:t>
            </a:r>
          </a:p>
          <a:p>
            <a:endParaRPr lang="en-GB" sz="2800" dirty="0">
              <a:latin typeface="Letter-join Plus 40" pitchFamily="50" charset="0"/>
            </a:endParaRPr>
          </a:p>
          <a:p>
            <a:endParaRPr lang="en-GB" sz="2800" dirty="0"/>
          </a:p>
          <a:p>
            <a:r>
              <a:rPr lang="en-GB" sz="2800" dirty="0" smtClean="0"/>
              <a:t>         </a:t>
            </a:r>
            <a:endParaRPr lang="en-GB" sz="2800" dirty="0">
              <a:latin typeface="Letter-join Plus 4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7520" y="51383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Letter-join Plus 40" panose="020005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095" t="33142" r="58971" b="18499"/>
          <a:stretch/>
        </p:blipFill>
        <p:spPr>
          <a:xfrm>
            <a:off x="163330" y="698499"/>
            <a:ext cx="3544574" cy="6047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0765" t="32762" r="43566" b="18500"/>
          <a:stretch/>
        </p:blipFill>
        <p:spPr>
          <a:xfrm>
            <a:off x="4989392" y="157376"/>
            <a:ext cx="3778288" cy="66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10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44624" y="11663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Letter-join Plus 40" panose="02000505000000020003" pitchFamily="50" charset="0"/>
              </a:rPr>
              <a:t>Phonics</a:t>
            </a:r>
            <a:endParaRPr lang="en-GB" sz="3200" b="1" u="sng" dirty="0">
              <a:latin typeface="Letter-join Plus 40" panose="020005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046" t="18500" r="27309" b="6687"/>
          <a:stretch/>
        </p:blipFill>
        <p:spPr>
          <a:xfrm>
            <a:off x="323528" y="701407"/>
            <a:ext cx="8280920" cy="547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638132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Letterjoin-Air Plus 40" panose="02000805000000020003" pitchFamily="50" charset="0"/>
              </a:rPr>
              <a:t>Can you use these words in sentences?</a:t>
            </a:r>
            <a:endParaRPr lang="en-GB" dirty="0">
              <a:solidFill>
                <a:srgbClr val="FF0000"/>
              </a:solidFill>
              <a:latin typeface="Letterjoin-Air Plus 40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1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952327"/>
          </a:xfrm>
        </p:spPr>
        <p:txBody>
          <a:bodyPr>
            <a:normAutofit/>
          </a:bodyPr>
          <a:lstStyle/>
          <a:p>
            <a:r>
              <a:rPr lang="en-GB" sz="5400" u="sng" dirty="0" smtClean="0">
                <a:latin typeface="Letter-join Plus 40" pitchFamily="50" charset="0"/>
              </a:rPr>
              <a:t>Wednesday 22nd April 2020</a:t>
            </a:r>
            <a:endParaRPr lang="en-GB" sz="5400" u="sng" dirty="0">
              <a:latin typeface="Letter-join Plus 40" pitchFamily="50" charset="0"/>
            </a:endParaRPr>
          </a:p>
        </p:txBody>
      </p:sp>
      <p:pic>
        <p:nvPicPr>
          <p:cNvPr id="6" name="Picture 5" descr="Woodloes_logo.wmf">
            <a:extLst>
              <a:ext uri="{FF2B5EF4-FFF2-40B4-BE49-F238E27FC236}">
                <a16:creationId xmlns:a16="http://schemas.microsoft.com/office/drawing/2014/main" id="{47275619-9B7D-4730-8E02-B0EA4C2F44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59479"/>
            <a:ext cx="2903883" cy="2456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048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52536" y="116632"/>
            <a:ext cx="413102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Letter-join Plus 40" pitchFamily="50" charset="0"/>
              </a:rPr>
              <a:t>English </a:t>
            </a:r>
            <a:r>
              <a:rPr lang="en-GB" sz="2800" u="sng" dirty="0" smtClean="0">
                <a:latin typeface="Letter-join Plus 40" pitchFamily="50" charset="0"/>
              </a:rPr>
              <a:t>task</a:t>
            </a:r>
          </a:p>
          <a:p>
            <a:pPr algn="ctr"/>
            <a:endParaRPr lang="en-GB" sz="2800" u="sng" dirty="0">
              <a:latin typeface="Letter-join Plus 40" pitchFamily="50" charset="0"/>
            </a:endParaRPr>
          </a:p>
          <a:p>
            <a:pPr algn="ctr"/>
            <a:r>
              <a:rPr lang="en-GB" dirty="0" smtClean="0">
                <a:latin typeface="Letterjoin-Air Plus 40" panose="02000805000000020003" pitchFamily="50" charset="0"/>
              </a:rPr>
              <a:t>Can  you rewrite the post card and correct all the mistakes? </a:t>
            </a:r>
          </a:p>
          <a:p>
            <a:pPr algn="ctr"/>
            <a:endParaRPr lang="en-GB" dirty="0">
              <a:latin typeface="Letterjoin-Air Plus 40" panose="02000805000000020003" pitchFamily="50" charset="0"/>
            </a:endParaRPr>
          </a:p>
          <a:p>
            <a:pPr algn="ctr"/>
            <a:endParaRPr lang="en-GB" dirty="0" smtClean="0">
              <a:latin typeface="Letterjoin-Air Plus 40" panose="02000805000000020003" pitchFamily="50" charset="0"/>
            </a:endParaRPr>
          </a:p>
          <a:p>
            <a:pPr algn="ctr"/>
            <a:r>
              <a:rPr lang="en-GB" dirty="0" smtClean="0">
                <a:latin typeface="Letterjoin-Air Plus 40" panose="02000805000000020003" pitchFamily="50" charset="0"/>
              </a:rPr>
              <a:t>Look for capital letters</a:t>
            </a:r>
          </a:p>
          <a:p>
            <a:pPr algn="ctr"/>
            <a:endParaRPr lang="en-GB" dirty="0">
              <a:latin typeface="Letterjoin-Air Plus 40" panose="02000805000000020003" pitchFamily="50" charset="0"/>
            </a:endParaRPr>
          </a:p>
          <a:p>
            <a:pPr algn="ctr"/>
            <a:r>
              <a:rPr lang="en-GB" dirty="0" smtClean="0">
                <a:latin typeface="Letterjoin-Air Plus 40" panose="02000805000000020003" pitchFamily="50" charset="0"/>
              </a:rPr>
              <a:t>Full stops</a:t>
            </a:r>
          </a:p>
          <a:p>
            <a:pPr algn="ctr"/>
            <a:endParaRPr lang="en-GB" dirty="0">
              <a:latin typeface="Letterjoin-Air Plus 40" panose="02000805000000020003" pitchFamily="50" charset="0"/>
            </a:endParaRPr>
          </a:p>
          <a:p>
            <a:pPr algn="ctr"/>
            <a:r>
              <a:rPr lang="en-GB" dirty="0" smtClean="0">
                <a:latin typeface="Letterjoin-Air Plus 40" panose="02000805000000020003" pitchFamily="50" charset="0"/>
              </a:rPr>
              <a:t>spellings</a:t>
            </a:r>
          </a:p>
          <a:p>
            <a:pPr algn="ctr"/>
            <a:endParaRPr lang="en-GB" sz="2800" u="sng" dirty="0">
              <a:latin typeface="Letter-join Plus 40" pitchFamily="50" charset="0"/>
            </a:endParaRPr>
          </a:p>
          <a:p>
            <a:pPr algn="ctr"/>
            <a:endParaRPr lang="en-GB" sz="2800" u="sng" dirty="0">
              <a:latin typeface="Letter-join Plus 40" pitchFamily="50" charset="0"/>
            </a:endParaRPr>
          </a:p>
          <a:p>
            <a:pPr algn="ctr"/>
            <a:endParaRPr lang="en-GB" sz="1200" u="sng" dirty="0">
              <a:latin typeface="Letter-join Plus 40" pitchFamily="50" charset="0"/>
            </a:endParaRPr>
          </a:p>
          <a:p>
            <a:r>
              <a:rPr lang="en-GB" sz="2800" u="sng" dirty="0">
                <a:latin typeface="Letter-join Plus 40" pitchFamily="50" charset="0"/>
              </a:rPr>
              <a:t>               </a:t>
            </a:r>
          </a:p>
          <a:p>
            <a:endParaRPr lang="en-GB" sz="2800" dirty="0">
              <a:latin typeface="Letter-join Plus 40" pitchFamily="50" charset="0"/>
            </a:endParaRP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        </a:t>
            </a:r>
            <a:endParaRPr lang="en-GB" sz="2800" dirty="0">
              <a:latin typeface="Letter-join Plus 4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863" t="17516" r="42900" b="14563"/>
          <a:stretch/>
        </p:blipFill>
        <p:spPr>
          <a:xfrm>
            <a:off x="3635896" y="0"/>
            <a:ext cx="5328592" cy="695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51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72514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-join Plus 40" panose="02000505000000020003" pitchFamily="50" charset="0"/>
              </a:rPr>
              <a:t>Challenge </a:t>
            </a:r>
            <a:r>
              <a:rPr lang="en-GB" sz="2400" dirty="0" smtClean="0">
                <a:latin typeface="Letter-join Plus 40" panose="02000505000000020003" pitchFamily="50" charset="0"/>
                <a:sym typeface="Wingdings" panose="05000000000000000000" pitchFamily="2" charset="2"/>
              </a:rPr>
              <a:t> </a:t>
            </a:r>
            <a:endParaRPr lang="en-GB" sz="2400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48" t="16532" r="35611" b="6688"/>
          <a:stretch/>
        </p:blipFill>
        <p:spPr>
          <a:xfrm>
            <a:off x="251520" y="260647"/>
            <a:ext cx="7056784" cy="6475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8304" y="404664"/>
            <a:ext cx="16561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40" panose="02000805000000020003" pitchFamily="50" charset="0"/>
              </a:rPr>
              <a:t>Solve the equations and colour in the summer picture.</a:t>
            </a:r>
          </a:p>
          <a:p>
            <a:endParaRPr lang="en-GB" dirty="0">
              <a:latin typeface="Letterjoin-Air Plus 40" panose="02000805000000020003" pitchFamily="50" charset="0"/>
            </a:endParaRPr>
          </a:p>
          <a:p>
            <a:endParaRPr lang="en-GB" dirty="0" smtClean="0">
              <a:latin typeface="Letterjoin-Air Plus 40" panose="02000805000000020003" pitchFamily="50" charset="0"/>
            </a:endParaRPr>
          </a:p>
          <a:p>
            <a:endParaRPr lang="en-GB" dirty="0">
              <a:latin typeface="Letterjoin-Air Plus 40" panose="02000805000000020003" pitchFamily="50" charset="0"/>
            </a:endParaRPr>
          </a:p>
          <a:p>
            <a:r>
              <a:rPr lang="en-GB" dirty="0" smtClean="0">
                <a:latin typeface="Letterjoin-Air Plus 40" panose="02000805000000020003" pitchFamily="50" charset="0"/>
              </a:rPr>
              <a:t>Can you make up equations of your own to match the colours? </a:t>
            </a:r>
          </a:p>
          <a:p>
            <a:endParaRPr lang="en-GB" dirty="0">
              <a:latin typeface="Letterjoin-Air Plus 40" panose="02000805000000020003" pitchFamily="50" charset="0"/>
            </a:endParaRPr>
          </a:p>
          <a:p>
            <a:endParaRPr lang="en-GB" dirty="0" smtClean="0">
              <a:latin typeface="Letterjoin-Air Plus 40" panose="02000805000000020003" pitchFamily="50" charset="0"/>
            </a:endParaRPr>
          </a:p>
          <a:p>
            <a:r>
              <a:rPr lang="en-GB" dirty="0" smtClean="0">
                <a:latin typeface="Letterjoin-Air Plus 40" panose="02000805000000020003" pitchFamily="50" charset="0"/>
              </a:rPr>
              <a:t>7 + 8 = yellow</a:t>
            </a:r>
            <a:endParaRPr lang="en-GB" dirty="0">
              <a:latin typeface="Letterjoin-Air Plus 40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93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603" t="29531" r="47424" b="20267"/>
          <a:stretch/>
        </p:blipFill>
        <p:spPr>
          <a:xfrm>
            <a:off x="179512" y="711860"/>
            <a:ext cx="6699568" cy="52565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1886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latin typeface="Letterjoin-Air Plus 40" panose="02000805000000020003" pitchFamily="50" charset="0"/>
              </a:rPr>
              <a:t>Phonics</a:t>
            </a:r>
            <a:endParaRPr lang="en-GB" sz="2800" u="sng" dirty="0">
              <a:latin typeface="Letterjoin-Air Plus 40" panose="02000805000000020003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630932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Letterjoin-Air Plus 40" panose="02000805000000020003" pitchFamily="50" charset="0"/>
              </a:rPr>
              <a:t>Use the words in sentences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466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952327"/>
          </a:xfrm>
        </p:spPr>
        <p:txBody>
          <a:bodyPr>
            <a:normAutofit/>
          </a:bodyPr>
          <a:lstStyle/>
          <a:p>
            <a:r>
              <a:rPr lang="en-GB" sz="5400" u="sng" dirty="0" smtClean="0">
                <a:latin typeface="Letter-join Plus 40" pitchFamily="50" charset="0"/>
              </a:rPr>
              <a:t>Thursday 23rd April 2020</a:t>
            </a:r>
            <a:endParaRPr lang="en-GB" sz="5400" u="sng" dirty="0">
              <a:latin typeface="Letter-join Plus 40" pitchFamily="50" charset="0"/>
            </a:endParaRPr>
          </a:p>
        </p:txBody>
      </p:sp>
      <p:pic>
        <p:nvPicPr>
          <p:cNvPr id="6" name="Picture 5" descr="Woodloes_logo.wmf">
            <a:extLst>
              <a:ext uri="{FF2B5EF4-FFF2-40B4-BE49-F238E27FC236}">
                <a16:creationId xmlns:a16="http://schemas.microsoft.com/office/drawing/2014/main" id="{47275619-9B7D-4730-8E02-B0EA4C2F44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59479"/>
            <a:ext cx="2903883" cy="2456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982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4122" y="174666"/>
            <a:ext cx="25481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Letter-join Plus 40" panose="02000505000000020003" pitchFamily="50" charset="0"/>
              </a:rPr>
              <a:t>English</a:t>
            </a:r>
          </a:p>
          <a:p>
            <a:pPr algn="ctr"/>
            <a:endParaRPr lang="en-GB" sz="2000" dirty="0">
              <a:latin typeface="Letterjoin-Air Plus 40" panose="02000805000000020003" pitchFamily="50" charset="0"/>
            </a:endParaRP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Letterjoin-Air Plus 40" panose="02000805000000020003" pitchFamily="50" charset="0"/>
              </a:rPr>
              <a:t>Write out the sentences putting the correct word in the space.</a:t>
            </a:r>
            <a:endParaRPr lang="en-GB" sz="2000" dirty="0">
              <a:solidFill>
                <a:srgbClr val="FF0000"/>
              </a:solidFill>
              <a:latin typeface="Letterjoin-Air Plus 40" panose="0200080500000002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06" y="1268760"/>
            <a:ext cx="854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756" t="31286" r="41145" b="11610"/>
          <a:stretch/>
        </p:blipFill>
        <p:spPr>
          <a:xfrm>
            <a:off x="2519264" y="157183"/>
            <a:ext cx="6624736" cy="66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3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555762"/>
          </a:xfrm>
        </p:spPr>
        <p:txBody>
          <a:bodyPr>
            <a:normAutofit fontScale="90000"/>
          </a:bodyPr>
          <a:lstStyle/>
          <a:p>
            <a:r>
              <a:rPr lang="en-GB" sz="5400" u="sng" dirty="0">
                <a:latin typeface="Letter-join Plus 40" pitchFamily="50" charset="0"/>
              </a:rPr>
              <a:t>Spelling Lists</a:t>
            </a:r>
          </a:p>
        </p:txBody>
      </p:sp>
      <p:pic>
        <p:nvPicPr>
          <p:cNvPr id="6" name="Picture 5" descr="Woodloes_logo.wmf">
            <a:extLst>
              <a:ext uri="{FF2B5EF4-FFF2-40B4-BE49-F238E27FC236}">
                <a16:creationId xmlns:a16="http://schemas.microsoft.com/office/drawing/2014/main" id="{47275619-9B7D-4730-8E02-B0EA4C2F44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903883" cy="24562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539552" y="2061325"/>
            <a:ext cx="4464496" cy="2527808"/>
          </a:xfrm>
          <a:prstGeom prst="wedgeRoundRectCallout">
            <a:avLst>
              <a:gd name="adj1" fmla="val 49715"/>
              <a:gd name="adj2" fmla="val 738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86356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40" panose="02000805000000020003" pitchFamily="50" charset="0"/>
              </a:rPr>
              <a:t>How’s your spelling coming on? Are you practising a few words each day?</a:t>
            </a:r>
            <a:endParaRPr lang="en-GB" dirty="0">
              <a:latin typeface="Letterjoin-Air Plus 40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9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 txBox="1">
            <a:spLocks/>
          </p:cNvSpPr>
          <p:nvPr/>
        </p:nvSpPr>
        <p:spPr>
          <a:xfrm>
            <a:off x="780654" y="692696"/>
            <a:ext cx="7848872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b="0" dirty="0">
              <a:latin typeface="Letter-join Plus 4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654" y="116632"/>
            <a:ext cx="7751786" cy="32932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b="1" u="sng" dirty="0">
                <a:latin typeface="Letter-join Plus 40" pitchFamily="50" charset="0"/>
              </a:rPr>
              <a:t>Maths task</a:t>
            </a:r>
          </a:p>
          <a:p>
            <a:pPr algn="ctr"/>
            <a:endParaRPr lang="en-GB" sz="2800" b="1" u="sng" dirty="0">
              <a:latin typeface="Letter-join Plus 40" pitchFamily="50" charset="0"/>
            </a:endParaRPr>
          </a:p>
          <a:p>
            <a:pPr algn="ctr"/>
            <a:endParaRPr lang="en-GB" sz="1200" b="1" u="sng" dirty="0">
              <a:latin typeface="Letter-join Plus 40" pitchFamily="50" charset="0"/>
            </a:endParaRPr>
          </a:p>
          <a:p>
            <a:endParaRPr lang="en-GB" sz="2800" b="1" u="sng" dirty="0">
              <a:latin typeface="Letter-join Plus 40" pitchFamily="50" charset="0"/>
            </a:endParaRPr>
          </a:p>
          <a:p>
            <a:endParaRPr lang="en-GB" sz="2800" b="1" dirty="0">
              <a:latin typeface="Letter-join Plus 40" pitchFamily="50" charset="0"/>
            </a:endParaRPr>
          </a:p>
          <a:p>
            <a:endParaRPr lang="en-GB" sz="2800" b="1" dirty="0"/>
          </a:p>
          <a:p>
            <a:endParaRPr lang="en-GB" sz="2800" b="1" dirty="0"/>
          </a:p>
          <a:p>
            <a:r>
              <a:rPr lang="en-GB" sz="2800" b="1" dirty="0"/>
              <a:t>         </a:t>
            </a:r>
            <a:endParaRPr lang="en-GB" sz="2800" b="1" dirty="0">
              <a:latin typeface="Letter-join Plus 4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095" t="25391" r="42806" b="8657"/>
          <a:stretch/>
        </p:blipFill>
        <p:spPr>
          <a:xfrm>
            <a:off x="251520" y="728700"/>
            <a:ext cx="5184576" cy="5989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836712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Letterjoin-Air Plus 40" panose="02000805000000020003" pitchFamily="50" charset="0"/>
              </a:rPr>
              <a:t>To challenge yourself:</a:t>
            </a:r>
          </a:p>
          <a:p>
            <a:endParaRPr lang="en-GB" dirty="0">
              <a:latin typeface="Letterjoin-Air Plus 40" panose="02000805000000020003" pitchFamily="50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Letterjoin-Air Plus 40" panose="02000805000000020003" pitchFamily="50" charset="0"/>
              </a:rPr>
              <a:t>Can you write the numbers in words?</a:t>
            </a:r>
          </a:p>
          <a:p>
            <a:endParaRPr lang="en-GB" dirty="0">
              <a:latin typeface="Letterjoin-Air Plus 40" panose="02000805000000020003" pitchFamily="50" charset="0"/>
            </a:endParaRPr>
          </a:p>
          <a:p>
            <a:r>
              <a:rPr lang="en-GB" dirty="0" smtClean="0">
                <a:solidFill>
                  <a:srgbClr val="00B050"/>
                </a:solidFill>
                <a:latin typeface="Letterjoin-Air Plus 40" panose="02000805000000020003" pitchFamily="50" charset="0"/>
              </a:rPr>
              <a:t>Can you write and solve 2 equations </a:t>
            </a:r>
            <a:r>
              <a:rPr lang="en-GB" dirty="0" smtClean="0">
                <a:solidFill>
                  <a:srgbClr val="00B050"/>
                </a:solidFill>
                <a:latin typeface="Letterjoin-Air Plus 40" panose="02000805000000020003" pitchFamily="50" charset="0"/>
              </a:rPr>
              <a:t>using </a:t>
            </a:r>
            <a:r>
              <a:rPr lang="en-GB" dirty="0" smtClean="0">
                <a:solidFill>
                  <a:srgbClr val="00B050"/>
                </a:solidFill>
                <a:latin typeface="Letterjoin-Air Plus 40" panose="02000805000000020003" pitchFamily="50" charset="0"/>
              </a:rPr>
              <a:t>these numbers?</a:t>
            </a:r>
            <a:endParaRPr lang="en-GB" dirty="0">
              <a:solidFill>
                <a:srgbClr val="00B050"/>
              </a:solidFill>
              <a:latin typeface="Letterjoin-Air Plus 40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00608" y="18864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Letter-join Plus 40" panose="02000505000000020003" pitchFamily="50" charset="0"/>
              </a:rPr>
              <a:t>Phonics</a:t>
            </a:r>
            <a:endParaRPr lang="en-GB" sz="3200" b="1" u="sng" dirty="0">
              <a:latin typeface="Letter-join Plus 40" panose="020005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809" t="23624" r="23072" b="15346"/>
          <a:stretch/>
        </p:blipFill>
        <p:spPr>
          <a:xfrm>
            <a:off x="107504" y="773415"/>
            <a:ext cx="4536504" cy="5740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329" t="19484" r="50553" b="27360"/>
          <a:stretch/>
        </p:blipFill>
        <p:spPr>
          <a:xfrm>
            <a:off x="4932040" y="2148790"/>
            <a:ext cx="3960440" cy="43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9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952327"/>
          </a:xfrm>
        </p:spPr>
        <p:txBody>
          <a:bodyPr>
            <a:normAutofit/>
          </a:bodyPr>
          <a:lstStyle/>
          <a:p>
            <a:r>
              <a:rPr lang="en-GB" sz="5400" u="sng" dirty="0" smtClean="0">
                <a:latin typeface="Letter-join Plus 40" pitchFamily="50" charset="0"/>
              </a:rPr>
              <a:t>Friday 24</a:t>
            </a:r>
            <a:r>
              <a:rPr lang="en-GB" sz="5400" u="sng" baseline="30000" dirty="0" smtClean="0">
                <a:latin typeface="Letter-join Plus 40" pitchFamily="50" charset="0"/>
              </a:rPr>
              <a:t>th</a:t>
            </a:r>
            <a:r>
              <a:rPr lang="en-GB" sz="5400" u="sng" dirty="0" smtClean="0">
                <a:latin typeface="Letter-join Plus 40" pitchFamily="50" charset="0"/>
              </a:rPr>
              <a:t> April 2020</a:t>
            </a:r>
            <a:endParaRPr lang="en-GB" sz="5400" u="sng" dirty="0">
              <a:latin typeface="Letter-join Plus 40" pitchFamily="50" charset="0"/>
            </a:endParaRPr>
          </a:p>
        </p:txBody>
      </p:sp>
      <p:pic>
        <p:nvPicPr>
          <p:cNvPr id="6" name="Picture 5" descr="Woodloes_logo.wmf">
            <a:extLst>
              <a:ext uri="{FF2B5EF4-FFF2-40B4-BE49-F238E27FC236}">
                <a16:creationId xmlns:a16="http://schemas.microsoft.com/office/drawing/2014/main" id="{47275619-9B7D-4730-8E02-B0EA4C2F44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59479"/>
            <a:ext cx="2903883" cy="2456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009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095" t="16532" r="42806" b="11610"/>
          <a:stretch/>
        </p:blipFill>
        <p:spPr>
          <a:xfrm>
            <a:off x="179512" y="188639"/>
            <a:ext cx="5184576" cy="65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1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40152" y="260648"/>
            <a:ext cx="285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-join Plus 40" panose="02000505000000020003" pitchFamily="50" charset="0"/>
              </a:rPr>
              <a:t>Play a game Friday!</a:t>
            </a:r>
            <a:endParaRPr lang="en-GB" dirty="0">
              <a:latin typeface="Letter-join Plus 40" panose="02000505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96" t="17516" r="43358" b="16532"/>
          <a:stretch/>
        </p:blipFill>
        <p:spPr>
          <a:xfrm>
            <a:off x="179512" y="260647"/>
            <a:ext cx="5616624" cy="66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72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40152" y="260648"/>
            <a:ext cx="285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-join Plus 40" panose="02000505000000020003" pitchFamily="50" charset="0"/>
              </a:rPr>
              <a:t>Play a game Friday!</a:t>
            </a:r>
            <a:endParaRPr lang="en-GB" dirty="0">
              <a:latin typeface="Letter-join Plus 40" panose="020005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096" t="18500" r="43358" b="12594"/>
          <a:stretch/>
        </p:blipFill>
        <p:spPr>
          <a:xfrm>
            <a:off x="107504" y="83785"/>
            <a:ext cx="5472608" cy="67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24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028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-join Plus 40" panose="02000505000000020003" pitchFamily="50" charset="0"/>
              </a:rPr>
              <a:t>English </a:t>
            </a:r>
          </a:p>
          <a:p>
            <a:pPr algn="ctr"/>
            <a:endParaRPr lang="en-GB" dirty="0">
              <a:latin typeface="Letter-join Plus 40" panose="02000505000000020003" pitchFamily="50" charset="0"/>
            </a:endParaRPr>
          </a:p>
          <a:p>
            <a:pPr algn="ctr"/>
            <a:r>
              <a:rPr lang="en-GB" dirty="0" smtClean="0">
                <a:latin typeface="Letter-join Plus 40" panose="02000505000000020003" pitchFamily="50" charset="0"/>
              </a:rPr>
              <a:t>Using your books can you write a paragraph about this picture? </a:t>
            </a:r>
          </a:p>
          <a:p>
            <a:pPr algn="ctr"/>
            <a:r>
              <a:rPr lang="en-GB" dirty="0" smtClean="0">
                <a:latin typeface="Letter-join Plus 40" panose="02000505000000020003" pitchFamily="50" charset="0"/>
              </a:rPr>
              <a:t>Remember: Capital letters and full stops. </a:t>
            </a:r>
          </a:p>
          <a:p>
            <a:pPr algn="ctr"/>
            <a:r>
              <a:rPr lang="en-GB" dirty="0" smtClean="0">
                <a:latin typeface="Letter-join Plus 40" panose="02000505000000020003" pitchFamily="50" charset="0"/>
              </a:rPr>
              <a:t>Use adjectives (describing words) to make your sentences interesting.</a:t>
            </a:r>
            <a:endParaRPr lang="en-GB" dirty="0">
              <a:latin typeface="Letter-join Plus 40" panose="02000505000000020003" pitchFamily="50" charset="0"/>
            </a:endParaRPr>
          </a:p>
        </p:txBody>
      </p:sp>
      <p:pic>
        <p:nvPicPr>
          <p:cNvPr id="1026" name="Picture 2" descr="Every picture tells a story: new exhibit at the Eric Carle 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96" y="1556792"/>
            <a:ext cx="6480720" cy="51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002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8144" y="33265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-join Plus 40" panose="02000505000000020003" pitchFamily="50" charset="0"/>
              </a:rPr>
              <a:t>Phonics</a:t>
            </a:r>
          </a:p>
          <a:p>
            <a:pPr algn="ctr"/>
            <a:endParaRPr lang="en-GB" dirty="0">
              <a:latin typeface="Letter-join Plus 40" panose="02000505000000020003" pitchFamily="50" charset="0"/>
            </a:endParaRPr>
          </a:p>
          <a:p>
            <a:pPr algn="ctr"/>
            <a:r>
              <a:rPr lang="en-GB" dirty="0" smtClean="0">
                <a:latin typeface="Letter-join Plus 40" panose="02000505000000020003" pitchFamily="50" charset="0"/>
              </a:rPr>
              <a:t>Read the sentences and match them to the pictures/</a:t>
            </a:r>
            <a:endParaRPr lang="en-GB" dirty="0">
              <a:latin typeface="Letter-join Plus 40" panose="02000505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183" t="15548" r="31737" b="5348"/>
          <a:stretch/>
        </p:blipFill>
        <p:spPr>
          <a:xfrm>
            <a:off x="179512" y="188639"/>
            <a:ext cx="5400600" cy="64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5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 txBox="1">
            <a:spLocks/>
          </p:cNvSpPr>
          <p:nvPr/>
        </p:nvSpPr>
        <p:spPr>
          <a:xfrm>
            <a:off x="780654" y="692696"/>
            <a:ext cx="7848872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b="0" dirty="0">
              <a:latin typeface="Letter-join Plus 4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419" y="373613"/>
            <a:ext cx="775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u="sng" dirty="0">
              <a:latin typeface="Letter-join Plus 40" pitchFamily="50" charset="0"/>
            </a:endParaRPr>
          </a:p>
          <a:p>
            <a:r>
              <a:rPr lang="en-GB" sz="2800" dirty="0"/>
              <a:t>         </a:t>
            </a:r>
            <a:endParaRPr lang="en-GB" sz="2800" dirty="0">
              <a:latin typeface="Letter-join Plus 4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153" t="17364" r="27862" b="5881"/>
          <a:stretch/>
        </p:blipFill>
        <p:spPr>
          <a:xfrm>
            <a:off x="241418" y="188640"/>
            <a:ext cx="879149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67" t="19264" r="14459" b="5875"/>
          <a:stretch/>
        </p:blipFill>
        <p:spPr>
          <a:xfrm>
            <a:off x="107504" y="836712"/>
            <a:ext cx="885742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3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901" t="10626" r="19561" b="12593"/>
          <a:stretch/>
        </p:blipFill>
        <p:spPr>
          <a:xfrm>
            <a:off x="-180528" y="188640"/>
            <a:ext cx="949305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8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952327"/>
          </a:xfrm>
        </p:spPr>
        <p:txBody>
          <a:bodyPr>
            <a:normAutofit/>
          </a:bodyPr>
          <a:lstStyle/>
          <a:p>
            <a:r>
              <a:rPr lang="en-GB" sz="5400" u="sng" dirty="0">
                <a:latin typeface="Letter-join Plus 40" pitchFamily="50" charset="0"/>
              </a:rPr>
              <a:t>Topic based activities</a:t>
            </a:r>
          </a:p>
        </p:txBody>
      </p:sp>
      <p:pic>
        <p:nvPicPr>
          <p:cNvPr id="6" name="Picture 5" descr="Woodloes_logo.wmf">
            <a:extLst>
              <a:ext uri="{FF2B5EF4-FFF2-40B4-BE49-F238E27FC236}">
                <a16:creationId xmlns:a16="http://schemas.microsoft.com/office/drawing/2014/main" id="{47275619-9B7D-4730-8E02-B0EA4C2F44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59479"/>
            <a:ext cx="2903883" cy="2456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69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 txBox="1">
            <a:spLocks/>
          </p:cNvSpPr>
          <p:nvPr/>
        </p:nvSpPr>
        <p:spPr>
          <a:xfrm>
            <a:off x="780654" y="692696"/>
            <a:ext cx="7848872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b="0" dirty="0">
              <a:latin typeface="Letter-join Plus 4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9910"/>
            <a:ext cx="8700812" cy="86177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GB" sz="2400" b="1" u="sng" dirty="0">
              <a:latin typeface="Letter-join Plus 40" pitchFamily="50" charset="0"/>
            </a:endParaRPr>
          </a:p>
          <a:p>
            <a:r>
              <a:rPr lang="en-GB" sz="2400" b="1" dirty="0">
                <a:latin typeface="Letter-join Plus 40"/>
              </a:rPr>
              <a:t>In addition to your daily learning, you need to do at least one additional task each</a:t>
            </a:r>
            <a:r>
              <a:rPr lang="en-GB" sz="3200" b="1" u="sng" dirty="0">
                <a:latin typeface="Letter-join Plus 40"/>
              </a:rPr>
              <a:t> day:</a:t>
            </a:r>
          </a:p>
          <a:p>
            <a:endParaRPr lang="en-GB" sz="3200" b="1" u="sng" dirty="0"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  <a:latin typeface="Letter-join Plus 40"/>
                <a:cs typeface="Calibri"/>
              </a:rPr>
              <a:t>Can you keep a tally chart of people you see exercising in one day? You </a:t>
            </a:r>
            <a:r>
              <a:rPr lang="en-GB" sz="1600" b="1" dirty="0" smtClean="0">
                <a:solidFill>
                  <a:srgbClr val="FF0000"/>
                </a:solidFill>
                <a:latin typeface="Letter-join Plus 40"/>
                <a:cs typeface="Calibri"/>
              </a:rPr>
              <a:t>need to </a:t>
            </a:r>
            <a:r>
              <a:rPr lang="en-GB" sz="1600" b="1" dirty="0" smtClean="0">
                <a:solidFill>
                  <a:srgbClr val="FF0000"/>
                </a:solidFill>
                <a:latin typeface="Letter-join Plus 40"/>
                <a:cs typeface="Calibri"/>
              </a:rPr>
              <a:t>say what they were </a:t>
            </a:r>
            <a:r>
              <a:rPr lang="en-GB" sz="1600" b="1" dirty="0" smtClean="0">
                <a:solidFill>
                  <a:srgbClr val="FF0000"/>
                </a:solidFill>
                <a:latin typeface="Letter-join Plus 40"/>
                <a:cs typeface="Calibri"/>
              </a:rPr>
              <a:t>doing: </a:t>
            </a:r>
            <a:r>
              <a:rPr lang="en-GB" sz="1600" b="1" dirty="0" smtClean="0">
                <a:solidFill>
                  <a:srgbClr val="FF0000"/>
                </a:solidFill>
                <a:latin typeface="Letter-join Plus 40"/>
                <a:cs typeface="Calibri"/>
              </a:rPr>
              <a:t>running, walking, riding a bike. </a:t>
            </a:r>
            <a:r>
              <a:rPr lang="en-GB" sz="1600" b="1" dirty="0" smtClean="0">
                <a:solidFill>
                  <a:srgbClr val="FF0000"/>
                </a:solidFill>
                <a:latin typeface="Letter-join Plus 40"/>
                <a:cs typeface="Calibri"/>
              </a:rPr>
              <a:t>An </a:t>
            </a:r>
            <a:r>
              <a:rPr lang="en-GB" sz="1600" b="1" dirty="0">
                <a:solidFill>
                  <a:srgbClr val="FF0000"/>
                </a:solidFill>
                <a:latin typeface="Letter-join Plus 40"/>
                <a:cs typeface="Calibri"/>
              </a:rPr>
              <a:t>e</a:t>
            </a:r>
            <a:r>
              <a:rPr lang="en-GB" sz="1600" b="1" dirty="0" smtClean="0">
                <a:solidFill>
                  <a:srgbClr val="FF0000"/>
                </a:solidFill>
                <a:latin typeface="Letter-join Plus 40"/>
                <a:cs typeface="Calibri"/>
              </a:rPr>
              <a:t>xtension </a:t>
            </a:r>
            <a:r>
              <a:rPr lang="en-GB" sz="1600" b="1" dirty="0" smtClean="0">
                <a:solidFill>
                  <a:srgbClr val="FF0000"/>
                </a:solidFill>
                <a:latin typeface="Letter-join Plus 40"/>
                <a:cs typeface="Calibri"/>
              </a:rPr>
              <a:t>would be to turn this information into a pictogram</a:t>
            </a:r>
            <a:r>
              <a:rPr lang="en-GB" sz="1600" b="1" dirty="0" smtClean="0">
                <a:solidFill>
                  <a:srgbClr val="FF0000"/>
                </a:solidFill>
                <a:latin typeface="Letter-join Plus 40"/>
                <a:cs typeface="Calibri"/>
              </a:rPr>
              <a:t>.</a:t>
            </a:r>
            <a:endParaRPr lang="en-GB" sz="1600" b="1" dirty="0"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b="1" dirty="0"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C000"/>
                </a:solidFill>
                <a:latin typeface="Letter-join Plus 40"/>
                <a:cs typeface="Calibri"/>
              </a:rPr>
              <a:t>Make a list of all the things in your bedroom make of plastic.</a:t>
            </a:r>
            <a:endParaRPr lang="en-GB" sz="1600" b="1" dirty="0">
              <a:solidFill>
                <a:srgbClr val="FFC000"/>
              </a:solidFill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b="1" dirty="0"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B050"/>
                </a:solidFill>
                <a:latin typeface="Letter-join Plus 40"/>
                <a:cs typeface="Calibri"/>
              </a:rPr>
              <a:t>Draw a picture of the seaside and label all the things you have drawn.</a:t>
            </a:r>
            <a:endParaRPr lang="en-GB" sz="1600" b="1" dirty="0">
              <a:solidFill>
                <a:srgbClr val="00B050"/>
              </a:solidFill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0070C0"/>
              </a:solidFill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  <a:latin typeface="Letter-join Plus 40"/>
                <a:cs typeface="Calibri"/>
              </a:rPr>
              <a:t>Count in 5’s to 100 once everyday.  Can you do it backwards?</a:t>
            </a:r>
            <a:endParaRPr lang="en-GB" sz="1600" b="1" dirty="0">
              <a:solidFill>
                <a:srgbClr val="0070C0"/>
              </a:solidFill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b="1" dirty="0"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7030A0"/>
                </a:solidFill>
                <a:latin typeface="Letter-join Plus 40"/>
                <a:cs typeface="Calibri"/>
              </a:rPr>
              <a:t>F</a:t>
            </a:r>
            <a:r>
              <a:rPr lang="en-GB" sz="1600" b="1" dirty="0" smtClean="0">
                <a:solidFill>
                  <a:srgbClr val="7030A0"/>
                </a:solidFill>
                <a:latin typeface="Letter-join Plus 40"/>
                <a:cs typeface="Calibri"/>
              </a:rPr>
              <a:t>ind out about another town or city in England with a castle.</a:t>
            </a:r>
            <a:endParaRPr lang="en-GB" sz="1600" b="1" dirty="0">
              <a:solidFill>
                <a:srgbClr val="7030A0"/>
              </a:solidFill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b="1" dirty="0"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  <a:latin typeface="Letter-join Plus 40"/>
                <a:cs typeface="Calibri"/>
              </a:rPr>
              <a:t>Write about your favourite book, tell us why you like it.</a:t>
            </a:r>
            <a:endParaRPr lang="en-GB" sz="1600" b="1" dirty="0">
              <a:solidFill>
                <a:srgbClr val="0070C0"/>
              </a:solidFill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b="1" dirty="0"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66"/>
                </a:solidFill>
                <a:latin typeface="Letter-join Plus 40"/>
                <a:cs typeface="Calibri"/>
              </a:rPr>
              <a:t>Find things around the house that rhyme like: cat and hat, sock and clock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b="1" dirty="0" smtClean="0"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B050"/>
                </a:solidFill>
                <a:latin typeface="Letter-join Plus 40"/>
                <a:cs typeface="Calibri"/>
              </a:rPr>
              <a:t>Can you find out the names of trees near your house? The shape of the leaves will help you</a:t>
            </a:r>
            <a:r>
              <a:rPr lang="en-GB" sz="1600" b="1" dirty="0" smtClean="0">
                <a:latin typeface="Letter-join Plus 40"/>
                <a:cs typeface="Calibri"/>
              </a:rPr>
              <a:t>.</a:t>
            </a:r>
            <a:endParaRPr lang="en-GB" sz="1600" b="1" dirty="0"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b="1" dirty="0"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latin typeface="Letter-join Plus 4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latin typeface="Letter-join Plus 40"/>
              <a:cs typeface="Calibri"/>
            </a:endParaRPr>
          </a:p>
          <a:p>
            <a:endParaRPr lang="en-GB" sz="2800" dirty="0"/>
          </a:p>
          <a:p>
            <a:r>
              <a:rPr lang="en-GB" sz="2800" dirty="0"/>
              <a:t>         </a:t>
            </a:r>
            <a:endParaRPr lang="en-GB" sz="2800" dirty="0">
              <a:latin typeface="Letter-join Plus 4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952327"/>
          </a:xfrm>
        </p:spPr>
        <p:txBody>
          <a:bodyPr>
            <a:normAutofit/>
          </a:bodyPr>
          <a:lstStyle/>
          <a:p>
            <a:r>
              <a:rPr lang="en-GB" sz="5400" u="sng" dirty="0" smtClean="0">
                <a:latin typeface="Letter-join Plus 40" pitchFamily="50" charset="0"/>
              </a:rPr>
              <a:t>Monday 20</a:t>
            </a:r>
            <a:r>
              <a:rPr lang="en-GB" sz="5400" u="sng" baseline="30000" dirty="0" smtClean="0">
                <a:latin typeface="Letter-join Plus 40" pitchFamily="50" charset="0"/>
              </a:rPr>
              <a:t>th</a:t>
            </a:r>
            <a:r>
              <a:rPr lang="en-GB" sz="5400" u="sng" dirty="0" smtClean="0">
                <a:latin typeface="Letter-join Plus 40" pitchFamily="50" charset="0"/>
              </a:rPr>
              <a:t> April 2020</a:t>
            </a:r>
            <a:endParaRPr lang="en-GB" sz="5400" u="sng" dirty="0">
              <a:latin typeface="Letter-join Plus 40" pitchFamily="50" charset="0"/>
            </a:endParaRPr>
          </a:p>
        </p:txBody>
      </p:sp>
      <p:pic>
        <p:nvPicPr>
          <p:cNvPr id="6" name="Picture 5" descr="Woodloes_logo.wmf">
            <a:extLst>
              <a:ext uri="{FF2B5EF4-FFF2-40B4-BE49-F238E27FC236}">
                <a16:creationId xmlns:a16="http://schemas.microsoft.com/office/drawing/2014/main" id="{47275619-9B7D-4730-8E02-B0EA4C2F44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59479"/>
            <a:ext cx="2903883" cy="2456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012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3850590AAA86418C8970E3C5283724" ma:contentTypeVersion="8" ma:contentTypeDescription="Create a new document." ma:contentTypeScope="" ma:versionID="f63039ed1d6f5ed4470aeca1b3cd9517">
  <xsd:schema xmlns:xsd="http://www.w3.org/2001/XMLSchema" xmlns:xs="http://www.w3.org/2001/XMLSchema" xmlns:p="http://schemas.microsoft.com/office/2006/metadata/properties" xmlns:ns2="36ddbd03-fa36-4806-b36a-5a752028ec33" xmlns:ns3="e1503947-fefb-468c-91a1-564bac898670" targetNamespace="http://schemas.microsoft.com/office/2006/metadata/properties" ma:root="true" ma:fieldsID="576a38bd47608ab82ba55e3ef7bc999f" ns2:_="" ns3:_="">
    <xsd:import namespace="36ddbd03-fa36-4806-b36a-5a752028ec33"/>
    <xsd:import namespace="e1503947-fefb-468c-91a1-564bac8986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dbd03-fa36-4806-b36a-5a752028e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03947-fefb-468c-91a1-564bac89867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30BD4A-1510-40FF-90BF-7200950AA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ddbd03-fa36-4806-b36a-5a752028ec33"/>
    <ds:schemaRef ds:uri="e1503947-fefb-468c-91a1-564bac8986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1CCFA2-01FD-41AF-A635-F47E74C6FFF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e1503947-fefb-468c-91a1-564bac898670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6ddbd03-fa36-4806-b36a-5a752028ec3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861A88-666E-4C76-9410-251AD08CBB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508</Words>
  <Application>Microsoft Office PowerPoint</Application>
  <PresentationFormat>On-screen Show (4:3)</PresentationFormat>
  <Paragraphs>181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Letter-join Plus 40</vt:lpstr>
      <vt:lpstr>Letterjoin-Air Plus 40</vt:lpstr>
      <vt:lpstr>Wingdings</vt:lpstr>
      <vt:lpstr>Office Theme</vt:lpstr>
      <vt:lpstr>Year 1 Virtual Learning Activities</vt:lpstr>
      <vt:lpstr>PowerPoint Presentation</vt:lpstr>
      <vt:lpstr>Spelling Lists</vt:lpstr>
      <vt:lpstr>PowerPoint Presentation</vt:lpstr>
      <vt:lpstr>PowerPoint Presentation</vt:lpstr>
      <vt:lpstr>PowerPoint Presentation</vt:lpstr>
      <vt:lpstr>Topic based activities</vt:lpstr>
      <vt:lpstr>PowerPoint Presentation</vt:lpstr>
      <vt:lpstr>Monday 20th April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Tuesday 21st  April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 22nd April 2020</vt:lpstr>
      <vt:lpstr>PowerPoint Presentation</vt:lpstr>
      <vt:lpstr>PowerPoint Presentation</vt:lpstr>
      <vt:lpstr>PowerPoint Presentation</vt:lpstr>
      <vt:lpstr>Thursday 23rd April 2020</vt:lpstr>
      <vt:lpstr>PowerPoint Presentation</vt:lpstr>
      <vt:lpstr>PowerPoint Presentation</vt:lpstr>
      <vt:lpstr>PowerPoint Presentation</vt:lpstr>
      <vt:lpstr>Friday 24th April 2020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WALT: Compare and order numbers</dc:title>
  <dc:creator>AuthorisedUser</dc:creator>
  <cp:lastModifiedBy>J Valentine WLS</cp:lastModifiedBy>
  <cp:revision>436</cp:revision>
  <cp:lastPrinted>2018-07-17T13:27:36Z</cp:lastPrinted>
  <dcterms:created xsi:type="dcterms:W3CDTF">2018-01-11T13:46:06Z</dcterms:created>
  <dcterms:modified xsi:type="dcterms:W3CDTF">2020-04-19T12:09:42Z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0x0101008D3850590AAA86418C8970E3C5283724</vt:lpwstr>
  </property>
</Properties>
</file>