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0" r:id="rId2"/>
    <p:sldId id="270" r:id="rId3"/>
    <p:sldId id="257" r:id="rId4"/>
    <p:sldId id="278" r:id="rId5"/>
    <p:sldId id="279" r:id="rId6"/>
    <p:sldId id="261" r:id="rId7"/>
    <p:sldId id="271" r:id="rId8"/>
    <p:sldId id="272" r:id="rId9"/>
    <p:sldId id="273" r:id="rId10"/>
    <p:sldId id="274" r:id="rId11"/>
    <p:sldId id="275" r:id="rId12"/>
    <p:sldId id="281" r:id="rId13"/>
    <p:sldId id="277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0FC87-734B-4CB5-B47D-74CAE6AC5CFB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626E2-856E-46D4-BB8F-F93AA9440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425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6FC22-4B96-4181-A79E-088B5A9CE3FD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00AAE-61A1-49AB-96FF-AB0976FDC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9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7C94-85DD-40FE-8CAB-5BB388A253A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66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7C94-85DD-40FE-8CAB-5BB388A253A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721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7C94-85DD-40FE-8CAB-5BB388A253A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91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7C94-85DD-40FE-8CAB-5BB388A253A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258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7C94-85DD-40FE-8CAB-5BB388A253A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340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B7C94-85DD-40FE-8CAB-5BB388A253A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2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6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2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2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7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0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8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8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2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66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373C3-906F-4AD3-8A9A-68BCF917FDE7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77ADA-F3E8-429D-BE5D-B3674C17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7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2952327"/>
          </a:xfrm>
        </p:spPr>
        <p:txBody>
          <a:bodyPr>
            <a:normAutofit/>
          </a:bodyPr>
          <a:lstStyle/>
          <a:p>
            <a:r>
              <a:rPr lang="en-GB" sz="5400" u="sng" dirty="0">
                <a:latin typeface="Letter-join Plus 40" pitchFamily="50" charset="0"/>
              </a:rPr>
              <a:t>WALT: </a:t>
            </a:r>
            <a:r>
              <a:rPr lang="en-GB" sz="5400" u="sng" dirty="0" smtClean="0">
                <a:latin typeface="Letter-join Plus 40" pitchFamily="50" charset="0"/>
              </a:rPr>
              <a:t>order and compare numbers up to 10 million</a:t>
            </a:r>
            <a:endParaRPr lang="en-GB" sz="5400" dirty="0">
              <a:latin typeface="Letter-join Plus 40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3768" y="332656"/>
            <a:ext cx="6400800" cy="1752600"/>
          </a:xfrm>
        </p:spPr>
        <p:txBody>
          <a:bodyPr>
            <a:normAutofit/>
          </a:bodyPr>
          <a:lstStyle/>
          <a:p>
            <a:r>
              <a:rPr lang="en-GB" sz="4400" u="sng" dirty="0" smtClean="0">
                <a:solidFill>
                  <a:schemeClr val="tx1"/>
                </a:solidFill>
                <a:latin typeface="Letter-join Plus 40" pitchFamily="50" charset="0"/>
              </a:rPr>
              <a:t>9</a:t>
            </a:r>
            <a:r>
              <a:rPr lang="en-GB" sz="4400" u="sng" dirty="0" smtClean="0">
                <a:solidFill>
                  <a:schemeClr val="tx1"/>
                </a:solidFill>
                <a:latin typeface="Letter-join Plus 40" pitchFamily="50" charset="0"/>
              </a:rPr>
              <a:t>/9/20</a:t>
            </a:r>
            <a:endParaRPr lang="en-GB" sz="4400" u="sng" dirty="0">
              <a:solidFill>
                <a:schemeClr val="tx1"/>
              </a:solidFill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8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Letter-join Plus 40" pitchFamily="50" charset="0"/>
              </a:rPr>
              <a:t>Reasoning – Secure it!</a:t>
            </a:r>
            <a:br>
              <a:rPr lang="en-GB" u="sng" dirty="0" smtClean="0">
                <a:latin typeface="Letter-join Plus 40" pitchFamily="50" charset="0"/>
              </a:rPr>
            </a:br>
            <a:r>
              <a:rPr lang="en-GB" u="sng" dirty="0" smtClean="0">
                <a:latin typeface="Letter-join Plus 40" pitchFamily="50" charset="0"/>
              </a:rPr>
              <a:t>ANSWERS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755576" y="1484784"/>
            <a:ext cx="7848872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endParaRPr lang="en-GB" sz="2800" b="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51520" y="1456323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en-US" sz="2200" dirty="0" smtClean="0">
                <a:latin typeface="Letter-join Plus 40" panose="02000505000000020003" pitchFamily="50" charset="0"/>
              </a:rPr>
              <a:t>The first thing I did was added the two numbers together. Once I found out the total, I could then divide it by two giving me the halfway point.  For example, I added the numbers </a:t>
            </a:r>
            <a:r>
              <a:rPr lang="en-GB" sz="2200" dirty="0" smtClean="0">
                <a:latin typeface="Letter-join Plus 40" pitchFamily="50" charset="0"/>
              </a:rPr>
              <a:t>2400 </a:t>
            </a:r>
            <a:r>
              <a:rPr lang="en-GB" sz="2200" dirty="0">
                <a:latin typeface="Letter-join Plus 40" pitchFamily="50" charset="0"/>
              </a:rPr>
              <a:t>and </a:t>
            </a:r>
            <a:r>
              <a:rPr lang="en-GB" sz="2200" dirty="0" smtClean="0">
                <a:latin typeface="Letter-join Plus 40" pitchFamily="50" charset="0"/>
              </a:rPr>
              <a:t>4400 and found the total of 6800. I then divided this by 2 which was 3400. This is the halfway point.</a:t>
            </a:r>
          </a:p>
          <a:p>
            <a:pPr lvl="1"/>
            <a:r>
              <a:rPr lang="en-GB" sz="2200" dirty="0" smtClean="0">
                <a:latin typeface="Letter-join Plus 40" pitchFamily="50" charset="0"/>
              </a:rPr>
              <a:t>I could check that my calculations were accurate by subtracting the two numbers and adding the difference onto the smaller number. </a:t>
            </a:r>
            <a:endParaRPr lang="en-US" sz="2200" dirty="0">
              <a:latin typeface="Letter-join Plus 40" panose="02000505000000020003" pitchFamily="50" charset="0"/>
            </a:endParaRPr>
          </a:p>
          <a:p>
            <a:pPr lvl="1"/>
            <a:endParaRPr lang="en-US" sz="2200" dirty="0">
              <a:latin typeface="Letter-join Plus 40" panose="02000505000000020003" pitchFamily="50" charset="0"/>
            </a:endParaRPr>
          </a:p>
          <a:p>
            <a:pPr lvl="1"/>
            <a:r>
              <a:rPr lang="en-US" sz="2200" dirty="0" smtClean="0">
                <a:latin typeface="Letter-join Plus 40" panose="02000505000000020003" pitchFamily="50" charset="0"/>
              </a:rPr>
              <a:t>2) The other six numbers have to have a digit total of 20. So they all must be larger than 346,000 because anything between 345,900 and 346,000 has a larger digit total. The final three digits have to add up to 7 as 3 + 4 + 6 = 13</a:t>
            </a:r>
          </a:p>
          <a:p>
            <a:r>
              <a:rPr lang="en-US" sz="2200" dirty="0" smtClean="0">
                <a:latin typeface="Letter-join Plus 40" panose="02000505000000020003" pitchFamily="50" charset="0"/>
              </a:rPr>
              <a:t>As the number has no repeating digits, the other 6 numbers have to be:</a:t>
            </a:r>
          </a:p>
          <a:p>
            <a:r>
              <a:rPr lang="en-US" sz="2200" dirty="0" smtClean="0">
                <a:latin typeface="Letter-join Plus 40" panose="02000505000000020003" pitchFamily="50" charset="0"/>
              </a:rPr>
              <a:t>346,025                            346,052</a:t>
            </a:r>
          </a:p>
          <a:p>
            <a:r>
              <a:rPr lang="en-US" sz="2200" dirty="0" smtClean="0">
                <a:latin typeface="Letter-join Plus 40" panose="02000505000000020003" pitchFamily="50" charset="0"/>
              </a:rPr>
              <a:t>346,205                            346,250</a:t>
            </a:r>
          </a:p>
          <a:p>
            <a:r>
              <a:rPr lang="en-US" sz="2200" dirty="0" smtClean="0">
                <a:latin typeface="Letter-join Plus 40" panose="02000505000000020003" pitchFamily="50" charset="0"/>
              </a:rPr>
              <a:t>346,502                            346,520</a:t>
            </a:r>
            <a:endParaRPr lang="en-GB" sz="2200" dirty="0" smtClean="0"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0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Letter-join Plus 40" pitchFamily="50" charset="0"/>
              </a:rPr>
              <a:t>Problem solving – Deepen it!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251519" y="1700808"/>
            <a:ext cx="8724097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0" dirty="0" smtClean="0">
                <a:latin typeface="Letter-join Plus 40" pitchFamily="50" charset="0"/>
              </a:rPr>
              <a:t>Kayleigh draws bar model A. </a:t>
            </a:r>
          </a:p>
          <a:p>
            <a:r>
              <a:rPr lang="en-GB" sz="2800" b="0" dirty="0" smtClean="0">
                <a:latin typeface="Letter-join Plus 40" pitchFamily="50" charset="0"/>
              </a:rPr>
              <a:t>Her teacher asks her to draw another directly underneath bar model A to show the total is 30,000.</a:t>
            </a:r>
            <a:endParaRPr lang="en-GB" sz="2800" b="0" dirty="0">
              <a:latin typeface="Letter-join Plus 40" pitchFamily="50" charset="0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251519" y="5517232"/>
            <a:ext cx="8724097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0" dirty="0" smtClean="0">
                <a:latin typeface="Letter-join Plus 40" pitchFamily="50" charset="0"/>
              </a:rPr>
              <a:t>Explain how you know bar B is inaccurate.</a:t>
            </a:r>
            <a:endParaRPr lang="en-GB" sz="2800" b="0" dirty="0">
              <a:latin typeface="Letter-join Plus 40" pitchFamily="50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27861" t="39172" r="56433" b="26375"/>
          <a:stretch/>
        </p:blipFill>
        <p:spPr>
          <a:xfrm rot="5400000">
            <a:off x="2594753" y="2315849"/>
            <a:ext cx="280236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6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Letter-join Plus 40" pitchFamily="50" charset="0"/>
              </a:rPr>
              <a:t>Problem solving – Deepen it!</a:t>
            </a:r>
            <a:br>
              <a:rPr lang="en-GB" u="sng" dirty="0" smtClean="0">
                <a:latin typeface="Letter-join Plus 40" pitchFamily="50" charset="0"/>
              </a:rPr>
            </a:br>
            <a:r>
              <a:rPr lang="en-GB" u="sng" dirty="0" smtClean="0">
                <a:latin typeface="Letter-join Plus 40" pitchFamily="50" charset="0"/>
              </a:rPr>
              <a:t>ANSWERS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04864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000" dirty="0" smtClean="0">
                <a:latin typeface="Letter-join Plus 40" panose="02000505000000020003" pitchFamily="50" charset="0"/>
              </a:rPr>
              <a:t>Bar B is inaccurate because it starts after 10,000 and finishes after 50,000. Therefore it is longer than 40,000.</a:t>
            </a:r>
          </a:p>
          <a:p>
            <a:pPr>
              <a:lnSpc>
                <a:spcPct val="150000"/>
              </a:lnSpc>
            </a:pPr>
            <a:r>
              <a:rPr lang="en-GB" sz="3000" dirty="0" smtClean="0">
                <a:latin typeface="Letter-join Plus 40" panose="02000505000000020003" pitchFamily="50" charset="0"/>
              </a:rPr>
              <a:t>30,000 &lt; 40,000</a:t>
            </a:r>
          </a:p>
        </p:txBody>
      </p:sp>
    </p:spTree>
    <p:extLst>
      <p:ext uri="{BB962C8B-B14F-4D97-AF65-F5344CB8AC3E}">
        <p14:creationId xmlns:p14="http://schemas.microsoft.com/office/powerpoint/2010/main" val="414935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241" y="116632"/>
            <a:ext cx="8229600" cy="733474"/>
          </a:xfrm>
        </p:spPr>
        <p:txBody>
          <a:bodyPr>
            <a:normAutofit/>
          </a:bodyPr>
          <a:lstStyle/>
          <a:p>
            <a:r>
              <a:rPr lang="en-GB" sz="4000" u="sng" dirty="0" smtClean="0">
                <a:latin typeface="Letter-join Plus 40" pitchFamily="50" charset="0"/>
              </a:rPr>
              <a:t>DR ICE</a:t>
            </a:r>
            <a:endParaRPr lang="en-GB" sz="4000" u="sng" dirty="0">
              <a:latin typeface="Letter-join Plus 40" pitchFamily="5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129" y="1339027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Letter-join Plus 40" pitchFamily="50" charset="0"/>
              </a:rPr>
              <a:t>D</a:t>
            </a:r>
            <a:r>
              <a:rPr lang="en-GB" sz="3200" dirty="0" smtClean="0">
                <a:solidFill>
                  <a:srgbClr val="FF0000"/>
                </a:solidFill>
                <a:latin typeface="Letter-join Plus 40" pitchFamily="50" charset="0"/>
              </a:rPr>
              <a:t> I deepened my thinking by _____________ .</a:t>
            </a:r>
          </a:p>
          <a:p>
            <a:endParaRPr lang="en-GB" sz="3200" dirty="0" smtClean="0">
              <a:solidFill>
                <a:srgbClr val="FF0000"/>
              </a:solidFill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Letter-join Plus 40" pitchFamily="50" charset="0"/>
              </a:rPr>
              <a:t>R</a:t>
            </a:r>
            <a:r>
              <a:rPr lang="en-GB" sz="3200" dirty="0" smtClean="0">
                <a:solidFill>
                  <a:srgbClr val="FF0000"/>
                </a:solidFill>
                <a:latin typeface="Letter-join Plus 40" pitchFamily="50" charset="0"/>
              </a:rPr>
              <a:t> I was a role model when I _____________ .</a:t>
            </a:r>
          </a:p>
          <a:p>
            <a:endParaRPr lang="en-GB" sz="3200" dirty="0" smtClean="0">
              <a:solidFill>
                <a:srgbClr val="FF0000"/>
              </a:solidFill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Letter-join Plus 40" pitchFamily="50" charset="0"/>
              </a:rPr>
              <a:t>I</a:t>
            </a:r>
            <a:r>
              <a:rPr lang="en-GB" sz="3200" dirty="0" smtClean="0">
                <a:solidFill>
                  <a:srgbClr val="FF0000"/>
                </a:solidFill>
                <a:latin typeface="Letter-join Plus 40" pitchFamily="50" charset="0"/>
              </a:rPr>
              <a:t> __________ impacted on my learning.</a:t>
            </a:r>
          </a:p>
          <a:p>
            <a:endParaRPr lang="en-GB" sz="3200" dirty="0" smtClean="0">
              <a:solidFill>
                <a:srgbClr val="FF0000"/>
              </a:solidFill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Letter-join Plus 40" pitchFamily="50" charset="0"/>
              </a:rPr>
              <a:t>C</a:t>
            </a:r>
            <a:r>
              <a:rPr lang="en-GB" sz="3200" dirty="0" smtClean="0">
                <a:solidFill>
                  <a:srgbClr val="FF0000"/>
                </a:solidFill>
                <a:latin typeface="Letter-join Plus 40" pitchFamily="50" charset="0"/>
              </a:rPr>
              <a:t> I challenged myself to ________________ .</a:t>
            </a:r>
          </a:p>
          <a:p>
            <a:endParaRPr lang="en-GB" sz="3200" dirty="0" smtClean="0">
              <a:solidFill>
                <a:srgbClr val="FF0000"/>
              </a:solidFill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0000"/>
                </a:solidFill>
                <a:latin typeface="Letter-join Plus 40" pitchFamily="50" charset="0"/>
              </a:rPr>
              <a:t>E</a:t>
            </a:r>
            <a:r>
              <a:rPr lang="en-GB" sz="3200" dirty="0" smtClean="0">
                <a:solidFill>
                  <a:srgbClr val="FF0000"/>
                </a:solidFill>
                <a:latin typeface="Letter-join Plus 40" pitchFamily="50" charset="0"/>
              </a:rPr>
              <a:t> I showed I was engaged by ___________ .</a:t>
            </a:r>
            <a:endParaRPr lang="en-GB" sz="3200" dirty="0">
              <a:solidFill>
                <a:srgbClr val="FF0000"/>
              </a:solidFill>
              <a:latin typeface="Letter-join Plus 40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3849" y="69269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>
                <a:latin typeface="Letter-join Plus 40" pitchFamily="50" charset="0"/>
              </a:rPr>
              <a:t>Self assess your work using DR ICE:</a:t>
            </a:r>
            <a:r>
              <a:rPr lang="en-GB" sz="3600" dirty="0">
                <a:latin typeface="Letter-join Plus 40" pitchFamily="50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6809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274" y="3364372"/>
            <a:ext cx="8229600" cy="3024336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Letter-join Plus 40" pitchFamily="50" charset="0"/>
              </a:rPr>
              <a:t>DR ICE</a:t>
            </a:r>
            <a:br>
              <a:rPr lang="en-GB" u="sng" dirty="0" smtClean="0">
                <a:latin typeface="Letter-join Plus 40" pitchFamily="50" charset="0"/>
              </a:rPr>
            </a:br>
            <a:r>
              <a:rPr lang="en-GB" dirty="0" smtClean="0">
                <a:latin typeface="Letter-join Plus 40" pitchFamily="50" charset="0"/>
              </a:rPr>
              <a:t>What do you </a:t>
            </a:r>
            <a:r>
              <a:rPr lang="en-GB" dirty="0" smtClean="0">
                <a:latin typeface="Letter-join Plus 40" pitchFamily="50" charset="0"/>
              </a:rPr>
              <a:t>know </a:t>
            </a:r>
            <a:r>
              <a:rPr lang="en-GB" dirty="0" smtClean="0">
                <a:latin typeface="Letter-join Plus 40" pitchFamily="50" charset="0"/>
              </a:rPr>
              <a:t>about </a:t>
            </a:r>
            <a:r>
              <a:rPr lang="en-GB" dirty="0" smtClean="0">
                <a:latin typeface="Letter-join Plus 40" pitchFamily="50" charset="0"/>
              </a:rPr>
              <a:t>the two key words: </a:t>
            </a:r>
            <a:r>
              <a:rPr lang="en-GB" b="1" dirty="0" smtClean="0">
                <a:latin typeface="Letter-join Plus 40" pitchFamily="50" charset="0"/>
              </a:rPr>
              <a:t>ascending </a:t>
            </a:r>
            <a:r>
              <a:rPr lang="en-GB" dirty="0" smtClean="0">
                <a:latin typeface="Letter-join Plus 40" pitchFamily="50" charset="0"/>
              </a:rPr>
              <a:t>and </a:t>
            </a:r>
            <a:r>
              <a:rPr lang="en-GB" b="1" dirty="0" smtClean="0">
                <a:latin typeface="Letter-join Plus 40" pitchFamily="50" charset="0"/>
              </a:rPr>
              <a:t>descending</a:t>
            </a:r>
            <a:r>
              <a:rPr lang="en-GB" dirty="0" smtClean="0">
                <a:latin typeface="Letter-join Plus 40" pitchFamily="50" charset="0"/>
              </a:rPr>
              <a:t>? </a:t>
            </a:r>
            <a:endParaRPr lang="en-GB" dirty="0">
              <a:latin typeface="Letter-join Plus 40" pitchFamily="50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7512" y="168749"/>
            <a:ext cx="7907801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200" u="sng" dirty="0" smtClean="0">
              <a:latin typeface="Letter-join Plus 40" pitchFamily="50" charset="0"/>
            </a:endParaRPr>
          </a:p>
          <a:p>
            <a:pPr algn="l"/>
            <a:r>
              <a:rPr lang="en-GB" sz="3200" u="sng" dirty="0" smtClean="0">
                <a:latin typeface="Letter-join Plus 40" pitchFamily="50" charset="0"/>
              </a:rPr>
              <a:t>WALT: order and compare numbers up to 10 million</a:t>
            </a:r>
            <a:endParaRPr lang="en-GB" sz="3200" dirty="0">
              <a:solidFill>
                <a:srgbClr val="FF0000"/>
              </a:solidFill>
              <a:latin typeface="Letter-join Plus 40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772816"/>
            <a:ext cx="10081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Letter-join Plus 40" pitchFamily="50" charset="0"/>
              </a:rPr>
              <a:t>F:</a:t>
            </a:r>
          </a:p>
          <a:p>
            <a:r>
              <a:rPr lang="en-GB" sz="3200" dirty="0">
                <a:latin typeface="Letter-join Plus 40" pitchFamily="50" charset="0"/>
              </a:rPr>
              <a:t>R:</a:t>
            </a:r>
          </a:p>
          <a:p>
            <a:r>
              <a:rPr lang="en-GB" sz="3200" dirty="0">
                <a:latin typeface="Letter-join Plus 40" pitchFamily="50" charset="0"/>
              </a:rPr>
              <a:t>PS</a:t>
            </a:r>
            <a:r>
              <a:rPr lang="en-GB" dirty="0">
                <a:solidFill>
                  <a:srgbClr val="FF0000"/>
                </a:solidFill>
                <a:latin typeface="Letter-join Plus 40" pitchFamily="50" charset="0"/>
              </a:rPr>
              <a:t>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67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>
                <a:latin typeface="Letter-join Plus 40" pitchFamily="50" charset="0"/>
              </a:rPr>
              <a:t>Introduction</a:t>
            </a:r>
            <a:endParaRPr lang="en-US" u="sng" dirty="0"/>
          </a:p>
        </p:txBody>
      </p:sp>
      <p:sp>
        <p:nvSpPr>
          <p:cNvPr id="10" name="Rectangle 9"/>
          <p:cNvSpPr/>
          <p:nvPr/>
        </p:nvSpPr>
        <p:spPr>
          <a:xfrm>
            <a:off x="611560" y="1628800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Letter-join Plus 40" pitchFamily="50" charset="0"/>
              </a:rPr>
              <a:t>On your whiteboards write these numbers in ascending order (smallest first):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C00000"/>
                </a:solidFill>
                <a:latin typeface="Letter-join Plus 40" pitchFamily="50" charset="0"/>
              </a:rPr>
              <a:t>3,173      7,313      1,737     3,337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Letter-join Plus 40" pitchFamily="50" charset="0"/>
              </a:rPr>
              <a:t>39,353    35,593    35,935   39,335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C000"/>
                </a:solidFill>
                <a:latin typeface="Letter-join Plus 40" pitchFamily="50" charset="0"/>
              </a:rPr>
              <a:t>744,774   747,747   744,747    747,477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>
                <a:latin typeface="Letter-join Plus 40" pitchFamily="50" charset="0"/>
              </a:rPr>
              <a:t>Introduction</a:t>
            </a:r>
            <a:endParaRPr lang="en-US" u="sng" dirty="0"/>
          </a:p>
        </p:txBody>
      </p:sp>
      <p:sp>
        <p:nvSpPr>
          <p:cNvPr id="10" name="Rectangle 9"/>
          <p:cNvSpPr/>
          <p:nvPr/>
        </p:nvSpPr>
        <p:spPr>
          <a:xfrm>
            <a:off x="323528" y="162880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Letter-join Plus 40" pitchFamily="50" charset="0"/>
              </a:rPr>
              <a:t>If you were asked to find a halfway point between 24 and 38 what strategy would you suggest?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3564305"/>
            <a:ext cx="8721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Letter-join Plus 40" pitchFamily="50" charset="0"/>
              </a:rPr>
              <a:t>Add both numbers together and divide by 2.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955" y="4512022"/>
            <a:ext cx="87213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Letter-join Plus 40" pitchFamily="50" charset="0"/>
              </a:rPr>
              <a:t>Find the difference between 38 and 24 (14) then divide by 2. Add the difference (7) on to 24.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>
                <a:latin typeface="Letter-join Plus 40" pitchFamily="50" charset="0"/>
              </a:rPr>
              <a:t>Introduction</a:t>
            </a:r>
            <a:endParaRPr lang="en-US" u="sng" dirty="0"/>
          </a:p>
        </p:txBody>
      </p:sp>
      <p:sp>
        <p:nvSpPr>
          <p:cNvPr id="10" name="Rectangle 9"/>
          <p:cNvSpPr/>
          <p:nvPr/>
        </p:nvSpPr>
        <p:spPr>
          <a:xfrm>
            <a:off x="323528" y="1628800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Letter-join Plus 40" pitchFamily="50" charset="0"/>
              </a:rPr>
              <a:t>Find the halfway point between: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2602647"/>
            <a:ext cx="25202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Letter-join Plus 40" pitchFamily="50" charset="0"/>
              </a:rPr>
              <a:t>16 and 14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Letter-join Plus 40" pitchFamily="50" charset="0"/>
              </a:rPr>
              <a:t>48 and 78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C000"/>
                </a:solidFill>
                <a:latin typeface="Letter-join Plus 40" pitchFamily="50" charset="0"/>
              </a:rPr>
              <a:t>277 and 31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79912" y="2602647"/>
            <a:ext cx="4968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  <a:latin typeface="Letter-join Plus 40" pitchFamily="50" charset="0"/>
              </a:rPr>
              <a:t>16 + 14 = 30 ÷ 2 = 15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Letter-join Plus 40" pitchFamily="50" charset="0"/>
              </a:rPr>
              <a:t>48 + 78 = 126 ÷ 2 = 63</a:t>
            </a:r>
          </a:p>
          <a:p>
            <a:endParaRPr lang="en-GB" sz="3200" dirty="0">
              <a:latin typeface="Letter-join Plus 40" pitchFamily="50" charset="0"/>
            </a:endParaRPr>
          </a:p>
          <a:p>
            <a:r>
              <a:rPr lang="en-GB" sz="3200" b="1" dirty="0" smtClean="0">
                <a:solidFill>
                  <a:srgbClr val="FFC000"/>
                </a:solidFill>
                <a:latin typeface="Letter-join Plus 40" pitchFamily="50" charset="0"/>
              </a:rPr>
              <a:t>277 + 31 = 308 ÷ 2 = 154</a:t>
            </a:r>
            <a:endParaRPr lang="en-GB" sz="3200" b="1" dirty="0">
              <a:solidFill>
                <a:srgbClr val="FFC000"/>
              </a:solidFill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Letter-join Plus 40" pitchFamily="50" charset="0"/>
              </a:rPr>
              <a:t>Key Vocabulary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43608" y="1916833"/>
            <a:ext cx="2736304" cy="4246312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Letter-join Plus 40" pitchFamily="50" charset="0"/>
              </a:rPr>
              <a:t>p</a:t>
            </a:r>
            <a:r>
              <a:rPr lang="en-GB" dirty="0" smtClean="0">
                <a:latin typeface="Letter-join Plus 40" pitchFamily="50" charset="0"/>
              </a:rPr>
              <a:t>lace value</a:t>
            </a:r>
            <a:endParaRPr lang="en-GB" dirty="0">
              <a:latin typeface="Letter-join Plus 40" pitchFamily="50" charset="0"/>
            </a:endParaRPr>
          </a:p>
          <a:p>
            <a:r>
              <a:rPr lang="en-GB" dirty="0" smtClean="0">
                <a:latin typeface="Letter-join Plus 40" pitchFamily="50" charset="0"/>
              </a:rPr>
              <a:t>digit</a:t>
            </a:r>
          </a:p>
          <a:p>
            <a:r>
              <a:rPr lang="en-GB" dirty="0" smtClean="0">
                <a:latin typeface="Letter-join Plus 40" pitchFamily="50" charset="0"/>
              </a:rPr>
              <a:t>number</a:t>
            </a:r>
          </a:p>
          <a:p>
            <a:r>
              <a:rPr lang="en-GB" dirty="0">
                <a:latin typeface="Letter-join Plus 40" pitchFamily="50" charset="0"/>
              </a:rPr>
              <a:t>a</a:t>
            </a:r>
            <a:r>
              <a:rPr lang="en-GB" dirty="0" smtClean="0">
                <a:latin typeface="Letter-join Plus 40" pitchFamily="50" charset="0"/>
              </a:rPr>
              <a:t>mount</a:t>
            </a:r>
          </a:p>
          <a:p>
            <a:r>
              <a:rPr lang="en-GB" dirty="0">
                <a:latin typeface="Letter-join Plus 40" pitchFamily="50" charset="0"/>
              </a:rPr>
              <a:t>c</a:t>
            </a:r>
            <a:r>
              <a:rPr lang="en-GB" dirty="0" smtClean="0">
                <a:latin typeface="Letter-join Plus 40" pitchFamily="50" charset="0"/>
              </a:rPr>
              <a:t>ompare</a:t>
            </a:r>
          </a:p>
          <a:p>
            <a:r>
              <a:rPr lang="en-GB" dirty="0" smtClean="0">
                <a:latin typeface="Letter-join Plus 40" pitchFamily="50" charset="0"/>
              </a:rPr>
              <a:t>order</a:t>
            </a:r>
          </a:p>
          <a:p>
            <a:r>
              <a:rPr lang="en-GB" dirty="0">
                <a:latin typeface="Letter-join Plus 40" pitchFamily="50" charset="0"/>
              </a:rPr>
              <a:t>a</a:t>
            </a:r>
            <a:r>
              <a:rPr lang="en-GB" dirty="0" smtClean="0">
                <a:latin typeface="Letter-join Plus 40" pitchFamily="50" charset="0"/>
              </a:rPr>
              <a:t>scending</a:t>
            </a:r>
          </a:p>
          <a:p>
            <a:r>
              <a:rPr lang="en-GB" dirty="0">
                <a:latin typeface="Letter-join Plus 40" pitchFamily="50" charset="0"/>
              </a:rPr>
              <a:t>d</a:t>
            </a:r>
            <a:r>
              <a:rPr lang="en-GB" dirty="0" smtClean="0">
                <a:latin typeface="Letter-join Plus 40" pitchFamily="50" charset="0"/>
              </a:rPr>
              <a:t>escending </a:t>
            </a:r>
            <a:endParaRPr lang="en-GB" dirty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4427984" y="1637182"/>
            <a:ext cx="38884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latin typeface="Letter-join Plus 40" pitchFamily="50" charset="0"/>
              </a:rPr>
              <a:t>ones</a:t>
            </a:r>
          </a:p>
          <a:p>
            <a:r>
              <a:rPr lang="en-GB" dirty="0" smtClean="0">
                <a:latin typeface="Letter-join Plus 40" pitchFamily="50" charset="0"/>
              </a:rPr>
              <a:t>tens</a:t>
            </a:r>
          </a:p>
          <a:p>
            <a:r>
              <a:rPr lang="en-GB" dirty="0" smtClean="0">
                <a:latin typeface="Letter-join Plus 40" pitchFamily="50" charset="0"/>
              </a:rPr>
              <a:t>hundreds</a:t>
            </a:r>
          </a:p>
          <a:p>
            <a:r>
              <a:rPr lang="en-GB" dirty="0" smtClean="0">
                <a:latin typeface="Letter-join Plus 40" pitchFamily="50" charset="0"/>
              </a:rPr>
              <a:t>thousands</a:t>
            </a:r>
          </a:p>
          <a:p>
            <a:r>
              <a:rPr lang="en-GB" dirty="0" smtClean="0">
                <a:latin typeface="Letter-join Plus 40" pitchFamily="50" charset="0"/>
              </a:rPr>
              <a:t>ten thousands</a:t>
            </a:r>
          </a:p>
          <a:p>
            <a:r>
              <a:rPr lang="en-GB" dirty="0" smtClean="0">
                <a:latin typeface="Letter-join Plus 40" pitchFamily="50" charset="0"/>
              </a:rPr>
              <a:t>hundred thousands</a:t>
            </a:r>
          </a:p>
          <a:p>
            <a:r>
              <a:rPr lang="en-GB" dirty="0" smtClean="0">
                <a:latin typeface="Letter-join Plus 40" pitchFamily="50" charset="0"/>
              </a:rPr>
              <a:t>millions</a:t>
            </a:r>
          </a:p>
          <a:p>
            <a:r>
              <a:rPr lang="en-GB" dirty="0" smtClean="0">
                <a:latin typeface="Letter-join Plus 40" pitchFamily="50" charset="0"/>
              </a:rPr>
              <a:t>ten millions</a:t>
            </a: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  <a:p>
            <a:endParaRPr lang="en-GB" dirty="0" smtClean="0"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Letter-join Plus 40" pitchFamily="50" charset="0"/>
              </a:rPr>
              <a:t>Fluency – Do it!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97" y="1052736"/>
            <a:ext cx="8229600" cy="604664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1) </a:t>
            </a:r>
            <a:r>
              <a:rPr lang="en-GB" sz="2400" dirty="0" smtClean="0">
                <a:latin typeface="Letter-join Plus 40" pitchFamily="50" charset="0"/>
              </a:rPr>
              <a:t>Use &lt; &gt; = to compare these numbers:   67,276     67,627</a:t>
            </a:r>
            <a:endParaRPr lang="en-GB" sz="2400" dirty="0"/>
          </a:p>
          <a:p>
            <a:pPr marL="0" indent="0">
              <a:buNone/>
            </a:pPr>
            <a:endParaRPr lang="en-GB" sz="2400" i="1" dirty="0" smtClean="0">
              <a:latin typeface="Letter-join Plus 40" pitchFamily="50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78774" y="6093296"/>
            <a:ext cx="45365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i="1" dirty="0" smtClean="0">
                <a:latin typeface="Letter-join Plus 40" pitchFamily="50" charset="0"/>
              </a:rPr>
              <a:t>Fluency 2 – see the colour-coded sheet </a:t>
            </a:r>
            <a:endParaRPr lang="en-GB" sz="2000" i="1" dirty="0">
              <a:latin typeface="Letter-join Plus 40" pitchFamily="50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8093" y="1768268"/>
            <a:ext cx="8229600" cy="868644"/>
          </a:xfrm>
          <a:prstGeom prst="rect">
            <a:avLst/>
          </a:prstGeom>
          <a:solidFill>
            <a:srgbClr val="FF99C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2) </a:t>
            </a:r>
            <a:r>
              <a:rPr lang="en-GB" sz="2400" dirty="0">
                <a:latin typeface="Letter-join Plus 40" pitchFamily="50" charset="0"/>
              </a:rPr>
              <a:t>Use &lt; &gt; = to compare these numbers</a:t>
            </a:r>
            <a:r>
              <a:rPr lang="en-GB" sz="2400" dirty="0" smtClean="0">
                <a:latin typeface="Letter-join Plus 40" pitchFamily="50" charset="0"/>
              </a:rPr>
              <a:t>:</a:t>
            </a:r>
          </a:p>
          <a:p>
            <a:pPr marL="0" indent="0">
              <a:buNone/>
            </a:pPr>
            <a:r>
              <a:rPr lang="en-GB" sz="2400" dirty="0" smtClean="0">
                <a:latin typeface="Letter-join Plus 40" pitchFamily="50" charset="0"/>
              </a:rPr>
              <a:t>    438,388    438,338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8093" y="4672140"/>
            <a:ext cx="8229600" cy="9276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5) </a:t>
            </a:r>
            <a:r>
              <a:rPr lang="en-GB" sz="2400" dirty="0">
                <a:latin typeface="Letter-join Plus 40" pitchFamily="50" charset="0"/>
              </a:rPr>
              <a:t>Find the halfway point between these two numbers:</a:t>
            </a:r>
          </a:p>
          <a:p>
            <a:pPr marL="0" indent="0">
              <a:buNone/>
            </a:pPr>
            <a:r>
              <a:rPr lang="en-GB" sz="2400" dirty="0">
                <a:latin typeface="Letter-join Plus 40" pitchFamily="50" charset="0"/>
              </a:rPr>
              <a:t>   </a:t>
            </a:r>
            <a:r>
              <a:rPr lang="en-GB" sz="2400" dirty="0" smtClean="0">
                <a:latin typeface="Letter-join Plus 40" pitchFamily="50" charset="0"/>
              </a:rPr>
              <a:t>17,400 and 18,200</a:t>
            </a:r>
            <a:endParaRPr lang="en-GB" sz="2400" dirty="0">
              <a:latin typeface="Letter-join Plus 40" pitchFamily="50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98093" y="2708920"/>
            <a:ext cx="8229600" cy="844444"/>
          </a:xfrm>
          <a:prstGeom prst="rect">
            <a:avLst/>
          </a:prstGeom>
          <a:solidFill>
            <a:srgbClr val="FF99CC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3</a:t>
            </a:r>
            <a:r>
              <a:rPr lang="en-GB" sz="2400" dirty="0" smtClean="0">
                <a:latin typeface="Letter-join Plus 40" pitchFamily="50" charset="0"/>
              </a:rPr>
              <a:t>) Use </a:t>
            </a:r>
            <a:r>
              <a:rPr lang="en-GB" sz="2400" dirty="0">
                <a:latin typeface="Letter-join Plus 40" pitchFamily="50" charset="0"/>
              </a:rPr>
              <a:t>&lt; &gt; = to compare these numbers:</a:t>
            </a:r>
          </a:p>
          <a:p>
            <a:pPr marL="0" indent="0">
              <a:buNone/>
            </a:pPr>
            <a:r>
              <a:rPr lang="en-GB" sz="2400" dirty="0">
                <a:latin typeface="Letter-join Plus 40" pitchFamily="50" charset="0"/>
              </a:rPr>
              <a:t>    5,265,256    5,256,565</a:t>
            </a:r>
          </a:p>
          <a:p>
            <a:pPr marL="0" indent="0">
              <a:buNone/>
            </a:pPr>
            <a:endParaRPr lang="en-GB" sz="2400" dirty="0">
              <a:latin typeface="Letter-join Plus 40" pitchFamily="50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95536" y="3617536"/>
            <a:ext cx="8229600" cy="9884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4</a:t>
            </a:r>
            <a:r>
              <a:rPr lang="en-GB" sz="2400" dirty="0" smtClean="0">
                <a:latin typeface="Letter-join Plus 40" pitchFamily="50" charset="0"/>
              </a:rPr>
              <a:t>) Find the halfway point between these two numbers:</a:t>
            </a:r>
          </a:p>
          <a:p>
            <a:pPr marL="0" indent="0">
              <a:buNone/>
            </a:pPr>
            <a:r>
              <a:rPr lang="en-GB" sz="2400" dirty="0" smtClean="0">
                <a:latin typeface="Letter-join Plus 40" pitchFamily="50" charset="0"/>
              </a:rPr>
              <a:t>   2400 and 4400   </a:t>
            </a:r>
            <a:endParaRPr lang="en-GB" sz="2400" dirty="0">
              <a:latin typeface="Letter-join Plus 40" pitchFamily="50" charset="0"/>
            </a:endParaRPr>
          </a:p>
          <a:p>
            <a:pPr marL="0" indent="0">
              <a:buNone/>
            </a:pPr>
            <a:endParaRPr lang="en-GB" sz="2400" dirty="0"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5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Letter-join Plus 40" pitchFamily="50" charset="0"/>
              </a:rPr>
              <a:t>Fluency – Do it!</a:t>
            </a:r>
            <a:br>
              <a:rPr lang="en-GB" u="sng" dirty="0" smtClean="0">
                <a:latin typeface="Letter-join Plus 40" pitchFamily="50" charset="0"/>
              </a:rPr>
            </a:br>
            <a:r>
              <a:rPr lang="en-GB" u="sng" dirty="0" smtClean="0">
                <a:latin typeface="Letter-join Plus 40" pitchFamily="50" charset="0"/>
              </a:rPr>
              <a:t>ANSWERS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26" y="1340768"/>
            <a:ext cx="8229600" cy="4896544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GB" sz="2800" dirty="0" smtClean="0">
                <a:latin typeface="Letter-join Plus 40" pitchFamily="50" charset="0"/>
              </a:rPr>
              <a:t>1) 67,276  &lt;  </a:t>
            </a:r>
            <a:r>
              <a:rPr lang="en-GB" sz="2800" dirty="0">
                <a:latin typeface="Letter-join Plus 40" pitchFamily="50" charset="0"/>
              </a:rPr>
              <a:t>67,627</a:t>
            </a:r>
            <a:endParaRPr lang="en-GB" sz="2800" dirty="0"/>
          </a:p>
          <a:p>
            <a:pPr marL="0" indent="0">
              <a:lnSpc>
                <a:spcPct val="160000"/>
              </a:lnSpc>
              <a:buNone/>
            </a:pPr>
            <a:r>
              <a:rPr lang="en-GB" sz="2800" dirty="0" smtClean="0">
                <a:latin typeface="Letter-join Plus 40" pitchFamily="50" charset="0"/>
              </a:rPr>
              <a:t>2)</a:t>
            </a:r>
            <a:r>
              <a:rPr lang="en-GB" sz="2800" dirty="0">
                <a:latin typeface="Letter-join Plus 40" pitchFamily="50" charset="0"/>
              </a:rPr>
              <a:t> 438,388  </a:t>
            </a:r>
            <a:r>
              <a:rPr lang="en-GB" sz="2800" dirty="0" smtClean="0">
                <a:latin typeface="Letter-join Plus 40" pitchFamily="50" charset="0"/>
              </a:rPr>
              <a:t>&gt;  438,338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2800" dirty="0" smtClean="0">
                <a:latin typeface="Letter-join Plus 40" pitchFamily="50" charset="0"/>
              </a:rPr>
              <a:t>3) </a:t>
            </a:r>
            <a:r>
              <a:rPr lang="en-GB" sz="2800" dirty="0">
                <a:latin typeface="Letter-join Plus 40" pitchFamily="50" charset="0"/>
              </a:rPr>
              <a:t>5,265,256  </a:t>
            </a:r>
            <a:r>
              <a:rPr lang="en-GB" sz="2800" dirty="0" smtClean="0">
                <a:latin typeface="Letter-join Plus 40" pitchFamily="50" charset="0"/>
              </a:rPr>
              <a:t>&gt;  5,256,565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2800" dirty="0" smtClean="0">
                <a:latin typeface="Letter-join Plus 40" pitchFamily="50" charset="0"/>
              </a:rPr>
              <a:t>4) 3,400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GB" sz="2800" dirty="0" smtClean="0">
                <a:latin typeface="Letter-join Plus 40" pitchFamily="50" charset="0"/>
              </a:rPr>
              <a:t>5) 17,800</a:t>
            </a:r>
            <a:endParaRPr lang="en-GB" sz="2800" dirty="0">
              <a:latin typeface="Letter-join Plus 40" pitchFamily="50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78774" y="6309320"/>
            <a:ext cx="45365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i="1" dirty="0" smtClean="0">
                <a:latin typeface="Letter-join Plus 40" pitchFamily="50" charset="0"/>
              </a:rPr>
              <a:t>Fluency </a:t>
            </a:r>
            <a:r>
              <a:rPr lang="en-GB" sz="2000" i="1" dirty="0">
                <a:latin typeface="Letter-join Plus 40" pitchFamily="50" charset="0"/>
              </a:rPr>
              <a:t>2 – see the colour-coded </a:t>
            </a:r>
            <a:r>
              <a:rPr lang="en-GB" sz="2000" i="1" dirty="0" smtClean="0">
                <a:latin typeface="Letter-join Plus 40" pitchFamily="50" charset="0"/>
              </a:rPr>
              <a:t>sheet   </a:t>
            </a:r>
            <a:endParaRPr lang="en-GB" sz="2000" i="1" dirty="0"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1619"/>
            <a:ext cx="8229600" cy="850106"/>
          </a:xfrm>
        </p:spPr>
        <p:txBody>
          <a:bodyPr/>
          <a:lstStyle/>
          <a:p>
            <a:r>
              <a:rPr lang="en-GB" u="sng" dirty="0" smtClean="0">
                <a:latin typeface="Letter-join Plus 40" pitchFamily="50" charset="0"/>
              </a:rPr>
              <a:t>Reasoning – Secure it!</a:t>
            </a:r>
            <a:endParaRPr lang="en-GB" u="sng" dirty="0">
              <a:latin typeface="Letter-join Plus 40" pitchFamily="50" charset="0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411591" y="2708921"/>
            <a:ext cx="8420178" cy="50405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600" b="0" dirty="0" smtClean="0">
              <a:latin typeface="Letter-join Plus 40" pitchFamily="50" charset="0"/>
            </a:endParaRPr>
          </a:p>
          <a:p>
            <a:pPr marL="514350" indent="-514350">
              <a:buAutoNum type="arabicParenR"/>
            </a:pPr>
            <a:r>
              <a:rPr lang="en-GB" sz="2600" b="0" dirty="0" smtClean="0">
                <a:latin typeface="Letter-join Plus 40" pitchFamily="50" charset="0"/>
              </a:rPr>
              <a:t>Use your sentence starters to explain how you find the halfway point between any two numbers. Remember to explain using words and numbers.</a:t>
            </a:r>
          </a:p>
          <a:p>
            <a:pPr marL="514350" indent="-514350">
              <a:buAutoNum type="arabicParenR"/>
            </a:pPr>
            <a:endParaRPr lang="en-GB" sz="2600" b="0" dirty="0">
              <a:latin typeface="Letter-join Plus 40" pitchFamily="50" charset="0"/>
            </a:endParaRPr>
          </a:p>
          <a:p>
            <a:pPr marL="514350" indent="-514350">
              <a:buAutoNum type="arabicParenR"/>
            </a:pPr>
            <a:r>
              <a:rPr lang="en-GB" sz="2600" b="0" dirty="0" smtClean="0">
                <a:latin typeface="Letter-join Plus 40" pitchFamily="50" charset="0"/>
              </a:rPr>
              <a:t>Bob has ordered eight 6-digit numbers.</a:t>
            </a:r>
          </a:p>
          <a:p>
            <a:r>
              <a:rPr lang="en-GB" sz="2600" b="0" dirty="0" smtClean="0">
                <a:latin typeface="Letter-join Plus 40" pitchFamily="50" charset="0"/>
              </a:rPr>
              <a:t>The smallest number is 345,900</a:t>
            </a:r>
          </a:p>
          <a:p>
            <a:r>
              <a:rPr lang="en-GB" sz="2600" b="0" dirty="0" smtClean="0">
                <a:latin typeface="Letter-join Plus 40" pitchFamily="50" charset="0"/>
              </a:rPr>
              <a:t>The greatest number is 347,000</a:t>
            </a:r>
          </a:p>
          <a:p>
            <a:r>
              <a:rPr lang="en-GB" sz="2600" b="0" dirty="0" smtClean="0">
                <a:latin typeface="Letter-join Plus 40" pitchFamily="50" charset="0"/>
              </a:rPr>
              <a:t>All the other numbers have digit totals of 20 and have no repeating digits.</a:t>
            </a:r>
          </a:p>
          <a:p>
            <a:r>
              <a:rPr lang="en-GB" sz="2600" b="0" dirty="0" smtClean="0">
                <a:latin typeface="Letter-join Plus 40" pitchFamily="50" charset="0"/>
              </a:rPr>
              <a:t>What are the other six numbers?</a:t>
            </a:r>
          </a:p>
          <a:p>
            <a:r>
              <a:rPr lang="en-GB" sz="2600" b="0" dirty="0" smtClean="0">
                <a:latin typeface="Letter-join Plus 40" pitchFamily="50" charset="0"/>
              </a:rPr>
              <a:t>Can you order all eight numbers from smallest to greatest?</a:t>
            </a:r>
          </a:p>
          <a:p>
            <a:pPr marL="514350" indent="-514350">
              <a:buAutoNum type="arabicParenR"/>
            </a:pPr>
            <a:endParaRPr lang="en-GB" sz="2600" b="0" dirty="0">
              <a:latin typeface="Letter-join Plus 40" pitchFamily="50" charset="0"/>
            </a:endParaRPr>
          </a:p>
          <a:p>
            <a:pPr marL="514350" indent="-514350">
              <a:buAutoNum type="arabicParenR"/>
            </a:pPr>
            <a:endParaRPr lang="en-GB" sz="2600" b="0" dirty="0">
              <a:latin typeface="Letter-join Plus 4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19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686</Words>
  <Application>Microsoft Office PowerPoint</Application>
  <PresentationFormat>On-screen Show (4:3)</PresentationFormat>
  <Paragraphs>120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Letter-join Plus 40</vt:lpstr>
      <vt:lpstr>Office Theme</vt:lpstr>
      <vt:lpstr>WALT: order and compare numbers up to 10 million</vt:lpstr>
      <vt:lpstr>DR ICE What do you know about the two key words: ascending and descending? </vt:lpstr>
      <vt:lpstr>Introduction</vt:lpstr>
      <vt:lpstr>Introduction</vt:lpstr>
      <vt:lpstr>Introduction</vt:lpstr>
      <vt:lpstr>Key Vocabulary</vt:lpstr>
      <vt:lpstr>Fluency – Do it!</vt:lpstr>
      <vt:lpstr>Fluency – Do it! ANSWERS</vt:lpstr>
      <vt:lpstr>Reasoning – Secure it!</vt:lpstr>
      <vt:lpstr>Reasoning – Secure it! ANSWERS</vt:lpstr>
      <vt:lpstr>Problem solving – Deepen it!</vt:lpstr>
      <vt:lpstr>Problem solving – Deepen it! ANSWERS</vt:lpstr>
      <vt:lpstr>DR ICE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AuthorisedUser</dc:creator>
  <cp:lastModifiedBy>S Khaira WLS</cp:lastModifiedBy>
  <cp:revision>23</cp:revision>
  <cp:lastPrinted>2020-09-07T17:00:43Z</cp:lastPrinted>
  <dcterms:created xsi:type="dcterms:W3CDTF">2018-07-12T15:31:17Z</dcterms:created>
  <dcterms:modified xsi:type="dcterms:W3CDTF">2020-09-07T17:00:49Z</dcterms:modified>
</cp:coreProperties>
</file>