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2" r:id="rId4"/>
    <p:sldId id="293" r:id="rId5"/>
    <p:sldId id="259" r:id="rId6"/>
    <p:sldId id="302" r:id="rId7"/>
    <p:sldId id="260" r:id="rId8"/>
    <p:sldId id="295" r:id="rId9"/>
    <p:sldId id="296" r:id="rId10"/>
    <p:sldId id="261" r:id="rId11"/>
    <p:sldId id="300" r:id="rId12"/>
    <p:sldId id="291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4920-8355-46BA-9921-11ADE271A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06CE8-65B8-4F7C-9B44-E57CEA1AC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7903F-13AA-49C0-846B-874409F9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B749-487E-4089-9A0D-2F647515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7AA9A-AC2B-4529-A9D0-47C073DC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2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241A-9BD5-47C1-BC56-424FFDFD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145E7-A053-4552-B6A7-EE72B3DF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964E-4DE6-4134-9ED3-F282A8FA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D82EA-5EDF-40D4-8A9D-3A0F7AA2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E49B-283A-4DA7-A27F-5FF4C862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2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93C6F-D1AD-4185-A788-55F1877B0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28FE6-2CED-47E4-ADFE-ED4EE4F17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2E15-AEAA-477C-AA88-A8548E1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1AFC-7D51-454F-89C8-75A904E8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96ED-CCF3-4BD4-A883-9EDCBEA3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D332-3A52-499B-8853-83B4703A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1384-C6F5-4EAF-84E2-FE5EC553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011C-9FFD-49CB-963A-13F000D0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6847-C608-4D70-90FC-94FC2267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ED517-3EB1-4E45-9E6D-53775B8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6E83-99A5-4A7C-93CB-6990FB3E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F9A19-EB32-4A84-A021-8C20756C3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EFC0-8B83-4F2E-BA97-CB5F15DF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7082-A928-4F41-A6FF-12A10B13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F4ED5-DF23-4B17-A488-BE2EB0BC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0F7F-CEDE-4D7A-9A0B-75FD409D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1B8C-EDF3-4F34-8AD3-94A18876E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A5386-AFAF-4F01-9233-606B0AE26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3A021-71F9-4CC4-9D72-0FF09616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24CF-F285-45B1-BC7B-965F060F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E59BC-8C3B-4051-9B29-D8DDD152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2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85C3-5DDE-46DB-BCB6-CB7CB1F2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9D8F5-7C65-4FE6-9B60-65979739F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22995-1E7C-4051-9688-8622CEB9F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7E0A0-B2C2-40DE-8C4C-8646A1BAC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099E5-5474-478A-A79D-F94ABA458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AC7B1-96F5-4310-A70D-9851732E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05A7F-3A0C-4B84-B8FC-97B5B3D5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341A1-23EC-4AAC-8064-1E506058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2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F966-6CE7-47CD-A5F8-4E9D86AF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7302A-A730-48CF-88E9-9D07DBEB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29D66-835F-4436-9D25-7E2DD6CF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5913F-150F-48C0-83D5-9A2183CE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659DE-D0CA-4EC7-ACD6-883608E8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59555-21EB-44AA-A68D-D33880D4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30C8C-8670-4B48-AA13-1CCC713C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7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71B3-0BB7-490C-A390-B0511FB9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10EA-7400-4F46-9DB3-3AF436F9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C4A95-B3A0-4F87-921C-14EB79EF1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4544D-E028-4F1C-9DEF-F89BE718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49153-CD29-45A8-A3A8-5BA9B027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6458F-3F26-410E-B345-00671CFB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0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D748-1AAA-4FCC-9923-623A8399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CB59B-D1FF-4B50-B6F2-0C2C58996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2B0A3-6778-4945-8AD3-F8B651D49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7B6AE-D3CC-4C86-9F76-BEA817C0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53E28-9C5A-4849-BC39-C1375AE1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1251E-7E0C-4956-86D7-3ABEA7E1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5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E07F8-FD70-4446-BF86-27D93BF6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829CE-4A27-41D8-B845-33ED131E2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1CE6-DBCD-439B-BFED-35B8311C6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A27C-FDB1-4071-8513-04D75EF85175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A6A1B-2CBB-4B6E-BBD4-4D2CE5C5E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31D52-5DF3-4CCB-B0ED-391F7EFE7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3655-0515-4435-849C-75C5EE04B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07568" y="2204865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Rg" pitchFamily="50" charset="0"/>
              </a:rPr>
              <a:t>Revisit sounds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452637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Sassoon Infant Rg" pitchFamily="50" charset="0"/>
              </a:rPr>
              <a:t>a b c d e f g h </a:t>
            </a:r>
            <a:r>
              <a:rPr lang="en-GB" sz="2800" dirty="0" err="1">
                <a:latin typeface="Sassoon Infant Rg" pitchFamily="50" charset="0"/>
              </a:rPr>
              <a:t>i</a:t>
            </a:r>
            <a:r>
              <a:rPr lang="en-GB" sz="2800" dirty="0">
                <a:latin typeface="Sassoon Infant Rg" pitchFamily="50" charset="0"/>
              </a:rPr>
              <a:t> j k l m n o p q r s t u v w x y z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1811524" y="332656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Sassoon Infant Rg" pitchFamily="50" charset="0"/>
              </a:rPr>
              <a:t>Lesson 1</a:t>
            </a:r>
            <a:endParaRPr lang="en-GB" sz="28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D25A0DD-A8BC-48E7-A56F-EF5DA04EF631}"/>
              </a:ext>
            </a:extLst>
          </p:cNvPr>
          <p:cNvSpPr/>
          <p:nvPr/>
        </p:nvSpPr>
        <p:spPr>
          <a:xfrm>
            <a:off x="6771861" y="106017"/>
            <a:ext cx="5315203" cy="2570922"/>
          </a:xfrm>
          <a:prstGeom prst="wedgeEllipseCallout">
            <a:avLst>
              <a:gd name="adj1" fmla="val -953"/>
              <a:gd name="adj2" fmla="val 103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Sassoon Infant Rg" panose="02000503030000020003" pitchFamily="50" charset="0"/>
              </a:rPr>
              <a:t>Can you sing the alphabet song? If an adult points to a letter along the alphabet line, can you give them the sound of the letter as well as the name?</a:t>
            </a:r>
          </a:p>
        </p:txBody>
      </p:sp>
    </p:spTree>
    <p:extLst>
      <p:ext uri="{BB962C8B-B14F-4D97-AF65-F5344CB8AC3E}">
        <p14:creationId xmlns:p14="http://schemas.microsoft.com/office/powerpoint/2010/main" val="1841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887" y="941106"/>
            <a:ext cx="181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night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8562" y="1818788"/>
            <a:ext cx="170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fright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5479" y="2742118"/>
            <a:ext cx="2044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right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83EB60-0CDF-41A5-9E10-A3CAEB07BC39}"/>
              </a:ext>
            </a:extLst>
          </p:cNvPr>
          <p:cNvSpPr/>
          <p:nvPr/>
        </p:nvSpPr>
        <p:spPr>
          <a:xfrm>
            <a:off x="3548863" y="1677063"/>
            <a:ext cx="84813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D2F073-4FFA-4A1C-A75F-4492B2E8B36C}"/>
              </a:ext>
            </a:extLst>
          </p:cNvPr>
          <p:cNvSpPr/>
          <p:nvPr/>
        </p:nvSpPr>
        <p:spPr>
          <a:xfrm>
            <a:off x="3762804" y="2554674"/>
            <a:ext cx="66342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240F6C-32CE-40D1-95C2-01C992272F9B}"/>
              </a:ext>
            </a:extLst>
          </p:cNvPr>
          <p:cNvSpPr/>
          <p:nvPr/>
        </p:nvSpPr>
        <p:spPr>
          <a:xfrm>
            <a:off x="3676665" y="3495346"/>
            <a:ext cx="8357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17FB6-59E6-448C-882B-DC54DE7C5B73}"/>
              </a:ext>
            </a:extLst>
          </p:cNvPr>
          <p:cNvSpPr/>
          <p:nvPr/>
        </p:nvSpPr>
        <p:spPr>
          <a:xfrm>
            <a:off x="3472663" y="2554674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B2B3E7-81B6-4FC3-B883-7D59D87CF8CA}"/>
              </a:ext>
            </a:extLst>
          </p:cNvPr>
          <p:cNvSpPr/>
          <p:nvPr/>
        </p:nvSpPr>
        <p:spPr>
          <a:xfrm>
            <a:off x="3420248" y="3472488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2697E781-2125-4C7A-B273-A8642D3E03B7}"/>
              </a:ext>
            </a:extLst>
          </p:cNvPr>
          <p:cNvSpPr/>
          <p:nvPr/>
        </p:nvSpPr>
        <p:spPr>
          <a:xfrm>
            <a:off x="6878486" y="192853"/>
            <a:ext cx="5141236" cy="2099773"/>
          </a:xfrm>
          <a:prstGeom prst="wedgeEllipseCallout">
            <a:avLst>
              <a:gd name="adj1" fmla="val -59240"/>
              <a:gd name="adj2" fmla="val 18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Infant Rg" panose="02000503030000020003" pitchFamily="50" charset="0"/>
              </a:rPr>
              <a:t>Look at these words, you will be writing these but you cannot look at them and copy. I’ll cover them on the next slide.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3E7DA7-89BE-405D-91C1-0A8D78995BC2}"/>
              </a:ext>
            </a:extLst>
          </p:cNvPr>
          <p:cNvSpPr/>
          <p:nvPr/>
        </p:nvSpPr>
        <p:spPr>
          <a:xfrm>
            <a:off x="3320263" y="1671547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6E48B7-D648-420F-AE38-3DE99794EE2B}"/>
              </a:ext>
            </a:extLst>
          </p:cNvPr>
          <p:cNvSpPr/>
          <p:nvPr/>
        </p:nvSpPr>
        <p:spPr>
          <a:xfrm>
            <a:off x="4549902" y="2577533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1EBA97-9F5B-46FE-9996-D5234C9A0E3E}"/>
              </a:ext>
            </a:extLst>
          </p:cNvPr>
          <p:cNvSpPr/>
          <p:nvPr/>
        </p:nvSpPr>
        <p:spPr>
          <a:xfrm>
            <a:off x="3279626" y="2549158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96B6C2-F95A-44BF-9801-D4C8CC510A2A}"/>
              </a:ext>
            </a:extLst>
          </p:cNvPr>
          <p:cNvSpPr/>
          <p:nvPr/>
        </p:nvSpPr>
        <p:spPr>
          <a:xfrm>
            <a:off x="4565967" y="3495347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8FD343DA-B96D-4F97-A941-621A88473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4321" r="3292" b="2470"/>
          <a:stretch/>
        </p:blipFill>
        <p:spPr bwMode="auto">
          <a:xfrm rot="16200000">
            <a:off x="1046921" y="417449"/>
            <a:ext cx="3909390" cy="60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1578A312-B446-4B7D-B884-538F6414E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" b="7524"/>
          <a:stretch/>
        </p:blipFill>
        <p:spPr bwMode="auto">
          <a:xfrm rot="16200000">
            <a:off x="6468236" y="1005989"/>
            <a:ext cx="5223428" cy="61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EB5EC51-97E7-4422-A278-D750E43D1F90}"/>
              </a:ext>
            </a:extLst>
          </p:cNvPr>
          <p:cNvSpPr/>
          <p:nvPr/>
        </p:nvSpPr>
        <p:spPr>
          <a:xfrm>
            <a:off x="6851981" y="72891"/>
            <a:ext cx="4796680" cy="1583631"/>
          </a:xfrm>
          <a:prstGeom prst="wedgeEllipseCallout">
            <a:avLst>
              <a:gd name="adj1" fmla="val -57436"/>
              <a:gd name="adj2" fmla="val 38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Infant Rg" panose="02000503030000020003" pitchFamily="50" charset="0"/>
              </a:rPr>
              <a:t>Write the three words using these sound matts if needed.</a:t>
            </a:r>
          </a:p>
        </p:txBody>
      </p:sp>
    </p:spTree>
    <p:extLst>
      <p:ext uri="{BB962C8B-B14F-4D97-AF65-F5344CB8AC3E}">
        <p14:creationId xmlns:p14="http://schemas.microsoft.com/office/powerpoint/2010/main" val="377796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538" y="1340769"/>
            <a:ext cx="864096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I had a fright in the night!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5137" y="836712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Write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C0EE635-3461-411D-8034-3C3E9141E262}"/>
              </a:ext>
            </a:extLst>
          </p:cNvPr>
          <p:cNvSpPr/>
          <p:nvPr/>
        </p:nvSpPr>
        <p:spPr>
          <a:xfrm>
            <a:off x="225895" y="3778231"/>
            <a:ext cx="5141236" cy="2099773"/>
          </a:xfrm>
          <a:prstGeom prst="wedgeEllipseCallout">
            <a:avLst>
              <a:gd name="adj1" fmla="val 26595"/>
              <a:gd name="adj2" fmla="val -7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Infant Rg" panose="02000503030000020003" pitchFamily="50" charset="0"/>
              </a:rPr>
              <a:t>Get your sentence fist out! Can you write this sentence (or one of your choice) without looking?</a:t>
            </a:r>
          </a:p>
        </p:txBody>
      </p:sp>
      <p:pic>
        <p:nvPicPr>
          <p:cNvPr id="2050" name="Picture 2" descr="Cute Ghost Wallpaper Bu The Ghosts Night Flight - 1440x900 - Download HD  Wallpaper - WallpaperTip">
            <a:extLst>
              <a:ext uri="{FF2B5EF4-FFF2-40B4-BE49-F238E27FC236}">
                <a16:creationId xmlns:a16="http://schemas.microsoft.com/office/drawing/2014/main" id="{3F0C9A99-455F-4D0C-92DF-DA35C45AB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5963479" y="2887346"/>
            <a:ext cx="5486400" cy="31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2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inger space">
            <a:extLst>
              <a:ext uri="{FF2B5EF4-FFF2-40B4-BE49-F238E27FC236}">
                <a16:creationId xmlns:a16="http://schemas.microsoft.com/office/drawing/2014/main" id="{C20E4119-58BB-418E-B435-DDC56EEC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025"/>
            <a:ext cx="3393799" cy="39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giraffe letters">
            <a:extLst>
              <a:ext uri="{FF2B5EF4-FFF2-40B4-BE49-F238E27FC236}">
                <a16:creationId xmlns:a16="http://schemas.microsoft.com/office/drawing/2014/main" id="{F1713414-7E93-48A6-8E16-3C6BB544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16" y="1473416"/>
            <a:ext cx="5271466" cy="40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full stop and exclamation mark">
            <a:extLst>
              <a:ext uri="{FF2B5EF4-FFF2-40B4-BE49-F238E27FC236}">
                <a16:creationId xmlns:a16="http://schemas.microsoft.com/office/drawing/2014/main" id="{4D343A4C-A28A-41F1-B909-324C38E5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30" y="1926400"/>
            <a:ext cx="3776870" cy="27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5680" y="112474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you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F319918-04E9-40C7-B5E6-D67D43228686}"/>
              </a:ext>
            </a:extLst>
          </p:cNvPr>
          <p:cNvSpPr/>
          <p:nvPr/>
        </p:nvSpPr>
        <p:spPr>
          <a:xfrm>
            <a:off x="6878486" y="192853"/>
            <a:ext cx="5141236" cy="2099773"/>
          </a:xfrm>
          <a:prstGeom prst="wedgeEllipseCallout">
            <a:avLst>
              <a:gd name="adj1" fmla="val -59240"/>
              <a:gd name="adj2" fmla="val 18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Infant Rg" panose="02000503030000020003" pitchFamily="50" charset="0"/>
              </a:rPr>
              <a:t>What is this High Frequency Word/Tricky word?</a:t>
            </a:r>
          </a:p>
        </p:txBody>
      </p:sp>
    </p:spTree>
    <p:extLst>
      <p:ext uri="{BB962C8B-B14F-4D97-AF65-F5344CB8AC3E}">
        <p14:creationId xmlns:p14="http://schemas.microsoft.com/office/powerpoint/2010/main" val="166270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6516" y="2881556"/>
            <a:ext cx="326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190666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1624" y="4509120"/>
            <a:ext cx="326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16234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3792" y="1124744"/>
            <a:ext cx="52460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 err="1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igh</a:t>
            </a:r>
            <a:endParaRPr lang="en-GB" sz="19900" dirty="0">
              <a:solidFill>
                <a:schemeClr val="accent4">
                  <a:lumMod val="75000"/>
                </a:schemeClr>
              </a:solidFill>
              <a:latin typeface="Sassoon Infant Rg" pitchFamily="50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00169" y="3874819"/>
            <a:ext cx="3901476" cy="4313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olly Phonics 'ie' - British Accent - YouTube">
            <a:extLst>
              <a:ext uri="{FF2B5EF4-FFF2-40B4-BE49-F238E27FC236}">
                <a16:creationId xmlns:a16="http://schemas.microsoft.com/office/drawing/2014/main" id="{1FEF482C-8DFD-45F8-BD35-21AE6C57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3" y="3874819"/>
            <a:ext cx="4467693" cy="26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5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480F6-EF62-41A3-86E8-FBD8783D0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57225"/>
            <a:ext cx="79248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319563" y="1023119"/>
            <a:ext cx="215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night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A114554-AD2E-471D-9C1B-A7C0723E764B}"/>
              </a:ext>
            </a:extLst>
          </p:cNvPr>
          <p:cNvSpPr/>
          <p:nvPr/>
        </p:nvSpPr>
        <p:spPr>
          <a:xfrm>
            <a:off x="5252125" y="150270"/>
            <a:ext cx="5018310" cy="1983330"/>
          </a:xfrm>
          <a:prstGeom prst="wedgeEllipseCallout">
            <a:avLst>
              <a:gd name="adj1" fmla="val -62952"/>
              <a:gd name="adj2" fmla="val 3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assoon Infant Rg" panose="02000503030000020003" pitchFamily="50" charset="0"/>
              </a:rPr>
              <a:t>Let’s read these words together. Remember to use your robot arms to segment and then blend.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61964E-EB6C-4C13-B756-5F112384F6CB}"/>
              </a:ext>
            </a:extLst>
          </p:cNvPr>
          <p:cNvSpPr/>
          <p:nvPr/>
        </p:nvSpPr>
        <p:spPr>
          <a:xfrm>
            <a:off x="3061251" y="1760220"/>
            <a:ext cx="80838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29022B-ED8B-487E-8482-2D42459E9925}"/>
              </a:ext>
            </a:extLst>
          </p:cNvPr>
          <p:cNvSpPr/>
          <p:nvPr/>
        </p:nvSpPr>
        <p:spPr>
          <a:xfrm>
            <a:off x="3932366" y="1760219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7E99EE-528A-4925-A547-DE64D78D8EDD}"/>
              </a:ext>
            </a:extLst>
          </p:cNvPr>
          <p:cNvSpPr/>
          <p:nvPr/>
        </p:nvSpPr>
        <p:spPr>
          <a:xfrm>
            <a:off x="2812558" y="1760219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5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274750" y="332656"/>
            <a:ext cx="1997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fright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94FB6E-7EA4-455A-857A-D11DBC67D1A0}"/>
              </a:ext>
            </a:extLst>
          </p:cNvPr>
          <p:cNvSpPr/>
          <p:nvPr/>
        </p:nvSpPr>
        <p:spPr>
          <a:xfrm>
            <a:off x="9044501" y="1093967"/>
            <a:ext cx="762108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4EF89F-EC97-4F9F-A696-0660D6DE97E7}"/>
              </a:ext>
            </a:extLst>
          </p:cNvPr>
          <p:cNvSpPr/>
          <p:nvPr/>
        </p:nvSpPr>
        <p:spPr>
          <a:xfrm>
            <a:off x="8772939" y="1093967"/>
            <a:ext cx="201479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4AD6A-7339-402C-89FA-DD710AC143FB}"/>
              </a:ext>
            </a:extLst>
          </p:cNvPr>
          <p:cNvSpPr/>
          <p:nvPr/>
        </p:nvSpPr>
        <p:spPr>
          <a:xfrm>
            <a:off x="8501378" y="1093967"/>
            <a:ext cx="201479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007EC-D7CD-4740-B9D0-1599D6487407}"/>
              </a:ext>
            </a:extLst>
          </p:cNvPr>
          <p:cNvSpPr/>
          <p:nvPr/>
        </p:nvSpPr>
        <p:spPr>
          <a:xfrm>
            <a:off x="9838057" y="1071107"/>
            <a:ext cx="201479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3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519936" y="242088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Sassoon Infant Rg" pitchFamily="50" charset="0"/>
              </a:rPr>
              <a:t>right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12ADDA-F12A-46C8-A6C0-D4F3909880C3}"/>
              </a:ext>
            </a:extLst>
          </p:cNvPr>
          <p:cNvSpPr/>
          <p:nvPr/>
        </p:nvSpPr>
        <p:spPr>
          <a:xfrm>
            <a:off x="6018916" y="3164951"/>
            <a:ext cx="779449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6169A4-7C9F-4313-9813-824A4510EC68}"/>
              </a:ext>
            </a:extLst>
          </p:cNvPr>
          <p:cNvSpPr/>
          <p:nvPr/>
        </p:nvSpPr>
        <p:spPr>
          <a:xfrm>
            <a:off x="5693226" y="3164950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00ABC9-DBF2-441F-BC9A-75D864F47EE4}"/>
              </a:ext>
            </a:extLst>
          </p:cNvPr>
          <p:cNvSpPr/>
          <p:nvPr/>
        </p:nvSpPr>
        <p:spPr>
          <a:xfrm>
            <a:off x="6821555" y="3164950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5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Sassoon Infant Rg</vt:lpstr>
      <vt:lpstr>Office Theme</vt:lpstr>
      <vt:lpstr>Revisit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 sounds</dc:title>
  <dc:creator>I Hancox WLS</dc:creator>
  <cp:lastModifiedBy>I Hancox WLS</cp:lastModifiedBy>
  <cp:revision>2</cp:revision>
  <dcterms:created xsi:type="dcterms:W3CDTF">2021-02-24T11:56:01Z</dcterms:created>
  <dcterms:modified xsi:type="dcterms:W3CDTF">2021-02-24T12:08:46Z</dcterms:modified>
</cp:coreProperties>
</file>