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82" r:id="rId5"/>
    <p:sldId id="260" r:id="rId6"/>
    <p:sldId id="262" r:id="rId7"/>
    <p:sldId id="281" r:id="rId8"/>
    <p:sldId id="273" r:id="rId9"/>
    <p:sldId id="274" r:id="rId10"/>
    <p:sldId id="263" r:id="rId11"/>
    <p:sldId id="264" r:id="rId12"/>
    <p:sldId id="265" r:id="rId13"/>
    <p:sldId id="266" r:id="rId14"/>
    <p:sldId id="261" r:id="rId15"/>
    <p:sldId id="275" r:id="rId16"/>
    <p:sldId id="283" r:id="rId1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  <a:srgbClr val="996633"/>
    <a:srgbClr val="CC9900"/>
    <a:srgbClr val="422C16"/>
    <a:srgbClr val="0C788E"/>
    <a:srgbClr val="006666"/>
    <a:srgbClr val="0099CC"/>
    <a:srgbClr val="660066"/>
    <a:srgbClr val="5F5F5F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>
      <p:cViewPr varScale="1">
        <p:scale>
          <a:sx n="68" d="100"/>
          <a:sy n="68" d="100"/>
        </p:scale>
        <p:origin x="137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019F0-00F9-4AB3-A479-6913D965FFFF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043594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D7C60-9B40-4749-93E4-F977DE005F46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37595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A5C7D1-CBDE-461C-B14F-CB392B691A4A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00998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9A305-DABA-4423-B698-D92049825525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695558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8B363C-26B3-4948-AEA2-50F5B79FD075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03240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63CBCA-A3AF-4ED2-8ADA-8CAA62C670AD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9002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F27A1-B6F4-45CA-B176-42FF586BA31F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877630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F5693-3B34-4839-B5AE-707E11FECAC3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9989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186885-5C23-4DFD-913F-CFA73B3F7468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999136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65CF7-B05D-4000-B436-451BF41C7B04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80886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D38BA-33C6-4035-8ECC-8DB75616C14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52384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5CA50C6-4F06-491E-8D25-A7ECD9408709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Hyphens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altLang="en-US" dirty="0">
                <a:solidFill>
                  <a:srgbClr val="FFFFFF"/>
                </a:solidFill>
              </a:rPr>
              <a:t>A hyphen is shorter than a dash and joins words together. There are no spaces between a hyphen and the words.</a:t>
            </a:r>
          </a:p>
          <a:p>
            <a:r>
              <a:rPr lang="en-US" altLang="en-US" dirty="0">
                <a:solidFill>
                  <a:srgbClr val="FFFFFF"/>
                </a:solidFill>
              </a:rPr>
              <a:t>twenty-five (not twenty – five)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8424" y="6665950"/>
            <a:ext cx="648072" cy="184666"/>
          </a:xfrm>
          <a:prstGeom prst="rect">
            <a:avLst/>
          </a:prstGeom>
          <a:solidFill>
            <a:srgbClr val="996600"/>
          </a:solidFill>
        </p:spPr>
        <p:txBody>
          <a:bodyPr wrap="square" rtlCol="0">
            <a:spAutoFit/>
          </a:bodyPr>
          <a:lstStyle/>
          <a:p>
            <a:r>
              <a:rPr lang="en-GB" sz="600" dirty="0"/>
              <a:t>Hyphens</a:t>
            </a:r>
          </a:p>
        </p:txBody>
      </p:sp>
    </p:spTree>
    <p:extLst>
      <p:ext uri="{BB962C8B-B14F-4D97-AF65-F5344CB8AC3E}">
        <p14:creationId xmlns:p14="http://schemas.microsoft.com/office/powerpoint/2010/main" val="1609434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Some prefixes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self-</a:t>
            </a:r>
          </a:p>
          <a:p>
            <a:pPr indent="342900"/>
            <a:r>
              <a:rPr lang="en-GB" dirty="0">
                <a:solidFill>
                  <a:schemeClr val="bg1"/>
                </a:solidFill>
              </a:rPr>
              <a:t>self-assured; self-catering; self-confident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2. ex- (meaning former)</a:t>
            </a:r>
          </a:p>
          <a:p>
            <a:pPr indent="342900"/>
            <a:r>
              <a:rPr lang="en-GB" dirty="0">
                <a:solidFill>
                  <a:schemeClr val="bg1"/>
                </a:solidFill>
              </a:rPr>
              <a:t>ex-boyfriend; ex-directory; ex-policeman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3. all-</a:t>
            </a:r>
          </a:p>
          <a:p>
            <a:pPr indent="342900"/>
            <a:r>
              <a:rPr lang="en-GB" dirty="0">
                <a:solidFill>
                  <a:schemeClr val="bg1"/>
                </a:solidFill>
              </a:rPr>
              <a:t>all-knowing; all-important; all-comers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8424" y="6665950"/>
            <a:ext cx="648072" cy="184666"/>
          </a:xfrm>
          <a:prstGeom prst="rect">
            <a:avLst/>
          </a:prstGeom>
          <a:solidFill>
            <a:srgbClr val="996600"/>
          </a:solidFill>
        </p:spPr>
        <p:txBody>
          <a:bodyPr wrap="square" rtlCol="0">
            <a:spAutoFit/>
          </a:bodyPr>
          <a:lstStyle/>
          <a:p>
            <a:r>
              <a:rPr lang="en-GB" sz="600" dirty="0"/>
              <a:t>Hyphens</a:t>
            </a:r>
          </a:p>
        </p:txBody>
      </p:sp>
    </p:spTree>
    <p:extLst>
      <p:ext uri="{BB962C8B-B14F-4D97-AF65-F5344CB8AC3E}">
        <p14:creationId xmlns:p14="http://schemas.microsoft.com/office/powerpoint/2010/main" val="470244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FFFF00"/>
                </a:solidFill>
              </a:rPr>
              <a:t>Prefixes with proper nouns or adjectives </a:t>
            </a:r>
            <a:r>
              <a:rPr lang="en-GB" sz="3600" dirty="0">
                <a:solidFill>
                  <a:srgbClr val="FFFF00"/>
                </a:solidFill>
              </a:rPr>
              <a:t>(note: they don’t take a capital letter)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My birthday is in mid-July.</a:t>
            </a:r>
          </a:p>
          <a:p>
            <a:r>
              <a:rPr lang="en-GB" dirty="0">
                <a:solidFill>
                  <a:schemeClr val="bg1"/>
                </a:solidFill>
              </a:rPr>
              <a:t>Although I am pro-Norwich City, strangely I am not anti-Ipswich Town!</a:t>
            </a:r>
          </a:p>
          <a:p>
            <a:r>
              <a:rPr lang="en-GB" dirty="0">
                <a:solidFill>
                  <a:schemeClr val="bg1"/>
                </a:solidFill>
              </a:rPr>
              <a:t>I caught the trans-Atlantic flight five hours ago.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8424" y="6665950"/>
            <a:ext cx="648072" cy="184666"/>
          </a:xfrm>
          <a:prstGeom prst="rect">
            <a:avLst/>
          </a:prstGeom>
          <a:solidFill>
            <a:srgbClr val="996600"/>
          </a:solidFill>
        </p:spPr>
        <p:txBody>
          <a:bodyPr wrap="square" rtlCol="0">
            <a:spAutoFit/>
          </a:bodyPr>
          <a:lstStyle/>
          <a:p>
            <a:r>
              <a:rPr lang="en-GB" sz="600" dirty="0"/>
              <a:t>Hyphens</a:t>
            </a:r>
          </a:p>
        </p:txBody>
      </p:sp>
    </p:spTree>
    <p:extLst>
      <p:ext uri="{BB962C8B-B14F-4D97-AF65-F5344CB8AC3E}">
        <p14:creationId xmlns:p14="http://schemas.microsoft.com/office/powerpoint/2010/main" val="2275080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More prefixes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Hyphens are often put between prefixes and words if the prefix ends with the same letter that the word starts with.</a:t>
            </a:r>
          </a:p>
          <a:p>
            <a:r>
              <a:rPr lang="en-GB" dirty="0">
                <a:solidFill>
                  <a:schemeClr val="bg1"/>
                </a:solidFill>
              </a:rPr>
              <a:t>re-examine</a:t>
            </a:r>
          </a:p>
          <a:p>
            <a:r>
              <a:rPr lang="en-GB" dirty="0">
                <a:solidFill>
                  <a:schemeClr val="bg1"/>
                </a:solidFill>
              </a:rPr>
              <a:t>semi-irate</a:t>
            </a:r>
          </a:p>
          <a:p>
            <a:r>
              <a:rPr lang="en-GB" dirty="0">
                <a:solidFill>
                  <a:schemeClr val="bg1"/>
                </a:solidFill>
              </a:rPr>
              <a:t>anti-ice cream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8424" y="6665950"/>
            <a:ext cx="648072" cy="184666"/>
          </a:xfrm>
          <a:prstGeom prst="rect">
            <a:avLst/>
          </a:prstGeom>
          <a:solidFill>
            <a:srgbClr val="996600"/>
          </a:solidFill>
        </p:spPr>
        <p:txBody>
          <a:bodyPr wrap="square" rtlCol="0">
            <a:spAutoFit/>
          </a:bodyPr>
          <a:lstStyle/>
          <a:p>
            <a:r>
              <a:rPr lang="en-GB" sz="600" dirty="0"/>
              <a:t>Hyphens</a:t>
            </a:r>
          </a:p>
        </p:txBody>
      </p:sp>
    </p:spTree>
    <p:extLst>
      <p:ext uri="{BB962C8B-B14F-4D97-AF65-F5344CB8AC3E}">
        <p14:creationId xmlns:p14="http://schemas.microsoft.com/office/powerpoint/2010/main" val="2542715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 Even more prefixes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Hyphens are used to prevent confusion.</a:t>
            </a:r>
          </a:p>
          <a:p>
            <a:r>
              <a:rPr lang="en-GB" dirty="0">
                <a:solidFill>
                  <a:schemeClr val="bg1"/>
                </a:solidFill>
              </a:rPr>
              <a:t>Miss will need to re-mark our books.</a:t>
            </a:r>
          </a:p>
          <a:p>
            <a:pPr>
              <a:spcAft>
                <a:spcPts val="1200"/>
              </a:spcAft>
            </a:pPr>
            <a:r>
              <a:rPr lang="en-GB" dirty="0">
                <a:solidFill>
                  <a:schemeClr val="bg1"/>
                </a:solidFill>
              </a:rPr>
              <a:t>That was a silly remark.</a:t>
            </a:r>
          </a:p>
          <a:p>
            <a:r>
              <a:rPr lang="en-GB" dirty="0">
                <a:solidFill>
                  <a:schemeClr val="bg1"/>
                </a:solidFill>
              </a:rPr>
              <a:t>I need to re-cover the book.</a:t>
            </a:r>
          </a:p>
          <a:p>
            <a:pPr>
              <a:spcAft>
                <a:spcPts val="1200"/>
              </a:spcAft>
            </a:pPr>
            <a:r>
              <a:rPr lang="en-GB" dirty="0">
                <a:solidFill>
                  <a:schemeClr val="bg1"/>
                </a:solidFill>
              </a:rPr>
              <a:t>I need to recover the book from my messy bedroom.</a:t>
            </a:r>
          </a:p>
          <a:p>
            <a:r>
              <a:rPr lang="en-GB" dirty="0">
                <a:solidFill>
                  <a:schemeClr val="bg1"/>
                </a:solidFill>
              </a:rPr>
              <a:t>I will re-form the pot from the clay.</a:t>
            </a:r>
          </a:p>
          <a:p>
            <a:r>
              <a:rPr lang="en-GB" dirty="0">
                <a:solidFill>
                  <a:schemeClr val="bg1"/>
                </a:solidFill>
              </a:rPr>
              <a:t>He is a reformed character.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8424" y="6665950"/>
            <a:ext cx="648072" cy="184666"/>
          </a:xfrm>
          <a:prstGeom prst="rect">
            <a:avLst/>
          </a:prstGeom>
          <a:solidFill>
            <a:srgbClr val="996600"/>
          </a:solidFill>
        </p:spPr>
        <p:txBody>
          <a:bodyPr wrap="square" rtlCol="0">
            <a:spAutoFit/>
          </a:bodyPr>
          <a:lstStyle/>
          <a:p>
            <a:r>
              <a:rPr lang="en-GB" sz="600" dirty="0"/>
              <a:t>Hyphens</a:t>
            </a:r>
          </a:p>
        </p:txBody>
      </p:sp>
    </p:spTree>
    <p:extLst>
      <p:ext uri="{BB962C8B-B14F-4D97-AF65-F5344CB8AC3E}">
        <p14:creationId xmlns:p14="http://schemas.microsoft.com/office/powerpoint/2010/main" val="3204192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To avoid difficult spellings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accent3"/>
                </a:solidFill>
              </a:rPr>
              <a:t>Some words would be difficult to read without hyphens:</a:t>
            </a:r>
          </a:p>
          <a:p>
            <a:r>
              <a:rPr lang="en-GB" dirty="0">
                <a:solidFill>
                  <a:schemeClr val="accent3"/>
                </a:solidFill>
              </a:rPr>
              <a:t>De-ice  (instead of de-ice)</a:t>
            </a:r>
          </a:p>
          <a:p>
            <a:r>
              <a:rPr lang="en-GB" dirty="0">
                <a:solidFill>
                  <a:schemeClr val="accent3"/>
                </a:solidFill>
              </a:rPr>
              <a:t>Co-worker (instead of </a:t>
            </a:r>
            <a:r>
              <a:rPr lang="en-GB" dirty="0" err="1">
                <a:solidFill>
                  <a:schemeClr val="accent3"/>
                </a:solidFill>
              </a:rPr>
              <a:t>coworker</a:t>
            </a:r>
            <a:r>
              <a:rPr lang="en-GB" dirty="0">
                <a:solidFill>
                  <a:schemeClr val="accent3"/>
                </a:solidFill>
              </a:rPr>
              <a:t> which starts with cow!)</a:t>
            </a:r>
          </a:p>
          <a:p>
            <a:r>
              <a:rPr lang="en-GB" dirty="0">
                <a:solidFill>
                  <a:schemeClr val="accent3"/>
                </a:solidFill>
              </a:rPr>
              <a:t>Shell-like (instead of </a:t>
            </a:r>
            <a:r>
              <a:rPr lang="en-GB" dirty="0" err="1">
                <a:solidFill>
                  <a:schemeClr val="accent3"/>
                </a:solidFill>
              </a:rPr>
              <a:t>shelllike</a:t>
            </a:r>
            <a:r>
              <a:rPr lang="en-GB" dirty="0">
                <a:solidFill>
                  <a:schemeClr val="accent3"/>
                </a:solidFill>
              </a:rPr>
              <a:t> with three l’s)</a:t>
            </a:r>
          </a:p>
          <a:p>
            <a:endParaRPr lang="en-GB" dirty="0">
              <a:solidFill>
                <a:schemeClr val="accent3"/>
              </a:solidFill>
            </a:endParaRPr>
          </a:p>
          <a:p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8424" y="6665950"/>
            <a:ext cx="648072" cy="184666"/>
          </a:xfrm>
          <a:prstGeom prst="rect">
            <a:avLst/>
          </a:prstGeom>
          <a:solidFill>
            <a:srgbClr val="996600"/>
          </a:solidFill>
        </p:spPr>
        <p:txBody>
          <a:bodyPr wrap="square" rtlCol="0">
            <a:spAutoFit/>
          </a:bodyPr>
          <a:lstStyle/>
          <a:p>
            <a:r>
              <a:rPr lang="en-GB" sz="600" dirty="0"/>
              <a:t>Hyphens</a:t>
            </a:r>
          </a:p>
        </p:txBody>
      </p:sp>
    </p:spTree>
    <p:extLst>
      <p:ext uri="{BB962C8B-B14F-4D97-AF65-F5344CB8AC3E}">
        <p14:creationId xmlns:p14="http://schemas.microsoft.com/office/powerpoint/2010/main" val="958349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Insert hyphens (7)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3"/>
                </a:solidFill>
              </a:rPr>
              <a:t>It was unusually cold for a late March morning so I had to deice the car. My </a:t>
            </a:r>
            <a:r>
              <a:rPr lang="en-GB" dirty="0" err="1">
                <a:solidFill>
                  <a:schemeClr val="accent3"/>
                </a:solidFill>
              </a:rPr>
              <a:t>coworker</a:t>
            </a:r>
            <a:r>
              <a:rPr lang="en-GB" dirty="0">
                <a:solidFill>
                  <a:schemeClr val="accent3"/>
                </a:solidFill>
              </a:rPr>
              <a:t>, Stella, who was also my ex wife, was late as she had skidded but just managed to recover the steering to avoid a crash.</a:t>
            </a:r>
          </a:p>
          <a:p>
            <a:r>
              <a:rPr lang="en-GB" dirty="0">
                <a:solidFill>
                  <a:schemeClr val="accent3"/>
                </a:solidFill>
              </a:rPr>
              <a:t>“It was only last weekend I recovered the steering wheel in pink fur,” she explained self consciously, “I am not anti leather, I just like the warmth of fur.”</a:t>
            </a:r>
          </a:p>
          <a:p>
            <a:endParaRPr lang="en-GB" dirty="0">
              <a:solidFill>
                <a:schemeClr val="accent3"/>
              </a:solidFill>
            </a:endParaRPr>
          </a:p>
          <a:p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8424" y="6665950"/>
            <a:ext cx="648072" cy="184666"/>
          </a:xfrm>
          <a:prstGeom prst="rect">
            <a:avLst/>
          </a:prstGeom>
          <a:solidFill>
            <a:srgbClr val="996600"/>
          </a:solidFill>
        </p:spPr>
        <p:txBody>
          <a:bodyPr wrap="square" rtlCol="0">
            <a:spAutoFit/>
          </a:bodyPr>
          <a:lstStyle/>
          <a:p>
            <a:r>
              <a:rPr lang="en-GB" sz="600" dirty="0"/>
              <a:t>Hyphens</a:t>
            </a:r>
          </a:p>
        </p:txBody>
      </p:sp>
    </p:spTree>
    <p:extLst>
      <p:ext uri="{BB962C8B-B14F-4D97-AF65-F5344CB8AC3E}">
        <p14:creationId xmlns:p14="http://schemas.microsoft.com/office/powerpoint/2010/main" val="3387889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3"/>
                </a:solidFill>
              </a:rPr>
              <a:t>It was unusually cold for a late</a:t>
            </a:r>
            <a:r>
              <a:rPr lang="en-GB" dirty="0">
                <a:solidFill>
                  <a:srgbClr val="FF0000"/>
                </a:solidFill>
              </a:rPr>
              <a:t>-</a:t>
            </a:r>
            <a:r>
              <a:rPr lang="en-GB" dirty="0">
                <a:solidFill>
                  <a:schemeClr val="accent3"/>
                </a:solidFill>
              </a:rPr>
              <a:t>March morning so I had to de</a:t>
            </a:r>
            <a:r>
              <a:rPr lang="en-GB" dirty="0">
                <a:solidFill>
                  <a:srgbClr val="FF0000"/>
                </a:solidFill>
              </a:rPr>
              <a:t>-</a:t>
            </a:r>
            <a:r>
              <a:rPr lang="en-GB" dirty="0">
                <a:solidFill>
                  <a:schemeClr val="accent3"/>
                </a:solidFill>
              </a:rPr>
              <a:t>ice the car. My co</a:t>
            </a:r>
            <a:r>
              <a:rPr lang="en-GB" dirty="0">
                <a:solidFill>
                  <a:srgbClr val="FF0000"/>
                </a:solidFill>
              </a:rPr>
              <a:t>-</a:t>
            </a:r>
            <a:r>
              <a:rPr lang="en-GB" dirty="0">
                <a:solidFill>
                  <a:schemeClr val="accent3"/>
                </a:solidFill>
              </a:rPr>
              <a:t>worker, Stella, who was also my ex</a:t>
            </a:r>
            <a:r>
              <a:rPr lang="en-GB" dirty="0">
                <a:solidFill>
                  <a:srgbClr val="FF0000"/>
                </a:solidFill>
              </a:rPr>
              <a:t>-</a:t>
            </a:r>
            <a:r>
              <a:rPr lang="en-GB" dirty="0">
                <a:solidFill>
                  <a:schemeClr val="accent3"/>
                </a:solidFill>
              </a:rPr>
              <a:t>wife, was late as she had skidded but just managed to recover the steering to avoid a crash.</a:t>
            </a:r>
          </a:p>
          <a:p>
            <a:r>
              <a:rPr lang="en-GB" dirty="0">
                <a:solidFill>
                  <a:schemeClr val="accent3"/>
                </a:solidFill>
              </a:rPr>
              <a:t>“It was only last weekend I re</a:t>
            </a:r>
            <a:r>
              <a:rPr lang="en-GB" dirty="0">
                <a:solidFill>
                  <a:srgbClr val="FF0000"/>
                </a:solidFill>
              </a:rPr>
              <a:t>-</a:t>
            </a:r>
            <a:r>
              <a:rPr lang="en-GB" dirty="0">
                <a:solidFill>
                  <a:schemeClr val="accent3"/>
                </a:solidFill>
              </a:rPr>
              <a:t>covered the steering wheel in pink fur,” she explained self</a:t>
            </a:r>
            <a:r>
              <a:rPr lang="en-GB" dirty="0">
                <a:solidFill>
                  <a:srgbClr val="FF0000"/>
                </a:solidFill>
              </a:rPr>
              <a:t>-</a:t>
            </a:r>
            <a:r>
              <a:rPr lang="en-GB" dirty="0">
                <a:solidFill>
                  <a:schemeClr val="accent3"/>
                </a:solidFill>
              </a:rPr>
              <a:t>consciously, “I am not anti</a:t>
            </a:r>
            <a:r>
              <a:rPr lang="en-GB" dirty="0">
                <a:solidFill>
                  <a:srgbClr val="FF0000"/>
                </a:solidFill>
              </a:rPr>
              <a:t>-</a:t>
            </a:r>
            <a:r>
              <a:rPr lang="en-GB" dirty="0">
                <a:solidFill>
                  <a:schemeClr val="accent3"/>
                </a:solidFill>
              </a:rPr>
              <a:t>leather, I just like the warmth of fur.”</a:t>
            </a:r>
          </a:p>
          <a:p>
            <a:endParaRPr lang="en-GB" dirty="0">
              <a:solidFill>
                <a:schemeClr val="accent3"/>
              </a:solidFill>
            </a:endParaRPr>
          </a:p>
          <a:p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8424" y="6665950"/>
            <a:ext cx="648072" cy="184666"/>
          </a:xfrm>
          <a:prstGeom prst="rect">
            <a:avLst/>
          </a:prstGeom>
          <a:solidFill>
            <a:srgbClr val="996600"/>
          </a:solidFill>
        </p:spPr>
        <p:txBody>
          <a:bodyPr wrap="square" rtlCol="0">
            <a:spAutoFit/>
          </a:bodyPr>
          <a:lstStyle/>
          <a:p>
            <a:r>
              <a:rPr lang="en-GB" sz="600" dirty="0"/>
              <a:t>Hyphens</a:t>
            </a:r>
          </a:p>
        </p:txBody>
      </p:sp>
    </p:spTree>
    <p:extLst>
      <p:ext uri="{BB962C8B-B14F-4D97-AF65-F5344CB8AC3E}">
        <p14:creationId xmlns:p14="http://schemas.microsoft.com/office/powerpoint/2010/main" val="3924655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4" name="Rectangle 166"/>
          <p:cNvSpPr>
            <a:spLocks noGrp="1" noChangeArrowheads="1"/>
          </p:cNvSpPr>
          <p:nvPr>
            <p:ph type="subTitle" idx="1"/>
          </p:nvPr>
        </p:nvSpPr>
        <p:spPr>
          <a:xfrm>
            <a:off x="684213" y="2806700"/>
            <a:ext cx="7561262" cy="5508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altLang="en-US" sz="4400" dirty="0" err="1">
                <a:solidFill>
                  <a:srgbClr val="FFFF00"/>
                </a:solidFill>
                <a:latin typeface="+mj-lt"/>
                <a:ea typeface="+mj-ea"/>
                <a:cs typeface="+mj-cs"/>
              </a:rPr>
              <a:t>When</a:t>
            </a:r>
            <a:r>
              <a:rPr lang="es-ES" altLang="en-US" sz="44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to use </a:t>
            </a:r>
            <a:r>
              <a:rPr lang="es-ES" altLang="en-US" sz="4400" dirty="0" err="1">
                <a:solidFill>
                  <a:srgbClr val="FFFF00"/>
                </a:solidFill>
                <a:latin typeface="+mj-lt"/>
                <a:ea typeface="+mj-ea"/>
                <a:cs typeface="+mj-cs"/>
              </a:rPr>
              <a:t>hyphens</a:t>
            </a:r>
            <a:endParaRPr lang="es-ES" altLang="en-US" sz="440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8424" y="6665950"/>
            <a:ext cx="648072" cy="184666"/>
          </a:xfrm>
          <a:prstGeom prst="rect">
            <a:avLst/>
          </a:prstGeom>
          <a:solidFill>
            <a:srgbClr val="996600"/>
          </a:solidFill>
        </p:spPr>
        <p:txBody>
          <a:bodyPr wrap="square" rtlCol="0">
            <a:spAutoFit/>
          </a:bodyPr>
          <a:lstStyle/>
          <a:p>
            <a:r>
              <a:rPr lang="en-GB" sz="600" dirty="0"/>
              <a:t>Hyphens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In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accent3"/>
                </a:solidFill>
              </a:rPr>
              <a:t>In numbers between 21 and 99 (but not 30, 40 </a:t>
            </a:r>
            <a:r>
              <a:rPr lang="en-GB" dirty="0" err="1">
                <a:solidFill>
                  <a:schemeClr val="accent3"/>
                </a:solidFill>
              </a:rPr>
              <a:t>etc</a:t>
            </a:r>
            <a:r>
              <a:rPr lang="en-GB" dirty="0">
                <a:solidFill>
                  <a:schemeClr val="accent3"/>
                </a:solidFill>
              </a:rPr>
              <a:t>)</a:t>
            </a:r>
          </a:p>
          <a:p>
            <a:r>
              <a:rPr lang="en-GB" dirty="0">
                <a:solidFill>
                  <a:schemeClr val="accent3"/>
                </a:solidFill>
              </a:rPr>
              <a:t>sixty-five</a:t>
            </a:r>
          </a:p>
          <a:p>
            <a:r>
              <a:rPr lang="en-GB" dirty="0">
                <a:solidFill>
                  <a:schemeClr val="accent3"/>
                </a:solidFill>
              </a:rPr>
              <a:t>seventy-eight</a:t>
            </a:r>
          </a:p>
          <a:p>
            <a:r>
              <a:rPr lang="en-GB" dirty="0">
                <a:solidFill>
                  <a:schemeClr val="accent3"/>
                </a:solidFill>
              </a:rPr>
              <a:t>one hundred and thirty-one</a:t>
            </a:r>
          </a:p>
          <a:p>
            <a:r>
              <a:rPr lang="en-GB" dirty="0">
                <a:solidFill>
                  <a:schemeClr val="accent3"/>
                </a:solidFill>
              </a:rPr>
              <a:t>six thousand, four hundred and ninety-three.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8424" y="6665950"/>
            <a:ext cx="648072" cy="184666"/>
          </a:xfrm>
          <a:prstGeom prst="rect">
            <a:avLst/>
          </a:prstGeom>
          <a:solidFill>
            <a:srgbClr val="996600"/>
          </a:solidFill>
        </p:spPr>
        <p:txBody>
          <a:bodyPr wrap="square" rtlCol="0">
            <a:spAutoFit/>
          </a:bodyPr>
          <a:lstStyle/>
          <a:p>
            <a:r>
              <a:rPr lang="en-GB" sz="600" dirty="0"/>
              <a:t>Hyphens</a:t>
            </a:r>
          </a:p>
        </p:txBody>
      </p:sp>
    </p:spTree>
    <p:extLst>
      <p:ext uri="{BB962C8B-B14F-4D97-AF65-F5344CB8AC3E}">
        <p14:creationId xmlns:p14="http://schemas.microsoft.com/office/powerpoint/2010/main" val="1780413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accent3"/>
                </a:solidFill>
              </a:rPr>
              <a:t>When a person’s age is written before a noun, or instead of a noun</a:t>
            </a:r>
          </a:p>
          <a:p>
            <a:r>
              <a:rPr lang="en-GB" dirty="0">
                <a:solidFill>
                  <a:schemeClr val="accent3"/>
                </a:solidFill>
              </a:rPr>
              <a:t>I have a twelve-</a:t>
            </a:r>
            <a:r>
              <a:rPr lang="en-GB" dirty="0">
                <a:solidFill>
                  <a:srgbClr val="FF0000"/>
                </a:solidFill>
              </a:rPr>
              <a:t>year</a:t>
            </a:r>
            <a:r>
              <a:rPr lang="en-GB" dirty="0">
                <a:solidFill>
                  <a:schemeClr val="accent3"/>
                </a:solidFill>
              </a:rPr>
              <a:t>-old son.</a:t>
            </a:r>
          </a:p>
          <a:p>
            <a:pPr>
              <a:spcAft>
                <a:spcPts val="1200"/>
              </a:spcAft>
            </a:pPr>
            <a:r>
              <a:rPr lang="en-GB" dirty="0">
                <a:solidFill>
                  <a:schemeClr val="accent3"/>
                </a:solidFill>
              </a:rPr>
              <a:t>My three-</a:t>
            </a:r>
            <a:r>
              <a:rPr lang="en-GB" dirty="0">
                <a:solidFill>
                  <a:srgbClr val="FF0000"/>
                </a:solidFill>
              </a:rPr>
              <a:t>year</a:t>
            </a:r>
            <a:r>
              <a:rPr lang="en-GB" dirty="0">
                <a:solidFill>
                  <a:schemeClr val="accent3"/>
                </a:solidFill>
              </a:rPr>
              <a:t>-old ate all the chocolate.</a:t>
            </a:r>
          </a:p>
          <a:p>
            <a:r>
              <a:rPr lang="en-GB" dirty="0">
                <a:solidFill>
                  <a:schemeClr val="accent3"/>
                </a:solidFill>
              </a:rPr>
              <a:t>BUT:  My son is twelve </a:t>
            </a:r>
            <a:r>
              <a:rPr lang="en-GB" dirty="0">
                <a:solidFill>
                  <a:srgbClr val="FF0000"/>
                </a:solidFill>
              </a:rPr>
              <a:t>years</a:t>
            </a:r>
            <a:r>
              <a:rPr lang="en-GB" dirty="0">
                <a:solidFill>
                  <a:schemeClr val="accent3"/>
                </a:solidFill>
              </a:rPr>
              <a:t> old.</a:t>
            </a:r>
          </a:p>
          <a:p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8424" y="6665950"/>
            <a:ext cx="648072" cy="184666"/>
          </a:xfrm>
          <a:prstGeom prst="rect">
            <a:avLst/>
          </a:prstGeom>
          <a:solidFill>
            <a:srgbClr val="996600"/>
          </a:solidFill>
        </p:spPr>
        <p:txBody>
          <a:bodyPr wrap="square" rtlCol="0">
            <a:spAutoFit/>
          </a:bodyPr>
          <a:lstStyle/>
          <a:p>
            <a:r>
              <a:rPr lang="en-GB" sz="600" dirty="0"/>
              <a:t>Hyphens</a:t>
            </a:r>
          </a:p>
        </p:txBody>
      </p:sp>
    </p:spTree>
    <p:extLst>
      <p:ext uri="{BB962C8B-B14F-4D97-AF65-F5344CB8AC3E}">
        <p14:creationId xmlns:p14="http://schemas.microsoft.com/office/powerpoint/2010/main" val="132536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accent3"/>
                </a:solidFill>
              </a:rPr>
              <a:t>When time is written before a noun, or instead of a noun</a:t>
            </a:r>
          </a:p>
          <a:p>
            <a:r>
              <a:rPr lang="en-GB" dirty="0">
                <a:solidFill>
                  <a:schemeClr val="accent3"/>
                </a:solidFill>
              </a:rPr>
              <a:t>I caught the twelve-o’clock train.</a:t>
            </a:r>
          </a:p>
          <a:p>
            <a:pPr>
              <a:spcAft>
                <a:spcPts val="1200"/>
              </a:spcAft>
            </a:pPr>
            <a:r>
              <a:rPr lang="en-GB" dirty="0">
                <a:solidFill>
                  <a:schemeClr val="accent3"/>
                </a:solidFill>
              </a:rPr>
              <a:t>She had just missed the ten-o’clock so caught the eleven-thirty instead.</a:t>
            </a:r>
          </a:p>
          <a:p>
            <a:r>
              <a:rPr lang="en-GB" dirty="0">
                <a:solidFill>
                  <a:schemeClr val="accent3"/>
                </a:solidFill>
              </a:rPr>
              <a:t>BUT: The class starts at twelve o’clock.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8424" y="6665950"/>
            <a:ext cx="648072" cy="184666"/>
          </a:xfrm>
          <a:prstGeom prst="rect">
            <a:avLst/>
          </a:prstGeom>
          <a:solidFill>
            <a:srgbClr val="996600"/>
          </a:solidFill>
        </p:spPr>
        <p:txBody>
          <a:bodyPr wrap="square" rtlCol="0">
            <a:spAutoFit/>
          </a:bodyPr>
          <a:lstStyle/>
          <a:p>
            <a:r>
              <a:rPr lang="en-GB" sz="600" dirty="0"/>
              <a:t>Hyphens</a:t>
            </a:r>
          </a:p>
        </p:txBody>
      </p:sp>
    </p:spTree>
    <p:extLst>
      <p:ext uri="{BB962C8B-B14F-4D97-AF65-F5344CB8AC3E}">
        <p14:creationId xmlns:p14="http://schemas.microsoft.com/office/powerpoint/2010/main" val="2813427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In names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accent3"/>
                </a:solidFill>
              </a:rPr>
              <a:t>Surnames of two words (double barrelled) are usually linked with a hyphen.</a:t>
            </a:r>
          </a:p>
          <a:p>
            <a:r>
              <a:rPr lang="en-GB" dirty="0">
                <a:solidFill>
                  <a:schemeClr val="accent3"/>
                </a:solidFill>
              </a:rPr>
              <a:t>James </a:t>
            </a:r>
            <a:r>
              <a:rPr lang="en-GB" dirty="0" err="1">
                <a:solidFill>
                  <a:schemeClr val="accent3"/>
                </a:solidFill>
              </a:rPr>
              <a:t>Ponsonby</a:t>
            </a:r>
            <a:r>
              <a:rPr lang="en-GB" dirty="0">
                <a:solidFill>
                  <a:schemeClr val="accent3"/>
                </a:solidFill>
              </a:rPr>
              <a:t>-Smith</a:t>
            </a:r>
          </a:p>
          <a:p>
            <a:r>
              <a:rPr lang="en-GB" dirty="0">
                <a:solidFill>
                  <a:schemeClr val="accent3"/>
                </a:solidFill>
              </a:rPr>
              <a:t>Margaret Smith-Reynolds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3"/>
                </a:solidFill>
              </a:rPr>
              <a:t>Some forenames are also commonly hyphenated.</a:t>
            </a:r>
          </a:p>
          <a:p>
            <a:r>
              <a:rPr lang="en-GB" dirty="0">
                <a:solidFill>
                  <a:schemeClr val="accent3"/>
                </a:solidFill>
              </a:rPr>
              <a:t> Mary-Jo, Lauren-May, Lisa-Marie</a:t>
            </a:r>
          </a:p>
          <a:p>
            <a:pPr marL="0" indent="0">
              <a:buNone/>
            </a:pPr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8424" y="6665950"/>
            <a:ext cx="648072" cy="184666"/>
          </a:xfrm>
          <a:prstGeom prst="rect">
            <a:avLst/>
          </a:prstGeom>
          <a:solidFill>
            <a:srgbClr val="996600"/>
          </a:solidFill>
        </p:spPr>
        <p:txBody>
          <a:bodyPr wrap="square" rtlCol="0">
            <a:spAutoFit/>
          </a:bodyPr>
          <a:lstStyle/>
          <a:p>
            <a:r>
              <a:rPr lang="en-GB" sz="600" dirty="0"/>
              <a:t>Hyphens</a:t>
            </a:r>
          </a:p>
        </p:txBody>
      </p:sp>
    </p:spTree>
    <p:extLst>
      <p:ext uri="{BB962C8B-B14F-4D97-AF65-F5344CB8AC3E}">
        <p14:creationId xmlns:p14="http://schemas.microsoft.com/office/powerpoint/2010/main" val="135223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Journeys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A hyphen is put between two place names.</a:t>
            </a:r>
          </a:p>
          <a:p>
            <a:r>
              <a:rPr lang="en-GB" dirty="0">
                <a:solidFill>
                  <a:schemeClr val="bg1"/>
                </a:solidFill>
              </a:rPr>
              <a:t>I caught the Bristol-Bath train.</a:t>
            </a:r>
          </a:p>
          <a:p>
            <a:r>
              <a:rPr lang="en-GB" dirty="0">
                <a:solidFill>
                  <a:schemeClr val="bg1"/>
                </a:solidFill>
              </a:rPr>
              <a:t>The Heathrow-Bangkok flight has been delayed.</a:t>
            </a:r>
          </a:p>
          <a:p>
            <a:r>
              <a:rPr lang="en-GB" dirty="0">
                <a:solidFill>
                  <a:schemeClr val="bg1"/>
                </a:solidFill>
              </a:rPr>
              <a:t>He’s using the Sheffield-Derby-Birmingham route.</a:t>
            </a:r>
          </a:p>
          <a:p>
            <a:pPr marL="0" indent="0">
              <a:buNone/>
            </a:pPr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8424" y="6665950"/>
            <a:ext cx="648072" cy="184666"/>
          </a:xfrm>
          <a:prstGeom prst="rect">
            <a:avLst/>
          </a:prstGeom>
          <a:solidFill>
            <a:srgbClr val="996600"/>
          </a:solidFill>
        </p:spPr>
        <p:txBody>
          <a:bodyPr wrap="square" rtlCol="0">
            <a:spAutoFit/>
          </a:bodyPr>
          <a:lstStyle/>
          <a:p>
            <a:r>
              <a:rPr lang="en-GB" sz="600" dirty="0"/>
              <a:t>Hyphens</a:t>
            </a:r>
          </a:p>
        </p:txBody>
      </p:sp>
    </p:spTree>
    <p:extLst>
      <p:ext uri="{BB962C8B-B14F-4D97-AF65-F5344CB8AC3E}">
        <p14:creationId xmlns:p14="http://schemas.microsoft.com/office/powerpoint/2010/main" val="533854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Insert hyphens (8)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accent3"/>
                </a:solidFill>
              </a:rPr>
              <a:t>My ten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>
                <a:solidFill>
                  <a:schemeClr val="accent3"/>
                </a:solidFill>
              </a:rPr>
              <a:t>year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>
                <a:solidFill>
                  <a:schemeClr val="accent3"/>
                </a:solidFill>
              </a:rPr>
              <a:t>old daughter Mary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>
                <a:solidFill>
                  <a:schemeClr val="accent3"/>
                </a:solidFill>
              </a:rPr>
              <a:t>Jo went to bed last night at 7 o’clock. I had just finished reading page fifty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>
                <a:solidFill>
                  <a:schemeClr val="accent3"/>
                </a:solidFill>
              </a:rPr>
              <a:t>two of Matilda. Her father, who was forty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>
                <a:solidFill>
                  <a:schemeClr val="accent3"/>
                </a:solidFill>
              </a:rPr>
              <a:t>three years old, arrived half an hour later having missed the seven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>
                <a:solidFill>
                  <a:schemeClr val="accent3"/>
                </a:solidFill>
              </a:rPr>
              <a:t>o’clock train from Derby. </a:t>
            </a:r>
          </a:p>
          <a:p>
            <a:r>
              <a:rPr lang="en-GB" sz="2800" dirty="0">
                <a:solidFill>
                  <a:schemeClr val="accent3"/>
                </a:solidFill>
              </a:rPr>
              <a:t>He had caught the Sheffield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>
                <a:solidFill>
                  <a:schemeClr val="accent3"/>
                </a:solidFill>
              </a:rPr>
              <a:t>Chesterfield train earlier in the day. His boss Miles </a:t>
            </a:r>
            <a:r>
              <a:rPr lang="en-GB" sz="2800" dirty="0" err="1">
                <a:solidFill>
                  <a:schemeClr val="accent3"/>
                </a:solidFill>
              </a:rPr>
              <a:t>Blenkins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>
                <a:solidFill>
                  <a:schemeClr val="accent3"/>
                </a:solidFill>
              </a:rPr>
              <a:t>Jones was away at Wimbledon.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8424" y="6665950"/>
            <a:ext cx="648072" cy="184666"/>
          </a:xfrm>
          <a:prstGeom prst="rect">
            <a:avLst/>
          </a:prstGeom>
          <a:solidFill>
            <a:srgbClr val="996600"/>
          </a:solidFill>
        </p:spPr>
        <p:txBody>
          <a:bodyPr wrap="square" rtlCol="0">
            <a:spAutoFit/>
          </a:bodyPr>
          <a:lstStyle/>
          <a:p>
            <a:r>
              <a:rPr lang="en-GB" sz="600" dirty="0"/>
              <a:t>Hyphens</a:t>
            </a:r>
          </a:p>
        </p:txBody>
      </p:sp>
    </p:spTree>
    <p:extLst>
      <p:ext uri="{BB962C8B-B14F-4D97-AF65-F5344CB8AC3E}">
        <p14:creationId xmlns:p14="http://schemas.microsoft.com/office/powerpoint/2010/main" val="588683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/>
          <a:lstStyle/>
          <a:p>
            <a:r>
              <a:rPr lang="en-GB" dirty="0">
                <a:solidFill>
                  <a:srgbClr val="FFFF00"/>
                </a:solidFill>
              </a:rPr>
              <a:t>Answers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accent3"/>
                </a:solidFill>
              </a:rPr>
              <a:t>My ten</a:t>
            </a:r>
            <a:r>
              <a:rPr lang="en-GB" sz="2800" dirty="0">
                <a:solidFill>
                  <a:srgbClr val="FF0000"/>
                </a:solidFill>
              </a:rPr>
              <a:t>-</a:t>
            </a:r>
            <a:r>
              <a:rPr lang="en-GB" sz="2800" dirty="0">
                <a:solidFill>
                  <a:schemeClr val="accent3"/>
                </a:solidFill>
              </a:rPr>
              <a:t>year</a:t>
            </a:r>
            <a:r>
              <a:rPr lang="en-GB" sz="2800" dirty="0">
                <a:solidFill>
                  <a:srgbClr val="FF0000"/>
                </a:solidFill>
              </a:rPr>
              <a:t>-</a:t>
            </a:r>
            <a:r>
              <a:rPr lang="en-GB" sz="2800" dirty="0">
                <a:solidFill>
                  <a:schemeClr val="accent3"/>
                </a:solidFill>
              </a:rPr>
              <a:t>old daughter Mary</a:t>
            </a:r>
            <a:r>
              <a:rPr lang="en-GB" sz="2800" dirty="0">
                <a:solidFill>
                  <a:srgbClr val="FF0000"/>
                </a:solidFill>
              </a:rPr>
              <a:t>-</a:t>
            </a:r>
            <a:r>
              <a:rPr lang="en-GB" sz="2800" dirty="0">
                <a:solidFill>
                  <a:schemeClr val="accent3"/>
                </a:solidFill>
              </a:rPr>
              <a:t>Jo went to bed last night at 7 o’clock. I had just finished reading page fifty</a:t>
            </a:r>
            <a:r>
              <a:rPr lang="en-GB" sz="2800" dirty="0">
                <a:solidFill>
                  <a:srgbClr val="FF0000"/>
                </a:solidFill>
              </a:rPr>
              <a:t>-</a:t>
            </a:r>
            <a:r>
              <a:rPr lang="en-GB" sz="2800" dirty="0">
                <a:solidFill>
                  <a:schemeClr val="accent3"/>
                </a:solidFill>
              </a:rPr>
              <a:t>two of Matilda. Her father, who was forty</a:t>
            </a:r>
            <a:r>
              <a:rPr lang="en-GB" sz="2800" dirty="0">
                <a:solidFill>
                  <a:srgbClr val="FF0000"/>
                </a:solidFill>
              </a:rPr>
              <a:t>-</a:t>
            </a:r>
            <a:r>
              <a:rPr lang="en-GB" sz="2800" dirty="0">
                <a:solidFill>
                  <a:schemeClr val="accent3"/>
                </a:solidFill>
              </a:rPr>
              <a:t>three years old, arrived half an hour later having missed the seven</a:t>
            </a:r>
            <a:r>
              <a:rPr lang="en-GB" sz="2800" dirty="0">
                <a:solidFill>
                  <a:srgbClr val="FF0000"/>
                </a:solidFill>
              </a:rPr>
              <a:t>-</a:t>
            </a:r>
            <a:r>
              <a:rPr lang="en-GB" sz="2800" dirty="0">
                <a:solidFill>
                  <a:schemeClr val="accent3"/>
                </a:solidFill>
              </a:rPr>
              <a:t>o’clock train from Derby. </a:t>
            </a:r>
          </a:p>
          <a:p>
            <a:r>
              <a:rPr lang="en-GB" sz="2800" dirty="0">
                <a:solidFill>
                  <a:schemeClr val="accent3"/>
                </a:solidFill>
              </a:rPr>
              <a:t>He had caught the Sheffield</a:t>
            </a:r>
            <a:r>
              <a:rPr lang="en-GB" sz="2800" dirty="0">
                <a:solidFill>
                  <a:srgbClr val="FF0000"/>
                </a:solidFill>
              </a:rPr>
              <a:t>-</a:t>
            </a:r>
            <a:r>
              <a:rPr lang="en-GB" sz="2800" dirty="0">
                <a:solidFill>
                  <a:schemeClr val="accent3"/>
                </a:solidFill>
              </a:rPr>
              <a:t>Chesterfield train earlier in the day. His boss Miles </a:t>
            </a:r>
            <a:r>
              <a:rPr lang="en-GB" sz="2800" dirty="0" err="1">
                <a:solidFill>
                  <a:schemeClr val="accent3"/>
                </a:solidFill>
              </a:rPr>
              <a:t>Blenkins</a:t>
            </a:r>
            <a:r>
              <a:rPr lang="en-GB" sz="2800" dirty="0">
                <a:solidFill>
                  <a:srgbClr val="FF0000"/>
                </a:solidFill>
              </a:rPr>
              <a:t>-</a:t>
            </a:r>
            <a:r>
              <a:rPr lang="en-GB" sz="2800" dirty="0">
                <a:solidFill>
                  <a:schemeClr val="accent3"/>
                </a:solidFill>
              </a:rPr>
              <a:t>Jones was away at Wimbledon.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8424" y="6665950"/>
            <a:ext cx="648072" cy="184666"/>
          </a:xfrm>
          <a:prstGeom prst="rect">
            <a:avLst/>
          </a:prstGeom>
          <a:solidFill>
            <a:srgbClr val="996600"/>
          </a:solidFill>
        </p:spPr>
        <p:txBody>
          <a:bodyPr wrap="square" rtlCol="0">
            <a:spAutoFit/>
          </a:bodyPr>
          <a:lstStyle/>
          <a:p>
            <a:r>
              <a:rPr lang="en-GB" sz="600" dirty="0"/>
              <a:t>Hyphens</a:t>
            </a:r>
          </a:p>
        </p:txBody>
      </p:sp>
    </p:spTree>
    <p:extLst>
      <p:ext uri="{BB962C8B-B14F-4D97-AF65-F5344CB8AC3E}">
        <p14:creationId xmlns:p14="http://schemas.microsoft.com/office/powerpoint/2010/main" val="378824983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5948</TotalTime>
  <Words>734</Words>
  <Application>Microsoft Office PowerPoint</Application>
  <PresentationFormat>On-screen Show (4:3)</PresentationFormat>
  <Paragraphs>88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Arial</vt:lpstr>
      <vt:lpstr>Diseño predeterminado</vt:lpstr>
      <vt:lpstr>Hyphens</vt:lpstr>
      <vt:lpstr>PowerPoint Presentation</vt:lpstr>
      <vt:lpstr>In numbers</vt:lpstr>
      <vt:lpstr>Ages</vt:lpstr>
      <vt:lpstr>Times</vt:lpstr>
      <vt:lpstr>In names </vt:lpstr>
      <vt:lpstr>Journeys </vt:lpstr>
      <vt:lpstr>Insert hyphens (8) </vt:lpstr>
      <vt:lpstr>Answers </vt:lpstr>
      <vt:lpstr>Some prefixes</vt:lpstr>
      <vt:lpstr>Prefixes with proper nouns or adjectives (note: they don’t take a capital letter)</vt:lpstr>
      <vt:lpstr>More prefixes </vt:lpstr>
      <vt:lpstr> Even more prefixes</vt:lpstr>
      <vt:lpstr>To avoid difficult spellings</vt:lpstr>
      <vt:lpstr>Insert hyphens (7)</vt:lpstr>
      <vt:lpstr>Answers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Hyphens</dc:title>
  <dc:creator>Peter Barnett</dc:creator>
  <cp:lastModifiedBy>S Burnard WLS</cp:lastModifiedBy>
  <cp:revision>803</cp:revision>
  <dcterms:created xsi:type="dcterms:W3CDTF">2010-05-23T14:28:12Z</dcterms:created>
  <dcterms:modified xsi:type="dcterms:W3CDTF">2021-01-13T11:46:02Z</dcterms:modified>
</cp:coreProperties>
</file>