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6" r:id="rId3"/>
    <p:sldId id="287" r:id="rId4"/>
    <p:sldId id="257" r:id="rId5"/>
    <p:sldId id="258" r:id="rId6"/>
    <p:sldId id="262" r:id="rId7"/>
    <p:sldId id="288" r:id="rId8"/>
    <p:sldId id="289" r:id="rId9"/>
    <p:sldId id="293" r:id="rId10"/>
    <p:sldId id="291" r:id="rId11"/>
    <p:sldId id="292" r:id="rId12"/>
    <p:sldId id="29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777EA43-F82C-4CB4-9F7A-524E6507597F}" type="datetimeFigureOut">
              <a:rPr lang="en-GB" smtClean="0"/>
              <a:t>22/12/2020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9F741E-EB12-481C-81D0-A9799A2EEC6B}" type="slidenum">
              <a:rPr lang="en-GB" smtClean="0"/>
              <a:t>‹#›</a:t>
            </a:fld>
            <a:endParaRPr lang="en-GB"/>
          </a:p>
        </p:txBody>
      </p:sp>
    </p:spTree>
    <p:extLst>
      <p:ext uri="{BB962C8B-B14F-4D97-AF65-F5344CB8AC3E}">
        <p14:creationId xmlns:p14="http://schemas.microsoft.com/office/powerpoint/2010/main" val="665375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77EA43-F82C-4CB4-9F7A-524E6507597F}" type="datetimeFigureOut">
              <a:rPr lang="en-GB" smtClean="0"/>
              <a:t>22/12/2020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9F741E-EB12-481C-81D0-A9799A2EEC6B}" type="slidenum">
              <a:rPr lang="en-GB" smtClean="0"/>
              <a:t>‹#›</a:t>
            </a:fld>
            <a:endParaRPr lang="en-GB"/>
          </a:p>
        </p:txBody>
      </p:sp>
    </p:spTree>
    <p:extLst>
      <p:ext uri="{BB962C8B-B14F-4D97-AF65-F5344CB8AC3E}">
        <p14:creationId xmlns:p14="http://schemas.microsoft.com/office/powerpoint/2010/main" val="274698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77EA43-F82C-4CB4-9F7A-524E6507597F}" type="datetimeFigureOut">
              <a:rPr lang="en-GB" smtClean="0"/>
              <a:t>22/12/2020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9F741E-EB12-481C-81D0-A9799A2EEC6B}" type="slidenum">
              <a:rPr lang="en-GB" smtClean="0"/>
              <a:t>‹#›</a:t>
            </a:fld>
            <a:endParaRPr lang="en-GB"/>
          </a:p>
        </p:txBody>
      </p:sp>
    </p:spTree>
    <p:extLst>
      <p:ext uri="{BB962C8B-B14F-4D97-AF65-F5344CB8AC3E}">
        <p14:creationId xmlns:p14="http://schemas.microsoft.com/office/powerpoint/2010/main" val="1381578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73B39F-3BDA-4B1F-BE8D-CAA785CEF648}" type="datetimeFigureOut">
              <a:rPr lang="en-GB" smtClean="0"/>
              <a:t>22/12/2020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645156-F71A-435B-891D-F2714430FF92}" type="slidenum">
              <a:rPr lang="en-GB" smtClean="0"/>
              <a:t>‹#›</a:t>
            </a:fld>
            <a:endParaRPr lang="en-GB"/>
          </a:p>
        </p:txBody>
      </p:sp>
    </p:spTree>
    <p:extLst>
      <p:ext uri="{BB962C8B-B14F-4D97-AF65-F5344CB8AC3E}">
        <p14:creationId xmlns:p14="http://schemas.microsoft.com/office/powerpoint/2010/main" val="189204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73B39F-3BDA-4B1F-BE8D-CAA785CEF648}" type="datetimeFigureOut">
              <a:rPr lang="en-GB" smtClean="0"/>
              <a:t>22/12/2020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645156-F71A-435B-891D-F2714430FF92}" type="slidenum">
              <a:rPr lang="en-GB" smtClean="0"/>
              <a:t>‹#›</a:t>
            </a:fld>
            <a:endParaRPr lang="en-GB"/>
          </a:p>
        </p:txBody>
      </p:sp>
    </p:spTree>
    <p:extLst>
      <p:ext uri="{BB962C8B-B14F-4D97-AF65-F5344CB8AC3E}">
        <p14:creationId xmlns:p14="http://schemas.microsoft.com/office/powerpoint/2010/main" val="2964486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73B39F-3BDA-4B1F-BE8D-CAA785CEF648}" type="datetimeFigureOut">
              <a:rPr lang="en-GB" smtClean="0"/>
              <a:t>22/12/2020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645156-F71A-435B-891D-F2714430FF92}" type="slidenum">
              <a:rPr lang="en-GB" smtClean="0"/>
              <a:t>‹#›</a:t>
            </a:fld>
            <a:endParaRPr lang="en-GB"/>
          </a:p>
        </p:txBody>
      </p:sp>
    </p:spTree>
    <p:extLst>
      <p:ext uri="{BB962C8B-B14F-4D97-AF65-F5344CB8AC3E}">
        <p14:creationId xmlns:p14="http://schemas.microsoft.com/office/powerpoint/2010/main" val="3251605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73B39F-3BDA-4B1F-BE8D-CAA785CEF648}" type="datetimeFigureOut">
              <a:rPr lang="en-GB" smtClean="0"/>
              <a:t>22/12/2020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645156-F71A-435B-891D-F2714430FF92}" type="slidenum">
              <a:rPr lang="en-GB" smtClean="0"/>
              <a:t>‹#›</a:t>
            </a:fld>
            <a:endParaRPr lang="en-GB"/>
          </a:p>
        </p:txBody>
      </p:sp>
    </p:spTree>
    <p:extLst>
      <p:ext uri="{BB962C8B-B14F-4D97-AF65-F5344CB8AC3E}">
        <p14:creationId xmlns:p14="http://schemas.microsoft.com/office/powerpoint/2010/main" val="3566750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73B39F-3BDA-4B1F-BE8D-CAA785CEF648}" type="datetimeFigureOut">
              <a:rPr lang="en-GB" smtClean="0"/>
              <a:t>22/12/2020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645156-F71A-435B-891D-F2714430FF92}" type="slidenum">
              <a:rPr lang="en-GB" smtClean="0"/>
              <a:t>‹#›</a:t>
            </a:fld>
            <a:endParaRPr lang="en-GB"/>
          </a:p>
        </p:txBody>
      </p:sp>
    </p:spTree>
    <p:extLst>
      <p:ext uri="{BB962C8B-B14F-4D97-AF65-F5344CB8AC3E}">
        <p14:creationId xmlns:p14="http://schemas.microsoft.com/office/powerpoint/2010/main" val="912829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73B39F-3BDA-4B1F-BE8D-CAA785CEF648}" type="datetimeFigureOut">
              <a:rPr lang="en-GB" smtClean="0"/>
              <a:t>22/12/2020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645156-F71A-435B-891D-F2714430FF92}" type="slidenum">
              <a:rPr lang="en-GB" smtClean="0"/>
              <a:t>‹#›</a:t>
            </a:fld>
            <a:endParaRPr lang="en-GB"/>
          </a:p>
        </p:txBody>
      </p:sp>
    </p:spTree>
    <p:extLst>
      <p:ext uri="{BB962C8B-B14F-4D97-AF65-F5344CB8AC3E}">
        <p14:creationId xmlns:p14="http://schemas.microsoft.com/office/powerpoint/2010/main" val="527279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73B39F-3BDA-4B1F-BE8D-CAA785CEF648}" type="datetimeFigureOut">
              <a:rPr lang="en-GB" smtClean="0"/>
              <a:t>22/12/2020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645156-F71A-435B-891D-F2714430FF92}" type="slidenum">
              <a:rPr lang="en-GB" smtClean="0"/>
              <a:t>‹#›</a:t>
            </a:fld>
            <a:endParaRPr lang="en-GB"/>
          </a:p>
        </p:txBody>
      </p:sp>
    </p:spTree>
    <p:extLst>
      <p:ext uri="{BB962C8B-B14F-4D97-AF65-F5344CB8AC3E}">
        <p14:creationId xmlns:p14="http://schemas.microsoft.com/office/powerpoint/2010/main" val="94000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73B39F-3BDA-4B1F-BE8D-CAA785CEF648}" type="datetimeFigureOut">
              <a:rPr lang="en-GB" smtClean="0"/>
              <a:t>22/12/2020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645156-F71A-435B-891D-F2714430FF92}" type="slidenum">
              <a:rPr lang="en-GB" smtClean="0"/>
              <a:t>‹#›</a:t>
            </a:fld>
            <a:endParaRPr lang="en-GB"/>
          </a:p>
        </p:txBody>
      </p:sp>
    </p:spTree>
    <p:extLst>
      <p:ext uri="{BB962C8B-B14F-4D97-AF65-F5344CB8AC3E}">
        <p14:creationId xmlns:p14="http://schemas.microsoft.com/office/powerpoint/2010/main" val="3142440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77EA43-F82C-4CB4-9F7A-524E6507597F}" type="datetimeFigureOut">
              <a:rPr lang="en-GB" smtClean="0"/>
              <a:t>22/12/2020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9F741E-EB12-481C-81D0-A9799A2EEC6B}" type="slidenum">
              <a:rPr lang="en-GB" smtClean="0"/>
              <a:t>‹#›</a:t>
            </a:fld>
            <a:endParaRPr lang="en-GB"/>
          </a:p>
        </p:txBody>
      </p:sp>
    </p:spTree>
    <p:extLst>
      <p:ext uri="{BB962C8B-B14F-4D97-AF65-F5344CB8AC3E}">
        <p14:creationId xmlns:p14="http://schemas.microsoft.com/office/powerpoint/2010/main" val="422768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645156-F71A-435B-891D-F2714430FF92}" type="slidenum">
              <a:rPr lang="en-GB" smtClean="0"/>
              <a:t>‹#›</a:t>
            </a:fld>
            <a:endParaRPr lang="en-GB"/>
          </a:p>
        </p:txBody>
      </p:sp>
      <p:sp>
        <p:nvSpPr>
          <p:cNvPr id="5" name="Date Placeholder 4"/>
          <p:cNvSpPr>
            <a:spLocks noGrp="1"/>
          </p:cNvSpPr>
          <p:nvPr>
            <p:ph type="dt" sz="half" idx="10"/>
          </p:nvPr>
        </p:nvSpPr>
        <p:spPr/>
        <p:txBody>
          <a:bodyPr/>
          <a:lstStyle/>
          <a:p>
            <a:fld id="{9B73B39F-3BDA-4B1F-BE8D-CAA785CEF648}" type="datetimeFigureOut">
              <a:rPr lang="en-GB" smtClean="0"/>
              <a:t>22/12/2020</a:t>
            </a:fld>
            <a:endParaRPr lang="en-GB"/>
          </a:p>
        </p:txBody>
      </p:sp>
    </p:spTree>
    <p:extLst>
      <p:ext uri="{BB962C8B-B14F-4D97-AF65-F5344CB8AC3E}">
        <p14:creationId xmlns:p14="http://schemas.microsoft.com/office/powerpoint/2010/main" val="938141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7D506C-C42E-447F-A14C-29536882807E}" type="datetimeFigureOut">
              <a:rPr lang="en-GB" smtClean="0"/>
              <a:t>22/12/2020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7EB397-72F7-4020-9BEB-9EB0FDFCE105}" type="slidenum">
              <a:rPr lang="en-GB" smtClean="0"/>
              <a:t>‹#›</a:t>
            </a:fld>
            <a:endParaRPr lang="en-GB"/>
          </a:p>
        </p:txBody>
      </p:sp>
    </p:spTree>
    <p:extLst>
      <p:ext uri="{BB962C8B-B14F-4D97-AF65-F5344CB8AC3E}">
        <p14:creationId xmlns:p14="http://schemas.microsoft.com/office/powerpoint/2010/main" val="2784223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7D506C-C42E-447F-A14C-29536882807E}" type="datetimeFigureOut">
              <a:rPr lang="en-GB" smtClean="0"/>
              <a:t>22/12/2020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7EB397-72F7-4020-9BEB-9EB0FDFCE105}"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57694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7D506C-C42E-447F-A14C-29536882807E}" type="datetimeFigureOut">
              <a:rPr lang="en-GB" smtClean="0"/>
              <a:t>22/12/2020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7EB397-72F7-4020-9BEB-9EB0FDFCE105}" type="slidenum">
              <a:rPr lang="en-GB" smtClean="0"/>
              <a:t>‹#›</a:t>
            </a:fld>
            <a:endParaRPr lang="en-GB"/>
          </a:p>
        </p:txBody>
      </p:sp>
    </p:spTree>
    <p:extLst>
      <p:ext uri="{BB962C8B-B14F-4D97-AF65-F5344CB8AC3E}">
        <p14:creationId xmlns:p14="http://schemas.microsoft.com/office/powerpoint/2010/main" val="1844077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7D506C-C42E-447F-A14C-29536882807E}" type="datetimeFigureOut">
              <a:rPr lang="en-GB" smtClean="0"/>
              <a:t>22/12/2020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7EB397-72F7-4020-9BEB-9EB0FDFCE105}"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87787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7D506C-C42E-447F-A14C-29536882807E}" type="datetimeFigureOut">
              <a:rPr lang="en-GB" smtClean="0"/>
              <a:t>22/12/2020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7EB397-72F7-4020-9BEB-9EB0FDFCE105}" type="slidenum">
              <a:rPr lang="en-GB" smtClean="0"/>
              <a:t>‹#›</a:t>
            </a:fld>
            <a:endParaRPr lang="en-GB"/>
          </a:p>
        </p:txBody>
      </p:sp>
    </p:spTree>
    <p:extLst>
      <p:ext uri="{BB962C8B-B14F-4D97-AF65-F5344CB8AC3E}">
        <p14:creationId xmlns:p14="http://schemas.microsoft.com/office/powerpoint/2010/main" val="1380417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73B39F-3BDA-4B1F-BE8D-CAA785CEF648}" type="datetimeFigureOut">
              <a:rPr lang="en-GB" smtClean="0"/>
              <a:t>22/12/2020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645156-F71A-435B-891D-F2714430FF92}" type="slidenum">
              <a:rPr lang="en-GB" smtClean="0"/>
              <a:t>‹#›</a:t>
            </a:fld>
            <a:endParaRPr lang="en-GB"/>
          </a:p>
        </p:txBody>
      </p:sp>
    </p:spTree>
    <p:extLst>
      <p:ext uri="{BB962C8B-B14F-4D97-AF65-F5344CB8AC3E}">
        <p14:creationId xmlns:p14="http://schemas.microsoft.com/office/powerpoint/2010/main" val="15463807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73B39F-3BDA-4B1F-BE8D-CAA785CEF648}" type="datetimeFigureOut">
              <a:rPr lang="en-GB" smtClean="0"/>
              <a:t>22/12/2020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645156-F71A-435B-891D-F2714430FF92}" type="slidenum">
              <a:rPr lang="en-GB" smtClean="0"/>
              <a:t>‹#›</a:t>
            </a:fld>
            <a:endParaRPr lang="en-GB"/>
          </a:p>
        </p:txBody>
      </p:sp>
    </p:spTree>
    <p:extLst>
      <p:ext uri="{BB962C8B-B14F-4D97-AF65-F5344CB8AC3E}">
        <p14:creationId xmlns:p14="http://schemas.microsoft.com/office/powerpoint/2010/main" val="61721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77EA43-F82C-4CB4-9F7A-524E6507597F}" type="datetimeFigureOut">
              <a:rPr lang="en-GB" smtClean="0"/>
              <a:t>22/12/2020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9F741E-EB12-481C-81D0-A9799A2EEC6B}" type="slidenum">
              <a:rPr lang="en-GB" smtClean="0"/>
              <a:t>‹#›</a:t>
            </a:fld>
            <a:endParaRPr lang="en-GB"/>
          </a:p>
        </p:txBody>
      </p:sp>
    </p:spTree>
    <p:extLst>
      <p:ext uri="{BB962C8B-B14F-4D97-AF65-F5344CB8AC3E}">
        <p14:creationId xmlns:p14="http://schemas.microsoft.com/office/powerpoint/2010/main" val="1667708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777EA43-F82C-4CB4-9F7A-524E6507597F}" type="datetimeFigureOut">
              <a:rPr lang="en-GB" smtClean="0"/>
              <a:t>22/12/2020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9F741E-EB12-481C-81D0-A9799A2EEC6B}" type="slidenum">
              <a:rPr lang="en-GB" smtClean="0"/>
              <a:t>‹#›</a:t>
            </a:fld>
            <a:endParaRPr lang="en-GB"/>
          </a:p>
        </p:txBody>
      </p:sp>
    </p:spTree>
    <p:extLst>
      <p:ext uri="{BB962C8B-B14F-4D97-AF65-F5344CB8AC3E}">
        <p14:creationId xmlns:p14="http://schemas.microsoft.com/office/powerpoint/2010/main" val="1181505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777EA43-F82C-4CB4-9F7A-524E6507597F}" type="datetimeFigureOut">
              <a:rPr lang="en-GB" smtClean="0"/>
              <a:t>22/12/2020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9F741E-EB12-481C-81D0-A9799A2EEC6B}" type="slidenum">
              <a:rPr lang="en-GB" smtClean="0"/>
              <a:t>‹#›</a:t>
            </a:fld>
            <a:endParaRPr lang="en-GB"/>
          </a:p>
        </p:txBody>
      </p:sp>
    </p:spTree>
    <p:extLst>
      <p:ext uri="{BB962C8B-B14F-4D97-AF65-F5344CB8AC3E}">
        <p14:creationId xmlns:p14="http://schemas.microsoft.com/office/powerpoint/2010/main" val="3489372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777EA43-F82C-4CB4-9F7A-524E6507597F}" type="datetimeFigureOut">
              <a:rPr lang="en-GB" smtClean="0"/>
              <a:t>22/12/2020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9F741E-EB12-481C-81D0-A9799A2EEC6B}" type="slidenum">
              <a:rPr lang="en-GB" smtClean="0"/>
              <a:t>‹#›</a:t>
            </a:fld>
            <a:endParaRPr lang="en-GB"/>
          </a:p>
        </p:txBody>
      </p:sp>
    </p:spTree>
    <p:extLst>
      <p:ext uri="{BB962C8B-B14F-4D97-AF65-F5344CB8AC3E}">
        <p14:creationId xmlns:p14="http://schemas.microsoft.com/office/powerpoint/2010/main" val="3483641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7EA43-F82C-4CB4-9F7A-524E6507597F}" type="datetimeFigureOut">
              <a:rPr lang="en-GB" smtClean="0"/>
              <a:t>22/12/2020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9F741E-EB12-481C-81D0-A9799A2EEC6B}" type="slidenum">
              <a:rPr lang="en-GB" smtClean="0"/>
              <a:t>‹#›</a:t>
            </a:fld>
            <a:endParaRPr lang="en-GB"/>
          </a:p>
        </p:txBody>
      </p:sp>
    </p:spTree>
    <p:extLst>
      <p:ext uri="{BB962C8B-B14F-4D97-AF65-F5344CB8AC3E}">
        <p14:creationId xmlns:p14="http://schemas.microsoft.com/office/powerpoint/2010/main" val="3119461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77EA43-F82C-4CB4-9F7A-524E6507597F}" type="datetimeFigureOut">
              <a:rPr lang="en-GB" smtClean="0"/>
              <a:t>22/12/2020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9F741E-EB12-481C-81D0-A9799A2EEC6B}" type="slidenum">
              <a:rPr lang="en-GB" smtClean="0"/>
              <a:t>‹#›</a:t>
            </a:fld>
            <a:endParaRPr lang="en-GB"/>
          </a:p>
        </p:txBody>
      </p:sp>
    </p:spTree>
    <p:extLst>
      <p:ext uri="{BB962C8B-B14F-4D97-AF65-F5344CB8AC3E}">
        <p14:creationId xmlns:p14="http://schemas.microsoft.com/office/powerpoint/2010/main" val="205393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77EA43-F82C-4CB4-9F7A-524E6507597F}" type="datetimeFigureOut">
              <a:rPr lang="en-GB" smtClean="0"/>
              <a:t>22/12/2020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9F741E-EB12-481C-81D0-A9799A2EEC6B}" type="slidenum">
              <a:rPr lang="en-GB" smtClean="0"/>
              <a:t>‹#›</a:t>
            </a:fld>
            <a:endParaRPr lang="en-GB"/>
          </a:p>
        </p:txBody>
      </p:sp>
    </p:spTree>
    <p:extLst>
      <p:ext uri="{BB962C8B-B14F-4D97-AF65-F5344CB8AC3E}">
        <p14:creationId xmlns:p14="http://schemas.microsoft.com/office/powerpoint/2010/main" val="425357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7EA43-F82C-4CB4-9F7A-524E6507597F}" type="datetimeFigureOut">
              <a:rPr lang="en-GB" smtClean="0"/>
              <a:t>22/12/2020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9F741E-EB12-481C-81D0-A9799A2EEC6B}" type="slidenum">
              <a:rPr lang="en-GB" smtClean="0"/>
              <a:t>‹#›</a:t>
            </a:fld>
            <a:endParaRPr lang="en-GB"/>
          </a:p>
        </p:txBody>
      </p:sp>
    </p:spTree>
    <p:extLst>
      <p:ext uri="{BB962C8B-B14F-4D97-AF65-F5344CB8AC3E}">
        <p14:creationId xmlns:p14="http://schemas.microsoft.com/office/powerpoint/2010/main" val="3685952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7D506C-C42E-447F-A14C-29536882807E}" type="datetimeFigureOut">
              <a:rPr lang="en-GB" smtClean="0"/>
              <a:t>22/12/2020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07EB397-72F7-4020-9BEB-9EB0FDFCE105}" type="slidenum">
              <a:rPr lang="en-GB" smtClean="0"/>
              <a:t>‹#›</a:t>
            </a:fld>
            <a:endParaRPr lang="en-GB"/>
          </a:p>
        </p:txBody>
      </p:sp>
    </p:spTree>
    <p:extLst>
      <p:ext uri="{BB962C8B-B14F-4D97-AF65-F5344CB8AC3E}">
        <p14:creationId xmlns:p14="http://schemas.microsoft.com/office/powerpoint/2010/main" val="408727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4323" y="636480"/>
            <a:ext cx="9844999" cy="2214245"/>
          </a:xfrm>
        </p:spPr>
        <p:txBody>
          <a:bodyPr>
            <a:noAutofit/>
          </a:bodyPr>
          <a:lstStyle/>
          <a:p>
            <a:r>
              <a:rPr lang="en-GB" sz="5400" u="sng" dirty="0">
                <a:latin typeface="Letter-join Plus 40" pitchFamily="50" charset="0"/>
              </a:rPr>
              <a:t>Year 5</a:t>
            </a:r>
            <a:br>
              <a:rPr lang="en-GB" sz="5400" u="sng" dirty="0">
                <a:latin typeface="Letter-join Plus 40" pitchFamily="50" charset="0"/>
              </a:rPr>
            </a:br>
            <a:r>
              <a:rPr lang="en-GB" sz="5400" u="sng" dirty="0">
                <a:latin typeface="Letter-join Plus 40" pitchFamily="50" charset="0"/>
              </a:rPr>
              <a:t>Virtual Learning Activities</a:t>
            </a:r>
            <a:br>
              <a:rPr lang="en-GB" sz="5400" u="sng" dirty="0">
                <a:latin typeface="Letter-join Plus 40" pitchFamily="50" charset="0"/>
              </a:rPr>
            </a:br>
            <a:r>
              <a:rPr lang="en-GB" sz="5400" u="sng" dirty="0">
                <a:latin typeface="Letter-join Plus 40" pitchFamily="50" charset="0"/>
              </a:rPr>
              <a:t>January 2021</a:t>
            </a:r>
          </a:p>
        </p:txBody>
      </p:sp>
      <p:pic>
        <p:nvPicPr>
          <p:cNvPr id="6" name="Picture 5" descr="Woodloes_logo.wmf">
            <a:extLst>
              <a:ext uri="{FF2B5EF4-FFF2-40B4-BE49-F238E27FC236}">
                <a16:creationId xmlns:a16="http://schemas.microsoft.com/office/drawing/2014/main" id="{47275619-9B7D-4730-8E02-B0EA4C2F44F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7866" y="3366814"/>
            <a:ext cx="2177912" cy="1842208"/>
          </a:xfrm>
          <a:prstGeom prst="rect">
            <a:avLst/>
          </a:prstGeom>
          <a:noFill/>
          <a:ln>
            <a:noFill/>
          </a:ln>
        </p:spPr>
      </p:pic>
      <p:sp>
        <p:nvSpPr>
          <p:cNvPr id="3" name="Rectangle 2"/>
          <p:cNvSpPr/>
          <p:nvPr/>
        </p:nvSpPr>
        <p:spPr>
          <a:xfrm>
            <a:off x="3716551" y="5725111"/>
            <a:ext cx="4642618" cy="584775"/>
          </a:xfrm>
          <a:prstGeom prst="rect">
            <a:avLst/>
          </a:prstGeom>
        </p:spPr>
        <p:txBody>
          <a:bodyPr wrap="none">
            <a:spAutoFit/>
          </a:bodyPr>
          <a:lstStyle/>
          <a:p>
            <a:pPr algn="r"/>
            <a:r>
              <a:rPr lang="en-GB" sz="3200" u="sng" dirty="0">
                <a:latin typeface="Letter-join Plus 40" panose="02000505000000020003" pitchFamily="50" charset="0"/>
                <a:ea typeface="Calibri" panose="020F0502020204030204" pitchFamily="34" charset="0"/>
                <a:cs typeface="BPreplay" panose="02000503000000020004" charset="0"/>
              </a:rPr>
              <a:t>Week Beginning </a:t>
            </a:r>
            <a:r>
              <a:rPr lang="en-GB" sz="3200" u="sng" dirty="0" smtClean="0">
                <a:latin typeface="Letter-join Plus 40" panose="02000505000000020003" pitchFamily="50" charset="0"/>
                <a:ea typeface="Calibri" panose="020F0502020204030204" pitchFamily="34" charset="0"/>
                <a:cs typeface="BPreplay" panose="02000503000000020004" charset="0"/>
              </a:rPr>
              <a:t>25.01.21 </a:t>
            </a:r>
            <a:endParaRPr lang="en-GB" sz="4800" u="sng" dirty="0">
              <a:latin typeface="Letter-join Plus 40" panose="02000505000000020003" pitchFamily="50" charset="0"/>
              <a:ea typeface="Times New Roman" panose="02020603050405020304" pitchFamily="18" charset="0"/>
            </a:endParaRPr>
          </a:p>
        </p:txBody>
      </p:sp>
      <p:pic>
        <p:nvPicPr>
          <p:cNvPr id="5" name="Picture 2" descr="Worms Clipart Reading - World Book Day Chart Transparent PNG - 1063x811 -  Free Download on Ni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13371">
            <a:off x="665027" y="2855640"/>
            <a:ext cx="2409825" cy="18954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4" descr="Guided Reading Clip Art - Royalty Free - GoGraph"/>
          <p:cNvPicPr>
            <a:picLocks noChangeAspect="1" noChangeArrowheads="1"/>
          </p:cNvPicPr>
          <p:nvPr/>
        </p:nvPicPr>
        <p:blipFill rotWithShape="1">
          <a:blip r:embed="rId4">
            <a:extLst>
              <a:ext uri="{28A0092B-C50C-407E-A947-70E740481C1C}">
                <a14:useLocalDpi xmlns:a14="http://schemas.microsoft.com/office/drawing/2010/main" val="0"/>
              </a:ext>
            </a:extLst>
          </a:blip>
          <a:srcRect b="6816"/>
          <a:stretch/>
        </p:blipFill>
        <p:spPr bwMode="auto">
          <a:xfrm rot="664458">
            <a:off x="8450488" y="2557492"/>
            <a:ext cx="3026910" cy="26434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689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81465"/>
            <a:ext cx="8596668" cy="1320800"/>
          </a:xfrm>
        </p:spPr>
        <p:txBody>
          <a:bodyPr>
            <a:normAutofit fontScale="90000"/>
          </a:bodyPr>
          <a:lstStyle/>
          <a:p>
            <a:pPr algn="ctr"/>
            <a:r>
              <a:rPr lang="en-GB" sz="4000" dirty="0" smtClean="0">
                <a:solidFill>
                  <a:srgbClr val="002060"/>
                </a:solidFill>
                <a:latin typeface="Letter-join Plus 40" panose="02000505000000020003" pitchFamily="50" charset="0"/>
              </a:rPr>
              <a:t>Trapped (Alma)</a:t>
            </a:r>
            <a:r>
              <a:rPr lang="en-GB" sz="2000" dirty="0" smtClean="0">
                <a:solidFill>
                  <a:srgbClr val="002060"/>
                </a:solidFill>
                <a:latin typeface="Letter-join Plus 40" panose="02000505000000020003" pitchFamily="50" charset="0"/>
              </a:rPr>
              <a:t/>
            </a:r>
            <a:br>
              <a:rPr lang="en-GB" sz="2000" dirty="0" smtClean="0">
                <a:solidFill>
                  <a:srgbClr val="002060"/>
                </a:solidFill>
                <a:latin typeface="Letter-join Plus 40" panose="02000505000000020003" pitchFamily="50" charset="0"/>
              </a:rPr>
            </a:br>
            <a:r>
              <a:rPr lang="en-GB" sz="2800" dirty="0" smtClean="0">
                <a:solidFill>
                  <a:srgbClr val="002060"/>
                </a:solidFill>
                <a:latin typeface="Letter-join Plus 40" panose="02000505000000020003" pitchFamily="50" charset="0"/>
              </a:rPr>
              <a:t>WALT</a:t>
            </a:r>
            <a:r>
              <a:rPr lang="en-GB" sz="2800" dirty="0">
                <a:solidFill>
                  <a:srgbClr val="002060"/>
                </a:solidFill>
                <a:latin typeface="Letter-join Plus 40" panose="02000505000000020003" pitchFamily="50" charset="0"/>
              </a:rPr>
              <a:t>: Identify/explain how information/narrative content is related and contributes to meaning as a whole</a:t>
            </a:r>
            <a:r>
              <a:rPr lang="en-GB" sz="2800" dirty="0" smtClean="0">
                <a:solidFill>
                  <a:srgbClr val="002060"/>
                </a:solidFill>
                <a:latin typeface="Letter-join Plus 40" panose="02000505000000020003" pitchFamily="50" charset="0"/>
              </a:rPr>
              <a:t>. (2f)</a:t>
            </a:r>
            <a:endParaRPr lang="en-GB" sz="2800" dirty="0">
              <a:solidFill>
                <a:srgbClr val="002060"/>
              </a:solidFill>
              <a:latin typeface="Letter-join Plus 40" panose="02000505000000020003" pitchFamily="50" charset="0"/>
            </a:endParaRPr>
          </a:p>
        </p:txBody>
      </p:sp>
      <p:sp>
        <p:nvSpPr>
          <p:cNvPr id="3" name="Content Placeholder 2"/>
          <p:cNvSpPr>
            <a:spLocks noGrp="1"/>
          </p:cNvSpPr>
          <p:nvPr>
            <p:ph idx="1"/>
          </p:nvPr>
        </p:nvSpPr>
        <p:spPr>
          <a:xfrm>
            <a:off x="333261" y="3206994"/>
            <a:ext cx="9284813" cy="3880773"/>
          </a:xfrm>
        </p:spPr>
        <p:txBody>
          <a:bodyPr>
            <a:normAutofit/>
          </a:bodyPr>
          <a:lstStyle/>
          <a:p>
            <a:pPr marL="457200" indent="-457200">
              <a:buFont typeface="+mj-lt"/>
              <a:buAutoNum type="arabicPeriod"/>
            </a:pPr>
            <a:r>
              <a:rPr lang="en-GB" sz="2400" dirty="0">
                <a:latin typeface="Letter-join Plus 40" panose="02000505000000020003" pitchFamily="50" charset="0"/>
              </a:rPr>
              <a:t>W</a:t>
            </a:r>
            <a:r>
              <a:rPr lang="en-GB" sz="2400" dirty="0" smtClean="0">
                <a:latin typeface="Letter-join Plus 40" panose="02000505000000020003" pitchFamily="50" charset="0"/>
              </a:rPr>
              <a:t>hy do you think Alma wanted to touch the doll?</a:t>
            </a:r>
          </a:p>
          <a:p>
            <a:pPr marL="457200" indent="-457200">
              <a:buFont typeface="+mj-lt"/>
              <a:buAutoNum type="arabicPeriod"/>
            </a:pPr>
            <a:r>
              <a:rPr lang="en-GB" sz="2400" dirty="0" smtClean="0">
                <a:latin typeface="Letter-join Plus 40" panose="02000505000000020003" pitchFamily="50" charset="0"/>
              </a:rPr>
              <a:t>Can you link Alma touching the doll to Alma writing her name on the wall at the start of the story?</a:t>
            </a:r>
          </a:p>
          <a:p>
            <a:pPr marL="457200" indent="-457200">
              <a:buFont typeface="+mj-lt"/>
              <a:buAutoNum type="arabicPeriod"/>
            </a:pPr>
            <a:r>
              <a:rPr lang="en-GB" sz="2400" dirty="0" smtClean="0">
                <a:latin typeface="Letter-join Plus 40" panose="02000505000000020003" pitchFamily="50" charset="0"/>
              </a:rPr>
              <a:t>How does the layout of paragraphs encourage you to read on / find information?</a:t>
            </a:r>
          </a:p>
          <a:p>
            <a:pPr marL="457200" indent="-457200">
              <a:buFont typeface="+mj-lt"/>
              <a:buAutoNum type="arabicPeriod"/>
            </a:pPr>
            <a:r>
              <a:rPr lang="en-GB" sz="2400" dirty="0" smtClean="0">
                <a:latin typeface="Letter-join Plus 40" panose="02000505000000020003" pitchFamily="50" charset="0"/>
              </a:rPr>
              <a:t>What do you think will happen next?</a:t>
            </a:r>
          </a:p>
        </p:txBody>
      </p:sp>
      <p:sp>
        <p:nvSpPr>
          <p:cNvPr id="4" name="Rectangle 3"/>
          <p:cNvSpPr/>
          <p:nvPr/>
        </p:nvSpPr>
        <p:spPr>
          <a:xfrm>
            <a:off x="228278" y="2323797"/>
            <a:ext cx="10182924" cy="461665"/>
          </a:xfrm>
          <a:prstGeom prst="rect">
            <a:avLst/>
          </a:prstGeom>
        </p:spPr>
        <p:txBody>
          <a:bodyPr wrap="square">
            <a:spAutoFit/>
          </a:bodyPr>
          <a:lstStyle/>
          <a:p>
            <a:r>
              <a:rPr lang="en-GB" sz="2400" dirty="0">
                <a:latin typeface="Letter-join Plus 40" panose="02000505000000020003" pitchFamily="50" charset="0"/>
              </a:rPr>
              <a:t>On the following slide, answer the questions </a:t>
            </a:r>
            <a:r>
              <a:rPr lang="en-GB" sz="2400" dirty="0">
                <a:solidFill>
                  <a:srgbClr val="FF0000"/>
                </a:solidFill>
                <a:latin typeface="Letter-join Plus 40" panose="02000505000000020003" pitchFamily="50" charset="0"/>
              </a:rPr>
              <a:t>using evidence from the text</a:t>
            </a:r>
            <a:r>
              <a:rPr lang="en-GB" sz="2400" dirty="0">
                <a:latin typeface="Letter-join Plus 40" panose="02000505000000020003" pitchFamily="50" charset="0"/>
              </a:rPr>
              <a:t>:</a:t>
            </a:r>
          </a:p>
        </p:txBody>
      </p:sp>
    </p:spTree>
    <p:extLst>
      <p:ext uri="{BB962C8B-B14F-4D97-AF65-F5344CB8AC3E}">
        <p14:creationId xmlns:p14="http://schemas.microsoft.com/office/powerpoint/2010/main" val="4119403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835" y="2011680"/>
            <a:ext cx="8596668" cy="4370840"/>
          </a:xfrm>
        </p:spPr>
        <p:txBody>
          <a:bodyPr>
            <a:normAutofit/>
          </a:bodyPr>
          <a:lstStyle/>
          <a:p>
            <a:pPr marL="0" indent="0">
              <a:buNone/>
            </a:pPr>
            <a:r>
              <a:rPr lang="en-GB" sz="2400" dirty="0" smtClean="0">
                <a:latin typeface="Letter-join Plus 40" panose="02000505000000020003" pitchFamily="50" charset="0"/>
              </a:rPr>
              <a:t>1. </a:t>
            </a:r>
          </a:p>
          <a:p>
            <a:pPr marL="0" indent="0">
              <a:buNone/>
            </a:pPr>
            <a:endParaRPr lang="en-GB" sz="2400" dirty="0" smtClean="0">
              <a:latin typeface="Letter-join Plus 40" panose="02000505000000020003" pitchFamily="50" charset="0"/>
            </a:endParaRPr>
          </a:p>
          <a:p>
            <a:pPr marL="0" indent="0">
              <a:buNone/>
            </a:pPr>
            <a:r>
              <a:rPr lang="en-GB" sz="2400" dirty="0" smtClean="0">
                <a:latin typeface="Letter-join Plus 40" panose="02000505000000020003" pitchFamily="50" charset="0"/>
              </a:rPr>
              <a:t>2. </a:t>
            </a:r>
          </a:p>
          <a:p>
            <a:pPr marL="0" indent="0">
              <a:buNone/>
            </a:pPr>
            <a:endParaRPr lang="en-GB" sz="2400" dirty="0" smtClean="0">
              <a:latin typeface="Letter-join Plus 40" panose="02000505000000020003" pitchFamily="50" charset="0"/>
            </a:endParaRPr>
          </a:p>
          <a:p>
            <a:pPr marL="0" indent="0">
              <a:buNone/>
            </a:pPr>
            <a:r>
              <a:rPr lang="en-GB" sz="2400" dirty="0" smtClean="0">
                <a:latin typeface="Letter-join Plus 40" panose="02000505000000020003" pitchFamily="50" charset="0"/>
              </a:rPr>
              <a:t>3.</a:t>
            </a:r>
          </a:p>
          <a:p>
            <a:pPr marL="0" indent="0">
              <a:buNone/>
            </a:pPr>
            <a:endParaRPr lang="en-GB" sz="2400" dirty="0">
              <a:latin typeface="Letter-join Plus 40" panose="02000505000000020003" pitchFamily="50" charset="0"/>
            </a:endParaRPr>
          </a:p>
          <a:p>
            <a:pPr marL="0" indent="0">
              <a:buNone/>
            </a:pPr>
            <a:r>
              <a:rPr lang="en-GB" sz="2400" dirty="0" smtClean="0">
                <a:latin typeface="Letter-join Plus 40" panose="02000505000000020003" pitchFamily="50" charset="0"/>
              </a:rPr>
              <a:t>4.</a:t>
            </a:r>
          </a:p>
          <a:p>
            <a:pPr marL="0" indent="0">
              <a:buNone/>
            </a:pPr>
            <a:endParaRPr lang="en-GB" sz="2400" dirty="0" smtClean="0">
              <a:latin typeface="Letter-join Plus 40" panose="02000505000000020003" pitchFamily="50" charset="0"/>
            </a:endParaRPr>
          </a:p>
        </p:txBody>
      </p:sp>
      <p:sp>
        <p:nvSpPr>
          <p:cNvPr id="5" name="Title 1"/>
          <p:cNvSpPr>
            <a:spLocks noGrp="1"/>
          </p:cNvSpPr>
          <p:nvPr>
            <p:ph type="title"/>
          </p:nvPr>
        </p:nvSpPr>
        <p:spPr>
          <a:xfrm>
            <a:off x="690397" y="398585"/>
            <a:ext cx="8596668" cy="1320800"/>
          </a:xfrm>
        </p:spPr>
        <p:txBody>
          <a:bodyPr>
            <a:normAutofit fontScale="90000"/>
          </a:bodyPr>
          <a:lstStyle/>
          <a:p>
            <a:pPr algn="ctr"/>
            <a:r>
              <a:rPr lang="en-GB" sz="4000" dirty="0" smtClean="0">
                <a:solidFill>
                  <a:srgbClr val="002060"/>
                </a:solidFill>
                <a:latin typeface="Letter-join Plus 40" panose="02000505000000020003" pitchFamily="50" charset="0"/>
              </a:rPr>
              <a:t>Trapped (Alma)</a:t>
            </a:r>
            <a:r>
              <a:rPr lang="en-GB" sz="2000" dirty="0" smtClean="0">
                <a:solidFill>
                  <a:srgbClr val="002060"/>
                </a:solidFill>
                <a:latin typeface="Letter-join Plus 40" panose="02000505000000020003" pitchFamily="50" charset="0"/>
              </a:rPr>
              <a:t/>
            </a:r>
            <a:br>
              <a:rPr lang="en-GB" sz="2000" dirty="0" smtClean="0">
                <a:solidFill>
                  <a:srgbClr val="002060"/>
                </a:solidFill>
                <a:latin typeface="Letter-join Plus 40" panose="02000505000000020003" pitchFamily="50" charset="0"/>
              </a:rPr>
            </a:br>
            <a:r>
              <a:rPr lang="en-GB" sz="2800" dirty="0" smtClean="0">
                <a:solidFill>
                  <a:srgbClr val="002060"/>
                </a:solidFill>
                <a:latin typeface="Letter-join Plus 40" panose="02000505000000020003" pitchFamily="50" charset="0"/>
              </a:rPr>
              <a:t>WALT</a:t>
            </a:r>
            <a:r>
              <a:rPr lang="en-GB" sz="2800" dirty="0">
                <a:solidFill>
                  <a:srgbClr val="002060"/>
                </a:solidFill>
                <a:latin typeface="Letter-join Plus 40" panose="02000505000000020003" pitchFamily="50" charset="0"/>
              </a:rPr>
              <a:t>: Identify/explain how information/narrative content is related and contributes to meaning as a whole</a:t>
            </a:r>
            <a:r>
              <a:rPr lang="en-GB" sz="2800" dirty="0" smtClean="0">
                <a:solidFill>
                  <a:srgbClr val="002060"/>
                </a:solidFill>
                <a:latin typeface="Letter-join Plus 40" panose="02000505000000020003" pitchFamily="50" charset="0"/>
              </a:rPr>
              <a:t>. (2f)</a:t>
            </a:r>
            <a:endParaRPr lang="en-GB" sz="2800" dirty="0">
              <a:solidFill>
                <a:srgbClr val="002060"/>
              </a:solidFill>
              <a:latin typeface="Letter-join Plus 40" panose="02000505000000020003" pitchFamily="50" charset="0"/>
            </a:endParaRPr>
          </a:p>
        </p:txBody>
      </p:sp>
    </p:spTree>
    <p:extLst>
      <p:ext uri="{BB962C8B-B14F-4D97-AF65-F5344CB8AC3E}">
        <p14:creationId xmlns:p14="http://schemas.microsoft.com/office/powerpoint/2010/main" val="3740264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830" y="470263"/>
            <a:ext cx="9613444" cy="5925775"/>
          </a:xfrm>
        </p:spPr>
        <p:txBody>
          <a:bodyPr>
            <a:noAutofit/>
          </a:bodyPr>
          <a:lstStyle/>
          <a:p>
            <a:pPr marL="0" indent="0">
              <a:buNone/>
            </a:pPr>
            <a:r>
              <a:rPr lang="en-GB" sz="3600" b="1" dirty="0" smtClean="0">
                <a:solidFill>
                  <a:srgbClr val="FF0000"/>
                </a:solidFill>
                <a:latin typeface="Letter-join Plus 40" panose="02000505000000020003" pitchFamily="50" charset="0"/>
              </a:rPr>
              <a:t>Suggested format for completing your work:</a:t>
            </a:r>
          </a:p>
          <a:p>
            <a:pPr marL="0" indent="0" algn="ctr">
              <a:buNone/>
            </a:pPr>
            <a:endParaRPr lang="en-GB" sz="3600" b="1" dirty="0">
              <a:latin typeface="Letter-join Plus 40" panose="02000505000000020003" pitchFamily="50" charset="0"/>
            </a:endParaRPr>
          </a:p>
          <a:p>
            <a:pPr marL="0" indent="0">
              <a:buNone/>
            </a:pPr>
            <a:r>
              <a:rPr lang="en-GB" sz="3600" b="1" dirty="0" smtClean="0">
                <a:latin typeface="Letter-join Plus 40" panose="02000505000000020003" pitchFamily="50" charset="0"/>
              </a:rPr>
              <a:t>Each time you open a new Guided Reading PowerPoint, please click:</a:t>
            </a:r>
          </a:p>
          <a:p>
            <a:pPr marL="0" indent="0">
              <a:buNone/>
            </a:pPr>
            <a:endParaRPr lang="en-GB" sz="3600" b="1" dirty="0" smtClean="0">
              <a:latin typeface="Letter-join Plus 40" panose="02000505000000020003" pitchFamily="50" charset="0"/>
            </a:endParaRPr>
          </a:p>
          <a:p>
            <a:pPr marL="0" indent="0">
              <a:buNone/>
            </a:pPr>
            <a:r>
              <a:rPr lang="en-GB" sz="2000" dirty="0" smtClean="0">
                <a:latin typeface="Letter-join Plus 40" panose="02000505000000020003" pitchFamily="50" charset="0"/>
              </a:rPr>
              <a:t>File </a:t>
            </a:r>
            <a:r>
              <a:rPr lang="en-GB" sz="2000" dirty="0">
                <a:latin typeface="Letter-join Plus 40" panose="02000505000000020003" pitchFamily="50" charset="0"/>
              </a:rPr>
              <a:t>–  </a:t>
            </a:r>
          </a:p>
          <a:p>
            <a:pPr marL="0" indent="0">
              <a:buNone/>
            </a:pPr>
            <a:r>
              <a:rPr lang="en-GB" sz="2000" dirty="0">
                <a:latin typeface="Letter-join Plus 40" panose="02000505000000020003" pitchFamily="50" charset="0"/>
              </a:rPr>
              <a:t>Save a copy online –</a:t>
            </a:r>
          </a:p>
          <a:p>
            <a:pPr marL="0" indent="0">
              <a:buNone/>
            </a:pPr>
            <a:r>
              <a:rPr lang="en-GB" sz="2000" dirty="0">
                <a:latin typeface="Letter-join Plus 40" panose="02000505000000020003" pitchFamily="50" charset="0"/>
              </a:rPr>
              <a:t>Type in your name, followed by ‘ </a:t>
            </a:r>
            <a:r>
              <a:rPr lang="en-GB" sz="2000" dirty="0" smtClean="0">
                <a:latin typeface="Letter-join Plus 40" panose="02000505000000020003" pitchFamily="50" charset="0"/>
              </a:rPr>
              <a:t>– Alma’ </a:t>
            </a:r>
            <a:r>
              <a:rPr lang="en-GB" sz="2000" dirty="0">
                <a:latin typeface="Letter-join Plus 40" panose="02000505000000020003" pitchFamily="50" charset="0"/>
              </a:rPr>
              <a:t>and the short date</a:t>
            </a:r>
          </a:p>
          <a:p>
            <a:pPr marL="0" indent="0">
              <a:buNone/>
            </a:pPr>
            <a:endParaRPr lang="en-GB" sz="2000" dirty="0">
              <a:latin typeface="Letter-join Plus 40" panose="02000505000000020003" pitchFamily="50" charset="0"/>
            </a:endParaRPr>
          </a:p>
          <a:p>
            <a:pPr marL="0" indent="0">
              <a:buNone/>
            </a:pPr>
            <a:r>
              <a:rPr lang="en-GB" sz="2000" dirty="0">
                <a:solidFill>
                  <a:srgbClr val="00B050"/>
                </a:solidFill>
                <a:latin typeface="Letter-join Plus 40" panose="02000505000000020003" pitchFamily="50" charset="0"/>
              </a:rPr>
              <a:t>E.g. </a:t>
            </a:r>
            <a:r>
              <a:rPr lang="en-GB" sz="2000" dirty="0" smtClean="0">
                <a:solidFill>
                  <a:srgbClr val="00B050"/>
                </a:solidFill>
                <a:latin typeface="Letter-join Plus 40" panose="02000505000000020003" pitchFamily="50" charset="0"/>
              </a:rPr>
              <a:t>Roald Dahl </a:t>
            </a:r>
            <a:r>
              <a:rPr lang="en-GB" sz="2000" dirty="0">
                <a:solidFill>
                  <a:srgbClr val="00B050"/>
                </a:solidFill>
                <a:latin typeface="Letter-join Plus 40" panose="02000505000000020003" pitchFamily="50" charset="0"/>
              </a:rPr>
              <a:t>- </a:t>
            </a:r>
            <a:r>
              <a:rPr lang="en-GB" sz="2000" dirty="0" smtClean="0">
                <a:solidFill>
                  <a:srgbClr val="00B050"/>
                </a:solidFill>
                <a:latin typeface="Letter-join Plus 40" panose="02000505000000020003" pitchFamily="50" charset="0"/>
              </a:rPr>
              <a:t>Alma 25.01.21</a:t>
            </a:r>
            <a:endParaRPr lang="en-GB" sz="2000" dirty="0">
              <a:solidFill>
                <a:srgbClr val="00B050"/>
              </a:solidFill>
              <a:latin typeface="Letter-join Plus 40" panose="02000505000000020003" pitchFamily="50" charset="0"/>
            </a:endParaRPr>
          </a:p>
          <a:p>
            <a:pPr marL="0" indent="0">
              <a:buNone/>
            </a:pPr>
            <a:endParaRPr lang="en-GB" sz="2000" dirty="0">
              <a:solidFill>
                <a:srgbClr val="00B050"/>
              </a:solidFill>
              <a:latin typeface="Letter-join Plus 40" panose="02000505000000020003" pitchFamily="50" charset="0"/>
            </a:endParaRPr>
          </a:p>
          <a:p>
            <a:pPr marL="0" indent="0">
              <a:buNone/>
            </a:pPr>
            <a:r>
              <a:rPr lang="en-GB" sz="2000" dirty="0">
                <a:latin typeface="Letter-join Plus 40" panose="02000505000000020003" pitchFamily="50" charset="0"/>
              </a:rPr>
              <a:t>(This will enable you to edit </a:t>
            </a:r>
            <a:r>
              <a:rPr lang="en-GB" sz="2000" dirty="0" smtClean="0">
                <a:latin typeface="Letter-join Plus 40" panose="02000505000000020003" pitchFamily="50" charset="0"/>
              </a:rPr>
              <a:t>the text and </a:t>
            </a:r>
            <a:r>
              <a:rPr lang="en-GB" sz="2000" dirty="0">
                <a:latin typeface="Letter-join Plus 40" panose="02000505000000020003" pitchFamily="50" charset="0"/>
              </a:rPr>
              <a:t>complete the </a:t>
            </a:r>
            <a:r>
              <a:rPr lang="en-GB" sz="2000" dirty="0" smtClean="0">
                <a:latin typeface="Letter-join Plus 40" panose="02000505000000020003" pitchFamily="50" charset="0"/>
              </a:rPr>
              <a:t>activities)</a:t>
            </a:r>
            <a:endParaRPr lang="en-GB" sz="2000" dirty="0">
              <a:latin typeface="Letter-join Plus 40" panose="02000505000000020003" pitchFamily="50" charset="0"/>
            </a:endParaRPr>
          </a:p>
        </p:txBody>
      </p:sp>
    </p:spTree>
    <p:extLst>
      <p:ext uri="{BB962C8B-B14F-4D97-AF65-F5344CB8AC3E}">
        <p14:creationId xmlns:p14="http://schemas.microsoft.com/office/powerpoint/2010/main" val="3621481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70264"/>
            <a:ext cx="8825658" cy="3461657"/>
          </a:xfrm>
        </p:spPr>
        <p:txBody>
          <a:bodyPr/>
          <a:lstStyle/>
          <a:p>
            <a:pPr algn="ctr"/>
            <a:r>
              <a:rPr lang="en-GB" sz="23900" dirty="0" smtClean="0">
                <a:solidFill>
                  <a:srgbClr val="002060"/>
                </a:solidFill>
                <a:latin typeface="Fresh Marker" pitchFamily="2" charset="0"/>
              </a:rPr>
              <a:t>Alma</a:t>
            </a:r>
            <a:endParaRPr lang="en-GB" sz="13800" dirty="0">
              <a:solidFill>
                <a:srgbClr val="002060"/>
              </a:solidFill>
              <a:latin typeface="Fresh Marker" pitchFamily="2" charset="0"/>
            </a:endParaRPr>
          </a:p>
        </p:txBody>
      </p:sp>
      <p:pic>
        <p:nvPicPr>
          <p:cNvPr id="3" name="Picture 2"/>
          <p:cNvPicPr>
            <a:picLocks noChangeAspect="1"/>
          </p:cNvPicPr>
          <p:nvPr/>
        </p:nvPicPr>
        <p:blipFill rotWithShape="1">
          <a:blip r:embed="rId2"/>
          <a:srcRect l="16501" t="22232" r="36814" b="32589"/>
          <a:stretch/>
        </p:blipFill>
        <p:spPr>
          <a:xfrm>
            <a:off x="6644160" y="3931921"/>
            <a:ext cx="4362995" cy="2373844"/>
          </a:xfrm>
          <a:prstGeom prst="rect">
            <a:avLst/>
          </a:prstGeom>
          <a:ln>
            <a:solidFill>
              <a:srgbClr val="002060"/>
            </a:solidFill>
          </a:ln>
        </p:spPr>
      </p:pic>
      <p:sp>
        <p:nvSpPr>
          <p:cNvPr id="4" name="TextBox 3"/>
          <p:cNvSpPr txBox="1"/>
          <p:nvPr/>
        </p:nvSpPr>
        <p:spPr>
          <a:xfrm>
            <a:off x="858129" y="4375751"/>
            <a:ext cx="4543864"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Letter-join Plus 40" panose="02000505000000020003" pitchFamily="50" charset="0"/>
                <a:ea typeface="+mn-ea"/>
                <a:cs typeface="+mn-cs"/>
              </a:rPr>
              <a:t>Autumn B – Guided Reading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Letter-join Plus 40" panose="02000505000000020003" pitchFamily="50" charset="0"/>
                <a:ea typeface="+mn-ea"/>
                <a:cs typeface="+mn-cs"/>
              </a:rPr>
              <a:t>Fiction Focus</a:t>
            </a:r>
            <a:endParaRPr kumimoji="0" lang="en-GB" sz="2800" b="0" i="0" u="none" strike="noStrike" kern="1200" cap="none" spc="0" normalizeH="0" baseline="0" noProof="0" dirty="0">
              <a:ln>
                <a:noFill/>
              </a:ln>
              <a:solidFill>
                <a:prstClr val="black"/>
              </a:solidFill>
              <a:effectLst/>
              <a:uLnTx/>
              <a:uFillTx/>
              <a:latin typeface="Letter-join Plus 40" panose="02000505000000020003" pitchFamily="50" charset="0"/>
              <a:ea typeface="+mn-ea"/>
              <a:cs typeface="+mn-cs"/>
            </a:endParaRPr>
          </a:p>
        </p:txBody>
      </p:sp>
    </p:spTree>
    <p:extLst>
      <p:ext uri="{BB962C8B-B14F-4D97-AF65-F5344CB8AC3E}">
        <p14:creationId xmlns:p14="http://schemas.microsoft.com/office/powerpoint/2010/main" val="844630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986349" y="1615715"/>
          <a:ext cx="10378336" cy="1614488"/>
        </p:xfrm>
        <a:graphic>
          <a:graphicData uri="http://schemas.openxmlformats.org/drawingml/2006/table">
            <a:tbl>
              <a:tblPr firstRow="1" firstCol="1" bandRow="1">
                <a:tableStyleId>{5C22544A-7EE6-4342-B048-85BDC9FD1C3A}</a:tableStyleId>
              </a:tblPr>
              <a:tblGrid>
                <a:gridCol w="1296955">
                  <a:extLst>
                    <a:ext uri="{9D8B030D-6E8A-4147-A177-3AD203B41FA5}">
                      <a16:colId xmlns:a16="http://schemas.microsoft.com/office/drawing/2014/main" val="539766323"/>
                    </a:ext>
                  </a:extLst>
                </a:gridCol>
                <a:gridCol w="1297629">
                  <a:extLst>
                    <a:ext uri="{9D8B030D-6E8A-4147-A177-3AD203B41FA5}">
                      <a16:colId xmlns:a16="http://schemas.microsoft.com/office/drawing/2014/main" val="1180479390"/>
                    </a:ext>
                  </a:extLst>
                </a:gridCol>
                <a:gridCol w="1296955">
                  <a:extLst>
                    <a:ext uri="{9D8B030D-6E8A-4147-A177-3AD203B41FA5}">
                      <a16:colId xmlns:a16="http://schemas.microsoft.com/office/drawing/2014/main" val="2699514508"/>
                    </a:ext>
                  </a:extLst>
                </a:gridCol>
                <a:gridCol w="1297629">
                  <a:extLst>
                    <a:ext uri="{9D8B030D-6E8A-4147-A177-3AD203B41FA5}">
                      <a16:colId xmlns:a16="http://schemas.microsoft.com/office/drawing/2014/main" val="762464446"/>
                    </a:ext>
                  </a:extLst>
                </a:gridCol>
                <a:gridCol w="1296955">
                  <a:extLst>
                    <a:ext uri="{9D8B030D-6E8A-4147-A177-3AD203B41FA5}">
                      <a16:colId xmlns:a16="http://schemas.microsoft.com/office/drawing/2014/main" val="1888193726"/>
                    </a:ext>
                  </a:extLst>
                </a:gridCol>
                <a:gridCol w="1297629">
                  <a:extLst>
                    <a:ext uri="{9D8B030D-6E8A-4147-A177-3AD203B41FA5}">
                      <a16:colId xmlns:a16="http://schemas.microsoft.com/office/drawing/2014/main" val="2068603061"/>
                    </a:ext>
                  </a:extLst>
                </a:gridCol>
                <a:gridCol w="1296955">
                  <a:extLst>
                    <a:ext uri="{9D8B030D-6E8A-4147-A177-3AD203B41FA5}">
                      <a16:colId xmlns:a16="http://schemas.microsoft.com/office/drawing/2014/main" val="3377259182"/>
                    </a:ext>
                  </a:extLst>
                </a:gridCol>
                <a:gridCol w="1297629">
                  <a:extLst>
                    <a:ext uri="{9D8B030D-6E8A-4147-A177-3AD203B41FA5}">
                      <a16:colId xmlns:a16="http://schemas.microsoft.com/office/drawing/2014/main" val="3347949980"/>
                    </a:ext>
                  </a:extLst>
                </a:gridCol>
              </a:tblGrid>
              <a:tr h="1454056">
                <a:tc>
                  <a:txBody>
                    <a:bodyPr/>
                    <a:lstStyle/>
                    <a:p>
                      <a:pPr>
                        <a:lnSpc>
                          <a:spcPct val="107000"/>
                        </a:lnSpc>
                        <a:spcAft>
                          <a:spcPts val="0"/>
                        </a:spcAft>
                      </a:pPr>
                      <a:r>
                        <a:rPr lang="en-GB" sz="1100" dirty="0">
                          <a:effectLst/>
                        </a:rPr>
                        <a:t>2a: Give/explain the meaning of words in context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92" marR="61492" marT="0" marB="0"/>
                </a:tc>
                <a:tc>
                  <a:txBody>
                    <a:bodyPr/>
                    <a:lstStyle/>
                    <a:p>
                      <a:pPr>
                        <a:lnSpc>
                          <a:spcPct val="107000"/>
                        </a:lnSpc>
                        <a:spcAft>
                          <a:spcPts val="0"/>
                        </a:spcAft>
                      </a:pPr>
                      <a:r>
                        <a:rPr lang="en-GB" sz="1100" dirty="0">
                          <a:effectLst/>
                        </a:rPr>
                        <a:t>2b: Retrieve and record information/identify key details from fiction and non-fiction.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92" marR="61492" marT="0" marB="0"/>
                </a:tc>
                <a:tc>
                  <a:txBody>
                    <a:bodyPr/>
                    <a:lstStyle/>
                    <a:p>
                      <a:pPr>
                        <a:lnSpc>
                          <a:spcPct val="107000"/>
                        </a:lnSpc>
                        <a:spcAft>
                          <a:spcPts val="0"/>
                        </a:spcAft>
                      </a:pPr>
                      <a:r>
                        <a:rPr lang="en-GB" sz="1100" dirty="0">
                          <a:effectLst/>
                        </a:rPr>
                        <a:t>2c: Summarise main ideas from more than one paragraph</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92" marR="61492" marT="0" marB="0"/>
                </a:tc>
                <a:tc>
                  <a:txBody>
                    <a:bodyPr/>
                    <a:lstStyle/>
                    <a:p>
                      <a:pPr>
                        <a:lnSpc>
                          <a:spcPct val="107000"/>
                        </a:lnSpc>
                        <a:spcAft>
                          <a:spcPts val="0"/>
                        </a:spcAft>
                      </a:pPr>
                      <a:r>
                        <a:rPr lang="en-GB" sz="1100" dirty="0">
                          <a:effectLst/>
                        </a:rPr>
                        <a:t>2d: Make inferences from the text/explain and justify inferences with evidence from the text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92" marR="61492" marT="0" marB="0"/>
                </a:tc>
                <a:tc>
                  <a:txBody>
                    <a:bodyPr/>
                    <a:lstStyle/>
                    <a:p>
                      <a:pPr>
                        <a:lnSpc>
                          <a:spcPct val="107000"/>
                        </a:lnSpc>
                        <a:spcAft>
                          <a:spcPts val="0"/>
                        </a:spcAft>
                      </a:pPr>
                      <a:r>
                        <a:rPr lang="en-GB" sz="1100" dirty="0">
                          <a:effectLst/>
                        </a:rPr>
                        <a:t>2e: Predict what might happen from details stated and implied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92" marR="61492" marT="0" marB="0"/>
                </a:tc>
                <a:tc>
                  <a:txBody>
                    <a:bodyPr/>
                    <a:lstStyle/>
                    <a:p>
                      <a:pPr>
                        <a:lnSpc>
                          <a:spcPct val="107000"/>
                        </a:lnSpc>
                        <a:spcAft>
                          <a:spcPts val="0"/>
                        </a:spcAft>
                      </a:pPr>
                      <a:r>
                        <a:rPr lang="en-GB" sz="1100" dirty="0">
                          <a:effectLst/>
                        </a:rPr>
                        <a:t>2f: Identify/explain how information/narrative content is related and contributes to meaning as a whole.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92" marR="61492" marT="0" marB="0"/>
                </a:tc>
                <a:tc>
                  <a:txBody>
                    <a:bodyPr/>
                    <a:lstStyle/>
                    <a:p>
                      <a:pPr>
                        <a:lnSpc>
                          <a:spcPct val="107000"/>
                        </a:lnSpc>
                        <a:spcAft>
                          <a:spcPts val="0"/>
                        </a:spcAft>
                      </a:pPr>
                      <a:r>
                        <a:rPr lang="en-GB" sz="1100" dirty="0">
                          <a:effectLst/>
                        </a:rPr>
                        <a:t>2g: Identify/explain how meaning is enhanced through choice of words and phrases.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92" marR="61492" marT="0" marB="0"/>
                </a:tc>
                <a:tc>
                  <a:txBody>
                    <a:bodyPr/>
                    <a:lstStyle/>
                    <a:p>
                      <a:pPr>
                        <a:lnSpc>
                          <a:spcPct val="107000"/>
                        </a:lnSpc>
                        <a:spcAft>
                          <a:spcPts val="0"/>
                        </a:spcAft>
                      </a:pPr>
                      <a:r>
                        <a:rPr lang="en-GB" sz="1100" dirty="0" smtClean="0">
                          <a:effectLst/>
                        </a:rPr>
                        <a:t>2h: Make comparisons within the text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492" marR="61492" marT="0" marB="0"/>
                </a:tc>
                <a:extLst>
                  <a:ext uri="{0D108BD9-81ED-4DB2-BD59-A6C34878D82A}">
                    <a16:rowId xmlns:a16="http://schemas.microsoft.com/office/drawing/2014/main" val="700696013"/>
                  </a:ext>
                </a:extLst>
              </a:tr>
            </a:tbl>
          </a:graphicData>
        </a:graphic>
      </p:graphicFrame>
    </p:spTree>
    <p:extLst>
      <p:ext uri="{BB962C8B-B14F-4D97-AF65-F5344CB8AC3E}">
        <p14:creationId xmlns:p14="http://schemas.microsoft.com/office/powerpoint/2010/main" val="2173942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437" y="169413"/>
            <a:ext cx="12365502" cy="4097253"/>
          </a:xfrm>
        </p:spPr>
        <p:txBody>
          <a:bodyPr/>
          <a:lstStyle/>
          <a:p>
            <a:pPr algn="ctr"/>
            <a:r>
              <a:rPr lang="en-GB" sz="9600" dirty="0" smtClean="0">
                <a:solidFill>
                  <a:srgbClr val="002060"/>
                </a:solidFill>
                <a:latin typeface="Fresh Marker" pitchFamily="2" charset="0"/>
              </a:rPr>
              <a:t>Guided Reading</a:t>
            </a:r>
            <a:r>
              <a:rPr lang="en-GB" sz="8000" dirty="0" smtClean="0">
                <a:solidFill>
                  <a:srgbClr val="002060"/>
                </a:solidFill>
                <a:latin typeface="Fresh Marker" pitchFamily="2" charset="0"/>
              </a:rPr>
              <a:t/>
            </a:r>
            <a:br>
              <a:rPr lang="en-GB" sz="8000" dirty="0" smtClean="0">
                <a:solidFill>
                  <a:srgbClr val="002060"/>
                </a:solidFill>
                <a:latin typeface="Fresh Marker" pitchFamily="2" charset="0"/>
              </a:rPr>
            </a:br>
            <a:r>
              <a:rPr lang="en-GB" sz="8000" dirty="0" smtClean="0">
                <a:solidFill>
                  <a:schemeClr val="accent1">
                    <a:lumMod val="75000"/>
                  </a:schemeClr>
                </a:solidFill>
                <a:latin typeface="Fresh Marker" pitchFamily="2" charset="0"/>
              </a:rPr>
              <a:t>Sessions 8 &amp; 9</a:t>
            </a:r>
            <a:r>
              <a:rPr lang="en-GB" sz="4000" dirty="0" smtClean="0">
                <a:solidFill>
                  <a:schemeClr val="accent2">
                    <a:lumMod val="75000"/>
                  </a:schemeClr>
                </a:solidFill>
                <a:latin typeface="Fresh Marker" pitchFamily="2" charset="0"/>
              </a:rPr>
              <a:t/>
            </a:r>
            <a:br>
              <a:rPr lang="en-GB" sz="4000" dirty="0" smtClean="0">
                <a:solidFill>
                  <a:schemeClr val="accent2">
                    <a:lumMod val="75000"/>
                  </a:schemeClr>
                </a:solidFill>
                <a:latin typeface="Fresh Marker" pitchFamily="2" charset="0"/>
              </a:rPr>
            </a:br>
            <a:r>
              <a:rPr lang="en-GB" sz="4000" dirty="0" smtClean="0">
                <a:solidFill>
                  <a:schemeClr val="accent2">
                    <a:lumMod val="75000"/>
                  </a:schemeClr>
                </a:solidFill>
                <a:latin typeface="Fresh Marker" pitchFamily="2" charset="0"/>
              </a:rPr>
              <a:t>Week Beginning 25.01.21 </a:t>
            </a:r>
            <a:endParaRPr lang="en-GB" sz="8000" dirty="0">
              <a:solidFill>
                <a:schemeClr val="accent2">
                  <a:lumMod val="75000"/>
                </a:schemeClr>
              </a:solidFill>
              <a:latin typeface="Fresh Marker" pitchFamily="2" charset="0"/>
            </a:endParaRPr>
          </a:p>
        </p:txBody>
      </p:sp>
      <p:sp>
        <p:nvSpPr>
          <p:cNvPr id="3" name="TextBox 2"/>
          <p:cNvSpPr txBox="1"/>
          <p:nvPr/>
        </p:nvSpPr>
        <p:spPr>
          <a:xfrm>
            <a:off x="261256" y="5081451"/>
            <a:ext cx="7889966" cy="1569660"/>
          </a:xfrm>
          <a:prstGeom prst="rect">
            <a:avLst/>
          </a:prstGeom>
          <a:noFill/>
        </p:spPr>
        <p:txBody>
          <a:bodyPr wrap="square" rtlCol="0">
            <a:spAutoFit/>
          </a:bodyPr>
          <a:lstStyle/>
          <a:p>
            <a:r>
              <a:rPr lang="en-GB" sz="2400" dirty="0" smtClean="0">
                <a:solidFill>
                  <a:srgbClr val="FF0000"/>
                </a:solidFill>
                <a:latin typeface="Letter-join Plus 40" panose="02000505000000020003" pitchFamily="50" charset="0"/>
              </a:rPr>
              <a:t>As we began studying this text in the Autumn term, the whole narrative (that you have read so far) can be found as an additional resource should you need to remind yourself of what has happened so far.</a:t>
            </a:r>
            <a:endParaRPr lang="en-GB" sz="2400" dirty="0">
              <a:solidFill>
                <a:srgbClr val="FF0000"/>
              </a:solidFill>
              <a:latin typeface="Letter-join Plus 40" panose="02000505000000020003" pitchFamily="50" charset="0"/>
            </a:endParaRPr>
          </a:p>
        </p:txBody>
      </p:sp>
    </p:spTree>
    <p:extLst>
      <p:ext uri="{BB962C8B-B14F-4D97-AF65-F5344CB8AC3E}">
        <p14:creationId xmlns:p14="http://schemas.microsoft.com/office/powerpoint/2010/main" val="3971120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7573" t="23080" r="17820" b="9376"/>
          <a:stretch/>
        </p:blipFill>
        <p:spPr>
          <a:xfrm>
            <a:off x="657725" y="128337"/>
            <a:ext cx="11135305" cy="6545179"/>
          </a:xfrm>
          <a:prstGeom prst="rect">
            <a:avLst/>
          </a:prstGeom>
        </p:spPr>
      </p:pic>
    </p:spTree>
    <p:extLst>
      <p:ext uri="{BB962C8B-B14F-4D97-AF65-F5344CB8AC3E}">
        <p14:creationId xmlns:p14="http://schemas.microsoft.com/office/powerpoint/2010/main" val="522034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81465"/>
            <a:ext cx="8596668" cy="1320800"/>
          </a:xfrm>
        </p:spPr>
        <p:txBody>
          <a:bodyPr>
            <a:normAutofit fontScale="90000"/>
          </a:bodyPr>
          <a:lstStyle/>
          <a:p>
            <a:pPr algn="ctr"/>
            <a:r>
              <a:rPr lang="en-GB" sz="4000" dirty="0" smtClean="0">
                <a:solidFill>
                  <a:srgbClr val="002060"/>
                </a:solidFill>
                <a:latin typeface="Letter-join Plus 40" panose="02000505000000020003" pitchFamily="50" charset="0"/>
              </a:rPr>
              <a:t>Trapped (Alma)</a:t>
            </a:r>
            <a:r>
              <a:rPr lang="en-GB" sz="2000" dirty="0" smtClean="0">
                <a:solidFill>
                  <a:srgbClr val="002060"/>
                </a:solidFill>
                <a:latin typeface="Letter-join Plus 40" panose="02000505000000020003" pitchFamily="50" charset="0"/>
              </a:rPr>
              <a:t/>
            </a:r>
            <a:br>
              <a:rPr lang="en-GB" sz="2000" dirty="0" smtClean="0">
                <a:solidFill>
                  <a:srgbClr val="002060"/>
                </a:solidFill>
                <a:latin typeface="Letter-join Plus 40" panose="02000505000000020003" pitchFamily="50" charset="0"/>
              </a:rPr>
            </a:br>
            <a:r>
              <a:rPr lang="en-GB" sz="2800" dirty="0" smtClean="0">
                <a:solidFill>
                  <a:srgbClr val="002060"/>
                </a:solidFill>
                <a:latin typeface="Letter-join Plus 40" panose="02000505000000020003" pitchFamily="50" charset="0"/>
              </a:rPr>
              <a:t>WALT: Summarise the main content from a text extract (2c)</a:t>
            </a:r>
            <a:endParaRPr lang="en-GB" sz="2800" dirty="0">
              <a:solidFill>
                <a:srgbClr val="002060"/>
              </a:solidFill>
              <a:latin typeface="Letter-join Plus 40" panose="02000505000000020003" pitchFamily="50" charset="0"/>
            </a:endParaRPr>
          </a:p>
        </p:txBody>
      </p:sp>
      <p:sp>
        <p:nvSpPr>
          <p:cNvPr id="3" name="Content Placeholder 2"/>
          <p:cNvSpPr>
            <a:spLocks noGrp="1"/>
          </p:cNvSpPr>
          <p:nvPr>
            <p:ph idx="1"/>
          </p:nvPr>
        </p:nvSpPr>
        <p:spPr>
          <a:xfrm>
            <a:off x="677334" y="2977227"/>
            <a:ext cx="8596668" cy="3880773"/>
          </a:xfrm>
        </p:spPr>
        <p:txBody>
          <a:bodyPr>
            <a:normAutofit/>
          </a:bodyPr>
          <a:lstStyle/>
          <a:p>
            <a:pPr marL="457200" indent="-457200">
              <a:buFont typeface="+mj-lt"/>
              <a:buAutoNum type="arabicPeriod"/>
            </a:pPr>
            <a:r>
              <a:rPr lang="en-GB" sz="2400" dirty="0" smtClean="0">
                <a:latin typeface="Letter-join Plus 40" panose="02000505000000020003" pitchFamily="50" charset="0"/>
              </a:rPr>
              <a:t>Identify 5 words or sentences that you think add value to the story and explain why you have chosen them (2a)</a:t>
            </a:r>
          </a:p>
          <a:p>
            <a:pPr marL="457200" indent="-457200">
              <a:buFont typeface="+mj-lt"/>
              <a:buAutoNum type="arabicPeriod"/>
            </a:pPr>
            <a:r>
              <a:rPr lang="en-GB" sz="2400" dirty="0" smtClean="0">
                <a:latin typeface="Letter-join Plus 40" panose="02000505000000020003" pitchFamily="50" charset="0"/>
              </a:rPr>
              <a:t>Summarise this section of the text in no more than 100 words (2c)</a:t>
            </a:r>
          </a:p>
        </p:txBody>
      </p:sp>
      <p:sp>
        <p:nvSpPr>
          <p:cNvPr id="4" name="Rectangle 3"/>
          <p:cNvSpPr/>
          <p:nvPr/>
        </p:nvSpPr>
        <p:spPr>
          <a:xfrm>
            <a:off x="521961" y="2208913"/>
            <a:ext cx="9614817" cy="461665"/>
          </a:xfrm>
          <a:prstGeom prst="rect">
            <a:avLst/>
          </a:prstGeom>
        </p:spPr>
        <p:txBody>
          <a:bodyPr wrap="square">
            <a:spAutoFit/>
          </a:bodyPr>
          <a:lstStyle/>
          <a:p>
            <a:r>
              <a:rPr lang="en-GB" sz="2400" dirty="0">
                <a:solidFill>
                  <a:srgbClr val="FF0000"/>
                </a:solidFill>
                <a:latin typeface="Letter-join Plus 40" panose="02000505000000020003" pitchFamily="50" charset="0"/>
              </a:rPr>
              <a:t>On the following </a:t>
            </a:r>
            <a:r>
              <a:rPr lang="en-GB" sz="2400" dirty="0" smtClean="0">
                <a:solidFill>
                  <a:srgbClr val="FF0000"/>
                </a:solidFill>
                <a:latin typeface="Letter-join Plus 40" panose="02000505000000020003" pitchFamily="50" charset="0"/>
              </a:rPr>
              <a:t>slide there will be space for you to complete the tasks.</a:t>
            </a:r>
            <a:endParaRPr lang="en-GB" sz="2400" dirty="0">
              <a:solidFill>
                <a:srgbClr val="FF0000"/>
              </a:solidFill>
              <a:latin typeface="Letter-join Plus 40" panose="02000505000000020003" pitchFamily="50" charset="0"/>
            </a:endParaRPr>
          </a:p>
        </p:txBody>
      </p:sp>
    </p:spTree>
    <p:extLst>
      <p:ext uri="{BB962C8B-B14F-4D97-AF65-F5344CB8AC3E}">
        <p14:creationId xmlns:p14="http://schemas.microsoft.com/office/powerpoint/2010/main" val="2892863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835" y="2011680"/>
            <a:ext cx="8596668" cy="4370840"/>
          </a:xfrm>
        </p:spPr>
        <p:txBody>
          <a:bodyPr>
            <a:normAutofit/>
          </a:bodyPr>
          <a:lstStyle/>
          <a:p>
            <a:pPr marL="0" indent="0">
              <a:buNone/>
            </a:pPr>
            <a:r>
              <a:rPr lang="en-GB" sz="2400" dirty="0" smtClean="0">
                <a:latin typeface="Letter-join Plus 40" panose="02000505000000020003" pitchFamily="50" charset="0"/>
              </a:rPr>
              <a:t>1. </a:t>
            </a:r>
          </a:p>
          <a:p>
            <a:pPr marL="0" indent="0">
              <a:buNone/>
            </a:pPr>
            <a:endParaRPr lang="en-GB" sz="2400" dirty="0" smtClean="0">
              <a:latin typeface="Letter-join Plus 40" panose="02000505000000020003" pitchFamily="50" charset="0"/>
            </a:endParaRPr>
          </a:p>
          <a:p>
            <a:pPr marL="0" indent="0">
              <a:buNone/>
            </a:pPr>
            <a:endParaRPr lang="en-GB" sz="2400" dirty="0" smtClean="0">
              <a:latin typeface="Letter-join Plus 40" panose="02000505000000020003" pitchFamily="50" charset="0"/>
            </a:endParaRPr>
          </a:p>
          <a:p>
            <a:pPr marL="0" indent="0">
              <a:buNone/>
            </a:pPr>
            <a:r>
              <a:rPr lang="en-GB" sz="2400" dirty="0" smtClean="0">
                <a:latin typeface="Letter-join Plus 40" panose="02000505000000020003" pitchFamily="50" charset="0"/>
              </a:rPr>
              <a:t>2. </a:t>
            </a:r>
          </a:p>
          <a:p>
            <a:pPr marL="0" indent="0">
              <a:buNone/>
            </a:pPr>
            <a:endParaRPr lang="en-GB" sz="2400" dirty="0" smtClean="0">
              <a:latin typeface="Letter-join Plus 40" panose="02000505000000020003" pitchFamily="50" charset="0"/>
            </a:endParaRPr>
          </a:p>
          <a:p>
            <a:pPr marL="0" indent="0">
              <a:buNone/>
            </a:pPr>
            <a:endParaRPr lang="en-GB" sz="2400" dirty="0" smtClean="0">
              <a:latin typeface="Letter-join Plus 40" panose="02000505000000020003" pitchFamily="50" charset="0"/>
            </a:endParaRPr>
          </a:p>
        </p:txBody>
      </p:sp>
      <p:sp>
        <p:nvSpPr>
          <p:cNvPr id="6" name="Title 1"/>
          <p:cNvSpPr>
            <a:spLocks noGrp="1"/>
          </p:cNvSpPr>
          <p:nvPr>
            <p:ph type="title"/>
          </p:nvPr>
        </p:nvSpPr>
        <p:spPr>
          <a:xfrm>
            <a:off x="677334" y="555339"/>
            <a:ext cx="8596668" cy="1320800"/>
          </a:xfrm>
        </p:spPr>
        <p:txBody>
          <a:bodyPr>
            <a:normAutofit fontScale="90000"/>
          </a:bodyPr>
          <a:lstStyle/>
          <a:p>
            <a:pPr algn="ctr"/>
            <a:r>
              <a:rPr lang="en-GB" sz="4000" dirty="0" smtClean="0">
                <a:solidFill>
                  <a:srgbClr val="002060"/>
                </a:solidFill>
                <a:latin typeface="Letter-join Plus 40" panose="02000505000000020003" pitchFamily="50" charset="0"/>
              </a:rPr>
              <a:t>Trapped (Alma)</a:t>
            </a:r>
            <a:r>
              <a:rPr lang="en-GB" sz="2000" dirty="0" smtClean="0">
                <a:solidFill>
                  <a:srgbClr val="002060"/>
                </a:solidFill>
                <a:latin typeface="Letter-join Plus 40" panose="02000505000000020003" pitchFamily="50" charset="0"/>
              </a:rPr>
              <a:t/>
            </a:r>
            <a:br>
              <a:rPr lang="en-GB" sz="2000" dirty="0" smtClean="0">
                <a:solidFill>
                  <a:srgbClr val="002060"/>
                </a:solidFill>
                <a:latin typeface="Letter-join Plus 40" panose="02000505000000020003" pitchFamily="50" charset="0"/>
              </a:rPr>
            </a:br>
            <a:r>
              <a:rPr lang="en-GB" sz="2800" dirty="0" smtClean="0">
                <a:solidFill>
                  <a:srgbClr val="002060"/>
                </a:solidFill>
                <a:latin typeface="Letter-join Plus 40" panose="02000505000000020003" pitchFamily="50" charset="0"/>
              </a:rPr>
              <a:t>WALT: Summarise the main content from a text extract (2c)</a:t>
            </a:r>
            <a:endParaRPr lang="en-GB" sz="2800" dirty="0">
              <a:solidFill>
                <a:srgbClr val="002060"/>
              </a:solidFill>
              <a:latin typeface="Letter-join Plus 40" panose="02000505000000020003" pitchFamily="50" charset="0"/>
            </a:endParaRPr>
          </a:p>
        </p:txBody>
      </p:sp>
    </p:spTree>
    <p:extLst>
      <p:ext uri="{BB962C8B-B14F-4D97-AF65-F5344CB8AC3E}">
        <p14:creationId xmlns:p14="http://schemas.microsoft.com/office/powerpoint/2010/main" val="1913443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7203" t="20450" r="18930" b="9156"/>
          <a:stretch/>
        </p:blipFill>
        <p:spPr>
          <a:xfrm>
            <a:off x="930441" y="224589"/>
            <a:ext cx="10354904" cy="6416842"/>
          </a:xfrm>
          <a:prstGeom prst="rect">
            <a:avLst/>
          </a:prstGeom>
        </p:spPr>
      </p:pic>
    </p:spTree>
    <p:extLst>
      <p:ext uri="{BB962C8B-B14F-4D97-AF65-F5344CB8AC3E}">
        <p14:creationId xmlns:p14="http://schemas.microsoft.com/office/powerpoint/2010/main" val="4215307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otalTime>35</TotalTime>
  <Words>450</Words>
  <Application>Microsoft Office PowerPoint</Application>
  <PresentationFormat>Widescreen</PresentationFormat>
  <Paragraphs>49</Paragraphs>
  <Slides>11</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Arial</vt:lpstr>
      <vt:lpstr>BPreplay</vt:lpstr>
      <vt:lpstr>Calibri</vt:lpstr>
      <vt:lpstr>Calibri Light</vt:lpstr>
      <vt:lpstr>Fresh Marker</vt:lpstr>
      <vt:lpstr>Letter-join Plus 40</vt:lpstr>
      <vt:lpstr>Times New Roman</vt:lpstr>
      <vt:lpstr>Trebuchet MS</vt:lpstr>
      <vt:lpstr>Wingdings 3</vt:lpstr>
      <vt:lpstr>Office Theme</vt:lpstr>
      <vt:lpstr>Facet</vt:lpstr>
      <vt:lpstr>Year 5 Virtual Learning Activities January 2021</vt:lpstr>
      <vt:lpstr>PowerPoint Presentation</vt:lpstr>
      <vt:lpstr>Alma</vt:lpstr>
      <vt:lpstr>PowerPoint Presentation</vt:lpstr>
      <vt:lpstr>Guided Reading Sessions 8 &amp; 9 Week Beginning 25.01.21 </vt:lpstr>
      <vt:lpstr>PowerPoint Presentation</vt:lpstr>
      <vt:lpstr>Trapped (Alma) WALT: Summarise the main content from a text extract (2c)</vt:lpstr>
      <vt:lpstr>Trapped (Alma) WALT: Summarise the main content from a text extract (2c)</vt:lpstr>
      <vt:lpstr>PowerPoint Presentation</vt:lpstr>
      <vt:lpstr>Trapped (Alma) WALT: Identify/explain how information/narrative content is related and contributes to meaning as a whole. (2f)</vt:lpstr>
      <vt:lpstr>Trapped (Alma) WALT: Identify/explain how information/narrative content is related and contributes to meaning as a whole. (2f)</vt:lpstr>
    </vt:vector>
  </TitlesOfParts>
  <Company>Warwickshire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5 Virtual Learning Activities January 2021</dc:title>
  <dc:creator>C Winstanley WLS</dc:creator>
  <cp:lastModifiedBy>C Winstanley WLS</cp:lastModifiedBy>
  <cp:revision>12</cp:revision>
  <dcterms:created xsi:type="dcterms:W3CDTF">2020-12-22T12:01:58Z</dcterms:created>
  <dcterms:modified xsi:type="dcterms:W3CDTF">2020-12-22T14:02:28Z</dcterms:modified>
</cp:coreProperties>
</file>