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404" r:id="rId6"/>
    <p:sldId id="405" r:id="rId7"/>
    <p:sldId id="382" r:id="rId8"/>
    <p:sldId id="383" r:id="rId9"/>
    <p:sldId id="360" r:id="rId10"/>
    <p:sldId id="393" r:id="rId11"/>
    <p:sldId id="369" r:id="rId12"/>
    <p:sldId id="370" r:id="rId13"/>
    <p:sldId id="384" r:id="rId14"/>
    <p:sldId id="385" r:id="rId15"/>
    <p:sldId id="386" r:id="rId16"/>
    <p:sldId id="396" r:id="rId17"/>
    <p:sldId id="403" r:id="rId18"/>
    <p:sldId id="376" r:id="rId19"/>
    <p:sldId id="397" r:id="rId20"/>
    <p:sldId id="399" r:id="rId21"/>
    <p:sldId id="400" r:id="rId22"/>
    <p:sldId id="402" r:id="rId23"/>
    <p:sldId id="407" r:id="rId24"/>
    <p:sldId id="408" r:id="rId25"/>
    <p:sldId id="409" r:id="rId26"/>
    <p:sldId id="410" r:id="rId27"/>
    <p:sldId id="411" r:id="rId28"/>
    <p:sldId id="412" r:id="rId29"/>
    <p:sldId id="414" r:id="rId30"/>
    <p:sldId id="415" r:id="rId31"/>
    <p:sldId id="416" r:id="rId32"/>
    <p:sldId id="417" r:id="rId33"/>
    <p:sldId id="419" r:id="rId34"/>
    <p:sldId id="418" r:id="rId35"/>
    <p:sldId id="42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544302-2637-47A2-A254-E5506F7CE659}" v="85" dt="2019-02-22T15:08:15.807"/>
    <p1510:client id="{946F7F14-4D26-43FB-AFDD-E12BD5534801}" v="3" dt="2019-02-22T14:19:55.4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GB" sz="3600" b="1" u="sng" dirty="0">
                <a:solidFill>
                  <a:schemeClr val="bg2">
                    <a:lumMod val="25000"/>
                  </a:schemeClr>
                </a:solidFill>
                <a:latin typeface="Letter-join Plus 40" panose="02000505000000020003" pitchFamily="50" charset="0"/>
              </a:rPr>
              <a:t>19.01.21</a:t>
            </a:r>
          </a:p>
          <a:p>
            <a:r>
              <a:rPr lang="en-GB" sz="3600" b="1" u="sng" dirty="0">
                <a:solidFill>
                  <a:schemeClr val="bg2">
                    <a:lumMod val="25000"/>
                  </a:schemeClr>
                </a:solidFill>
                <a:latin typeface="Letter-join Plus 40" panose="02000505000000020003" pitchFamily="50" charset="0"/>
              </a:rPr>
              <a:t>WALT: use fractions when working out Ratio questions</a:t>
            </a: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sentence below if      are squares and     are circles.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squares for every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circles.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8540A4D-DFF0-4B59-90A9-420966EA5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119000"/>
              </p:ext>
            </p:extLst>
          </p:nvPr>
        </p:nvGraphicFramePr>
        <p:xfrm>
          <a:off x="4545280" y="753973"/>
          <a:ext cx="216000" cy="650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69863703"/>
                    </a:ext>
                  </a:extLst>
                </a:gridCol>
              </a:tblGrid>
              <a:tr h="325259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156808"/>
                  </a:ext>
                </a:extLst>
              </a:tr>
              <a:tr h="325259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06733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01231AD-0151-45B0-A716-9001AE4A9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26525"/>
              </p:ext>
            </p:extLst>
          </p:nvPr>
        </p:nvGraphicFramePr>
        <p:xfrm>
          <a:off x="6951389" y="753973"/>
          <a:ext cx="216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69863703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156808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067332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142038FF-94AA-4B5F-A916-07D0D6967996}"/>
              </a:ext>
            </a:extLst>
          </p:cNvPr>
          <p:cNvGrpSpPr/>
          <p:nvPr/>
        </p:nvGrpSpPr>
        <p:grpSpPr>
          <a:xfrm>
            <a:off x="927514" y="2372725"/>
            <a:ext cx="7288973" cy="650518"/>
            <a:chOff x="595643" y="5026762"/>
            <a:chExt cx="2382720" cy="216000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935E6AF6-D095-4AB5-91F8-1719252EC328}"/>
                </a:ext>
              </a:extLst>
            </p:cNvPr>
            <p:cNvSpPr/>
            <p:nvPr/>
          </p:nvSpPr>
          <p:spPr>
            <a:xfrm>
              <a:off x="872222" y="5026762"/>
              <a:ext cx="216000" cy="216000"/>
            </a:xfrm>
            <a:prstGeom prst="diamond">
              <a:avLst/>
            </a:prstGeom>
            <a:solidFill>
              <a:srgbClr val="C642B6"/>
            </a:solidFill>
            <a:ln>
              <a:solidFill>
                <a:srgbClr val="C642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CCC69A9C-DA9C-4753-9D25-2B7F9B64568C}"/>
                </a:ext>
              </a:extLst>
            </p:cNvPr>
            <p:cNvSpPr/>
            <p:nvPr/>
          </p:nvSpPr>
          <p:spPr>
            <a:xfrm>
              <a:off x="1145989" y="5026762"/>
              <a:ext cx="216000" cy="216000"/>
            </a:xfrm>
            <a:prstGeom prst="diamond">
              <a:avLst/>
            </a:prstGeom>
            <a:solidFill>
              <a:srgbClr val="C642B6"/>
            </a:solidFill>
            <a:ln>
              <a:solidFill>
                <a:srgbClr val="C642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BD842DB-6CBE-4AF1-8988-F5697159394B}"/>
                </a:ext>
              </a:extLst>
            </p:cNvPr>
            <p:cNvSpPr/>
            <p:nvPr/>
          </p:nvSpPr>
          <p:spPr>
            <a:xfrm>
              <a:off x="1935440" y="5026762"/>
              <a:ext cx="216000" cy="216000"/>
            </a:xfrm>
            <a:prstGeom prst="diamond">
              <a:avLst/>
            </a:prstGeom>
            <a:solidFill>
              <a:srgbClr val="C642B6"/>
            </a:solidFill>
            <a:ln>
              <a:solidFill>
                <a:srgbClr val="C642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1C6526D5-F4A3-478D-89D3-94A71830AB0B}"/>
                </a:ext>
              </a:extLst>
            </p:cNvPr>
            <p:cNvSpPr/>
            <p:nvPr/>
          </p:nvSpPr>
          <p:spPr>
            <a:xfrm>
              <a:off x="2209207" y="5026762"/>
              <a:ext cx="216000" cy="216000"/>
            </a:xfrm>
            <a:prstGeom prst="diamond">
              <a:avLst/>
            </a:prstGeom>
            <a:solidFill>
              <a:srgbClr val="C642B6"/>
            </a:solidFill>
            <a:ln>
              <a:solidFill>
                <a:srgbClr val="C642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gular Pentagon 14">
              <a:extLst>
                <a:ext uri="{FF2B5EF4-FFF2-40B4-BE49-F238E27FC236}">
                  <a16:creationId xmlns:a16="http://schemas.microsoft.com/office/drawing/2014/main" id="{2391EE1C-E027-4E6C-B7E9-BBFBEAF8697A}"/>
                </a:ext>
              </a:extLst>
            </p:cNvPr>
            <p:cNvSpPr/>
            <p:nvPr/>
          </p:nvSpPr>
          <p:spPr>
            <a:xfrm>
              <a:off x="1419756" y="5032833"/>
              <a:ext cx="200075" cy="203859"/>
            </a:xfrm>
            <a:prstGeom prst="pentagon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gular Pentagon 77">
              <a:extLst>
                <a:ext uri="{FF2B5EF4-FFF2-40B4-BE49-F238E27FC236}">
                  <a16:creationId xmlns:a16="http://schemas.microsoft.com/office/drawing/2014/main" id="{0E61A04A-8E11-4CC4-AB83-F15B2B7DC1A0}"/>
                </a:ext>
              </a:extLst>
            </p:cNvPr>
            <p:cNvSpPr/>
            <p:nvPr/>
          </p:nvSpPr>
          <p:spPr>
            <a:xfrm>
              <a:off x="1677598" y="5032833"/>
              <a:ext cx="200075" cy="203859"/>
            </a:xfrm>
            <a:prstGeom prst="pentagon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C9465CC-8B67-40EE-B4EC-99D69F1714FB}"/>
                </a:ext>
              </a:extLst>
            </p:cNvPr>
            <p:cNvSpPr/>
            <p:nvPr/>
          </p:nvSpPr>
          <p:spPr>
            <a:xfrm>
              <a:off x="2482974" y="5031401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A0AB0BE-FD48-4267-8E6C-8DDBAD47CA70}"/>
                </a:ext>
              </a:extLst>
            </p:cNvPr>
            <p:cNvSpPr/>
            <p:nvPr/>
          </p:nvSpPr>
          <p:spPr>
            <a:xfrm>
              <a:off x="595643" y="5031401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A7E1748-3E35-4738-8C30-F43E5DE7A693}"/>
                </a:ext>
              </a:extLst>
            </p:cNvPr>
            <p:cNvSpPr/>
            <p:nvPr/>
          </p:nvSpPr>
          <p:spPr>
            <a:xfrm>
              <a:off x="2759551" y="5031401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04833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sentence below if      are squares and     are circles.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</a:t>
            </a:r>
            <a:r>
              <a:rPr lang="en-GB" sz="2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squares for every </a:t>
            </a:r>
            <a:r>
              <a:rPr lang="en-GB" sz="2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circles.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8540A4D-DFF0-4B59-90A9-420966EA5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709495"/>
              </p:ext>
            </p:extLst>
          </p:nvPr>
        </p:nvGraphicFramePr>
        <p:xfrm>
          <a:off x="4545280" y="753973"/>
          <a:ext cx="216000" cy="650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69863703"/>
                    </a:ext>
                  </a:extLst>
                </a:gridCol>
              </a:tblGrid>
              <a:tr h="325259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156808"/>
                  </a:ext>
                </a:extLst>
              </a:tr>
              <a:tr h="325259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06733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01231AD-0151-45B0-A716-9001AE4A9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579892"/>
              </p:ext>
            </p:extLst>
          </p:nvPr>
        </p:nvGraphicFramePr>
        <p:xfrm>
          <a:off x="6951389" y="753973"/>
          <a:ext cx="216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69863703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156808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067332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142038FF-94AA-4B5F-A916-07D0D6967996}"/>
              </a:ext>
            </a:extLst>
          </p:cNvPr>
          <p:cNvGrpSpPr/>
          <p:nvPr/>
        </p:nvGrpSpPr>
        <p:grpSpPr>
          <a:xfrm>
            <a:off x="927514" y="2372725"/>
            <a:ext cx="7288973" cy="650518"/>
            <a:chOff x="595643" y="5026762"/>
            <a:chExt cx="2382720" cy="216000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935E6AF6-D095-4AB5-91F8-1719252EC328}"/>
                </a:ext>
              </a:extLst>
            </p:cNvPr>
            <p:cNvSpPr/>
            <p:nvPr/>
          </p:nvSpPr>
          <p:spPr>
            <a:xfrm>
              <a:off x="872222" y="5026762"/>
              <a:ext cx="216000" cy="216000"/>
            </a:xfrm>
            <a:prstGeom prst="diamond">
              <a:avLst/>
            </a:prstGeom>
            <a:solidFill>
              <a:srgbClr val="C642B6"/>
            </a:solidFill>
            <a:ln>
              <a:solidFill>
                <a:srgbClr val="C642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CCC69A9C-DA9C-4753-9D25-2B7F9B64568C}"/>
                </a:ext>
              </a:extLst>
            </p:cNvPr>
            <p:cNvSpPr/>
            <p:nvPr/>
          </p:nvSpPr>
          <p:spPr>
            <a:xfrm>
              <a:off x="1145989" y="5026762"/>
              <a:ext cx="216000" cy="216000"/>
            </a:xfrm>
            <a:prstGeom prst="diamond">
              <a:avLst/>
            </a:prstGeom>
            <a:solidFill>
              <a:srgbClr val="C642B6"/>
            </a:solidFill>
            <a:ln>
              <a:solidFill>
                <a:srgbClr val="C642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BD842DB-6CBE-4AF1-8988-F5697159394B}"/>
                </a:ext>
              </a:extLst>
            </p:cNvPr>
            <p:cNvSpPr/>
            <p:nvPr/>
          </p:nvSpPr>
          <p:spPr>
            <a:xfrm>
              <a:off x="1935440" y="5026762"/>
              <a:ext cx="216000" cy="216000"/>
            </a:xfrm>
            <a:prstGeom prst="diamond">
              <a:avLst/>
            </a:prstGeom>
            <a:solidFill>
              <a:srgbClr val="C642B6"/>
            </a:solidFill>
            <a:ln>
              <a:solidFill>
                <a:srgbClr val="C642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1C6526D5-F4A3-478D-89D3-94A71830AB0B}"/>
                </a:ext>
              </a:extLst>
            </p:cNvPr>
            <p:cNvSpPr/>
            <p:nvPr/>
          </p:nvSpPr>
          <p:spPr>
            <a:xfrm>
              <a:off x="2209207" y="5026762"/>
              <a:ext cx="216000" cy="216000"/>
            </a:xfrm>
            <a:prstGeom prst="diamond">
              <a:avLst/>
            </a:prstGeom>
            <a:solidFill>
              <a:srgbClr val="C642B6"/>
            </a:solidFill>
            <a:ln>
              <a:solidFill>
                <a:srgbClr val="C642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gular Pentagon 14">
              <a:extLst>
                <a:ext uri="{FF2B5EF4-FFF2-40B4-BE49-F238E27FC236}">
                  <a16:creationId xmlns:a16="http://schemas.microsoft.com/office/drawing/2014/main" id="{2391EE1C-E027-4E6C-B7E9-BBFBEAF8697A}"/>
                </a:ext>
              </a:extLst>
            </p:cNvPr>
            <p:cNvSpPr/>
            <p:nvPr/>
          </p:nvSpPr>
          <p:spPr>
            <a:xfrm>
              <a:off x="1419756" y="5032833"/>
              <a:ext cx="200075" cy="203859"/>
            </a:xfrm>
            <a:prstGeom prst="pentagon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gular Pentagon 77">
              <a:extLst>
                <a:ext uri="{FF2B5EF4-FFF2-40B4-BE49-F238E27FC236}">
                  <a16:creationId xmlns:a16="http://schemas.microsoft.com/office/drawing/2014/main" id="{0E61A04A-8E11-4CC4-AB83-F15B2B7DC1A0}"/>
                </a:ext>
              </a:extLst>
            </p:cNvPr>
            <p:cNvSpPr/>
            <p:nvPr/>
          </p:nvSpPr>
          <p:spPr>
            <a:xfrm>
              <a:off x="1677598" y="5032833"/>
              <a:ext cx="200075" cy="203859"/>
            </a:xfrm>
            <a:prstGeom prst="pentagon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C9465CC-8B67-40EE-B4EC-99D69F1714FB}"/>
                </a:ext>
              </a:extLst>
            </p:cNvPr>
            <p:cNvSpPr/>
            <p:nvPr/>
          </p:nvSpPr>
          <p:spPr>
            <a:xfrm>
              <a:off x="2482974" y="5031401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A0AB0BE-FD48-4267-8E6C-8DDBAD47CA70}"/>
                </a:ext>
              </a:extLst>
            </p:cNvPr>
            <p:cNvSpPr/>
            <p:nvPr/>
          </p:nvSpPr>
          <p:spPr>
            <a:xfrm>
              <a:off x="595643" y="5031401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A7E1748-3E35-4738-8C30-F43E5DE7A693}"/>
                </a:ext>
              </a:extLst>
            </p:cNvPr>
            <p:cNvSpPr/>
            <p:nvPr/>
          </p:nvSpPr>
          <p:spPr>
            <a:xfrm>
              <a:off x="2759551" y="5031401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569062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statement below to complete the bar model. 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6 squares for every 2 circles.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a fraction showing each quantity.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A1919D9-E170-4BA8-8229-3855731ED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099100"/>
              </p:ext>
            </p:extLst>
          </p:nvPr>
        </p:nvGraphicFramePr>
        <p:xfrm>
          <a:off x="5993248" y="4863103"/>
          <a:ext cx="463016" cy="1080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16">
                  <a:extLst>
                    <a:ext uri="{9D8B030D-6E8A-4147-A177-3AD203B41FA5}">
                      <a16:colId xmlns:a16="http://schemas.microsoft.com/office/drawing/2014/main" val="69863703"/>
                    </a:ext>
                  </a:extLst>
                </a:gridCol>
              </a:tblGrid>
              <a:tr h="463016">
                <a:tc>
                  <a:txBody>
                    <a:bodyPr/>
                    <a:lstStyle/>
                    <a:p>
                      <a:pPr algn="ctr"/>
                      <a:endParaRPr lang="en-GB" sz="25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156808"/>
                  </a:ext>
                </a:extLst>
              </a:tr>
              <a:tr h="77171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438823"/>
                  </a:ext>
                </a:extLst>
              </a:tr>
              <a:tr h="77171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336070"/>
                  </a:ext>
                </a:extLst>
              </a:tr>
              <a:tr h="463016">
                <a:tc>
                  <a:txBody>
                    <a:bodyPr/>
                    <a:lstStyle/>
                    <a:p>
                      <a:pPr algn="ctr"/>
                      <a:endParaRPr lang="en-GB" sz="25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067332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45C750D0-18A3-45E7-9112-D79F69067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441679"/>
              </p:ext>
            </p:extLst>
          </p:nvPr>
        </p:nvGraphicFramePr>
        <p:xfrm>
          <a:off x="3800015" y="4863103"/>
          <a:ext cx="463016" cy="1080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16">
                  <a:extLst>
                    <a:ext uri="{9D8B030D-6E8A-4147-A177-3AD203B41FA5}">
                      <a16:colId xmlns:a16="http://schemas.microsoft.com/office/drawing/2014/main" val="69863703"/>
                    </a:ext>
                  </a:extLst>
                </a:gridCol>
              </a:tblGrid>
              <a:tr h="463016">
                <a:tc>
                  <a:txBody>
                    <a:bodyPr/>
                    <a:lstStyle/>
                    <a:p>
                      <a:pPr algn="ctr"/>
                      <a:endParaRPr lang="en-GB" sz="25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156808"/>
                  </a:ext>
                </a:extLst>
              </a:tr>
              <a:tr h="77171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438823"/>
                  </a:ext>
                </a:extLst>
              </a:tr>
              <a:tr h="77171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336070"/>
                  </a:ext>
                </a:extLst>
              </a:tr>
              <a:tr h="463016">
                <a:tc>
                  <a:txBody>
                    <a:bodyPr/>
                    <a:lstStyle/>
                    <a:p>
                      <a:pPr algn="ctr"/>
                      <a:endParaRPr lang="en-GB" sz="25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067332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E53019CA-6D6D-4D56-8875-1F5C04EB2D9E}"/>
              </a:ext>
            </a:extLst>
          </p:cNvPr>
          <p:cNvSpPr/>
          <p:nvPr/>
        </p:nvSpPr>
        <p:spPr>
          <a:xfrm>
            <a:off x="4735835" y="5127029"/>
            <a:ext cx="469042" cy="4431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B7ABA4-E5BA-47DC-BCFE-6DA7FB90F900}"/>
              </a:ext>
            </a:extLst>
          </p:cNvPr>
          <p:cNvSpPr/>
          <p:nvPr/>
        </p:nvSpPr>
        <p:spPr>
          <a:xfrm>
            <a:off x="2643243" y="5138738"/>
            <a:ext cx="426575" cy="4265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3EF082-E2A3-4E20-9BC1-5044E862DF50}"/>
              </a:ext>
            </a:extLst>
          </p:cNvPr>
          <p:cNvSpPr/>
          <p:nvPr/>
        </p:nvSpPr>
        <p:spPr>
          <a:xfrm>
            <a:off x="5421856" y="5165831"/>
            <a:ext cx="426575" cy="42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=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E4BB3208-AC6B-4AFD-BD60-E98DC2F05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195477"/>
              </p:ext>
            </p:extLst>
          </p:nvPr>
        </p:nvGraphicFramePr>
        <p:xfrm>
          <a:off x="2253480" y="2486424"/>
          <a:ext cx="4637041" cy="1275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194">
                  <a:extLst>
                    <a:ext uri="{9D8B030D-6E8A-4147-A177-3AD203B41FA5}">
                      <a16:colId xmlns:a16="http://schemas.microsoft.com/office/drawing/2014/main" val="203085296"/>
                    </a:ext>
                  </a:extLst>
                </a:gridCol>
                <a:gridCol w="1173847">
                  <a:extLst>
                    <a:ext uri="{9D8B030D-6E8A-4147-A177-3AD203B41FA5}">
                      <a16:colId xmlns:a16="http://schemas.microsoft.com/office/drawing/2014/main" val="4283988888"/>
                    </a:ext>
                  </a:extLst>
                </a:gridCol>
              </a:tblGrid>
              <a:tr h="641485">
                <a:tc gridSpan="2">
                  <a:txBody>
                    <a:bodyPr/>
                    <a:lstStyle/>
                    <a:p>
                      <a:pPr algn="ctr"/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145840"/>
                  </a:ext>
                </a:extLst>
              </a:tr>
              <a:tr h="633600">
                <a:tc>
                  <a:txBody>
                    <a:bodyPr/>
                    <a:lstStyle/>
                    <a:p>
                      <a:pPr algn="ctr"/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47267" marR="147267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436323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5BDDC2B7-DF9A-46BA-933A-D251226EEE33}"/>
              </a:ext>
            </a:extLst>
          </p:cNvPr>
          <p:cNvSpPr/>
          <p:nvPr/>
        </p:nvSpPr>
        <p:spPr>
          <a:xfrm>
            <a:off x="3235788" y="5190002"/>
            <a:ext cx="426575" cy="42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924996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statement below to complete the bar model. 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6 squares for every 2 circles.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a fraction showing each quantity.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A1919D9-E170-4BA8-8229-3855731ED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203479"/>
              </p:ext>
            </p:extLst>
          </p:nvPr>
        </p:nvGraphicFramePr>
        <p:xfrm>
          <a:off x="5993248" y="4863103"/>
          <a:ext cx="463016" cy="1080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16">
                  <a:extLst>
                    <a:ext uri="{9D8B030D-6E8A-4147-A177-3AD203B41FA5}">
                      <a16:colId xmlns:a16="http://schemas.microsoft.com/office/drawing/2014/main" val="69863703"/>
                    </a:ext>
                  </a:extLst>
                </a:gridCol>
              </a:tblGrid>
              <a:tr h="463016">
                <a:tc>
                  <a:txBody>
                    <a:bodyPr/>
                    <a:lstStyle/>
                    <a:p>
                      <a:pPr algn="ctr"/>
                      <a:r>
                        <a:rPr lang="en-GB" sz="25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156808"/>
                  </a:ext>
                </a:extLst>
              </a:tr>
              <a:tr h="77171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438823"/>
                  </a:ext>
                </a:extLst>
              </a:tr>
              <a:tr h="77171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336070"/>
                  </a:ext>
                </a:extLst>
              </a:tr>
              <a:tr h="463016">
                <a:tc>
                  <a:txBody>
                    <a:bodyPr/>
                    <a:lstStyle/>
                    <a:p>
                      <a:pPr algn="ctr"/>
                      <a:r>
                        <a:rPr lang="en-GB" sz="25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067332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45C750D0-18A3-45E7-9112-D79F69067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869484"/>
              </p:ext>
            </p:extLst>
          </p:nvPr>
        </p:nvGraphicFramePr>
        <p:xfrm>
          <a:off x="3800015" y="4863103"/>
          <a:ext cx="463016" cy="1080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16">
                  <a:extLst>
                    <a:ext uri="{9D8B030D-6E8A-4147-A177-3AD203B41FA5}">
                      <a16:colId xmlns:a16="http://schemas.microsoft.com/office/drawing/2014/main" val="69863703"/>
                    </a:ext>
                  </a:extLst>
                </a:gridCol>
              </a:tblGrid>
              <a:tr h="463016">
                <a:tc>
                  <a:txBody>
                    <a:bodyPr/>
                    <a:lstStyle/>
                    <a:p>
                      <a:pPr algn="ctr"/>
                      <a:r>
                        <a:rPr lang="en-GB" sz="25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156808"/>
                  </a:ext>
                </a:extLst>
              </a:tr>
              <a:tr h="77171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438823"/>
                  </a:ext>
                </a:extLst>
              </a:tr>
              <a:tr h="77171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336070"/>
                  </a:ext>
                </a:extLst>
              </a:tr>
              <a:tr h="463016">
                <a:tc>
                  <a:txBody>
                    <a:bodyPr/>
                    <a:lstStyle/>
                    <a:p>
                      <a:pPr algn="ctr"/>
                      <a:r>
                        <a:rPr lang="en-GB" sz="25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067332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E53019CA-6D6D-4D56-8875-1F5C04EB2D9E}"/>
              </a:ext>
            </a:extLst>
          </p:cNvPr>
          <p:cNvSpPr/>
          <p:nvPr/>
        </p:nvSpPr>
        <p:spPr>
          <a:xfrm>
            <a:off x="4735835" y="5127029"/>
            <a:ext cx="469042" cy="4431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B7ABA4-E5BA-47DC-BCFE-6DA7FB90F900}"/>
              </a:ext>
            </a:extLst>
          </p:cNvPr>
          <p:cNvSpPr/>
          <p:nvPr/>
        </p:nvSpPr>
        <p:spPr>
          <a:xfrm>
            <a:off x="2643243" y="5138738"/>
            <a:ext cx="426575" cy="4265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3EF082-E2A3-4E20-9BC1-5044E862DF50}"/>
              </a:ext>
            </a:extLst>
          </p:cNvPr>
          <p:cNvSpPr/>
          <p:nvPr/>
        </p:nvSpPr>
        <p:spPr>
          <a:xfrm>
            <a:off x="5421856" y="5165831"/>
            <a:ext cx="426575" cy="42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BDDC2B7-DF9A-46BA-933A-D251226EEE33}"/>
              </a:ext>
            </a:extLst>
          </p:cNvPr>
          <p:cNvSpPr/>
          <p:nvPr/>
        </p:nvSpPr>
        <p:spPr>
          <a:xfrm>
            <a:off x="3235788" y="5190002"/>
            <a:ext cx="426575" cy="42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=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A0DF924-2F44-4657-BC97-CBE7ED237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765355"/>
              </p:ext>
            </p:extLst>
          </p:nvPr>
        </p:nvGraphicFramePr>
        <p:xfrm>
          <a:off x="2253480" y="2486424"/>
          <a:ext cx="4637041" cy="1275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194">
                  <a:extLst>
                    <a:ext uri="{9D8B030D-6E8A-4147-A177-3AD203B41FA5}">
                      <a16:colId xmlns:a16="http://schemas.microsoft.com/office/drawing/2014/main" val="203085296"/>
                    </a:ext>
                  </a:extLst>
                </a:gridCol>
                <a:gridCol w="1173847">
                  <a:extLst>
                    <a:ext uri="{9D8B030D-6E8A-4147-A177-3AD203B41FA5}">
                      <a16:colId xmlns:a16="http://schemas.microsoft.com/office/drawing/2014/main" val="4283988888"/>
                    </a:ext>
                  </a:extLst>
                </a:gridCol>
              </a:tblGrid>
              <a:tr h="641485">
                <a:tc grid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145840"/>
                  </a:ext>
                </a:extLst>
              </a:tr>
              <a:tr h="63360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47267" marR="147267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47267" marR="147267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436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501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1169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Gemma is making a bracelet using orange and blue beads.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Each bracelet contains 18 beads in total.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5 pairs of fractions to show the possible ratio blue to orange beads.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DE1585-4DDB-4D80-8B55-C486404F7E46}"/>
              </a:ext>
            </a:extLst>
          </p:cNvPr>
          <p:cNvGrpSpPr/>
          <p:nvPr/>
        </p:nvGrpSpPr>
        <p:grpSpPr>
          <a:xfrm>
            <a:off x="3033423" y="3299792"/>
            <a:ext cx="3077154" cy="914400"/>
            <a:chOff x="1184744" y="2242268"/>
            <a:chExt cx="1258764" cy="374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665D687-F9F1-4FCF-8841-9701994857C6}"/>
                </a:ext>
              </a:extLst>
            </p:cNvPr>
            <p:cNvSpPr/>
            <p:nvPr/>
          </p:nvSpPr>
          <p:spPr>
            <a:xfrm>
              <a:off x="1184744" y="2242268"/>
              <a:ext cx="373712" cy="3744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03D8E1AD-6C0A-4E81-B513-48DDB2FEDB55}"/>
                </a:ext>
              </a:extLst>
            </p:cNvPr>
            <p:cNvSpPr/>
            <p:nvPr/>
          </p:nvSpPr>
          <p:spPr>
            <a:xfrm>
              <a:off x="2040308" y="2242268"/>
              <a:ext cx="403200" cy="367200"/>
            </a:xfrm>
            <a:prstGeom prst="hexagon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59726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1169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Gemma is making a bracelet using orange and blue beads.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Each bracelet contains 18 beads in total.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5 pairs of fractions to show the possible ratio blue to orange beads.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     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blue beads and      orange beads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DE1585-4DDB-4D80-8B55-C486404F7E46}"/>
              </a:ext>
            </a:extLst>
          </p:cNvPr>
          <p:cNvGrpSpPr/>
          <p:nvPr/>
        </p:nvGrpSpPr>
        <p:grpSpPr>
          <a:xfrm>
            <a:off x="3033423" y="3299792"/>
            <a:ext cx="3077154" cy="914400"/>
            <a:chOff x="1184744" y="2242268"/>
            <a:chExt cx="1258764" cy="374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665D687-F9F1-4FCF-8841-9701994857C6}"/>
                </a:ext>
              </a:extLst>
            </p:cNvPr>
            <p:cNvSpPr/>
            <p:nvPr/>
          </p:nvSpPr>
          <p:spPr>
            <a:xfrm>
              <a:off x="1184744" y="2242268"/>
              <a:ext cx="373712" cy="3744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03D8E1AD-6C0A-4E81-B513-48DDB2FEDB55}"/>
                </a:ext>
              </a:extLst>
            </p:cNvPr>
            <p:cNvSpPr/>
            <p:nvPr/>
          </p:nvSpPr>
          <p:spPr>
            <a:xfrm>
              <a:off x="2040308" y="2242268"/>
              <a:ext cx="403200" cy="367200"/>
            </a:xfrm>
            <a:prstGeom prst="hexagon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872042B-D7D1-4B73-B91C-80B8C9567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665908"/>
              </p:ext>
            </p:extLst>
          </p:nvPr>
        </p:nvGraphicFramePr>
        <p:xfrm>
          <a:off x="2364036" y="5617430"/>
          <a:ext cx="324000" cy="650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69863703"/>
                    </a:ext>
                  </a:extLst>
                </a:gridCol>
              </a:tblGrid>
              <a:tr h="325259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156808"/>
                  </a:ext>
                </a:extLst>
              </a:tr>
              <a:tr h="325259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06733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D8BE76A-82C9-4CD9-9354-3D29A0CC7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433071"/>
              </p:ext>
            </p:extLst>
          </p:nvPr>
        </p:nvGraphicFramePr>
        <p:xfrm>
          <a:off x="4800921" y="5617430"/>
          <a:ext cx="324000" cy="650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69863703"/>
                    </a:ext>
                  </a:extLst>
                </a:gridCol>
              </a:tblGrid>
              <a:tr h="325259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156808"/>
                  </a:ext>
                </a:extLst>
              </a:tr>
              <a:tr h="325259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067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091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2DA324-93BE-47B4-B281-7D7036943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5430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34E84BB-D10E-4A9D-879B-AEC89A076521}"/>
              </a:ext>
            </a:extLst>
          </p:cNvPr>
          <p:cNvSpPr/>
          <p:nvPr/>
        </p:nvSpPr>
        <p:spPr>
          <a:xfrm>
            <a:off x="275304" y="259135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Which of the following statements match the image?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28600" indent="-228600">
              <a:buAutoNum type="alphaUcPeriod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       of the vegetables are pumpkins.</a:t>
            </a:r>
          </a:p>
          <a:p>
            <a:pPr marL="228600" indent="-228600" algn="ctr">
              <a:buAutoNum type="alphaU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28600" indent="-228600">
              <a:buAutoNum type="alphaUcPeriod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There are 3 chillies for every 4 peppers.</a:t>
            </a:r>
          </a:p>
          <a:p>
            <a:pPr marL="228600" indent="-228600" algn="ctr">
              <a:buAutoNum type="alphaU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28600" indent="-228600">
              <a:buAutoNum type="alphaUcPeriod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There are 8 items in total.</a:t>
            </a:r>
          </a:p>
          <a:p>
            <a:pPr marL="228600" indent="-228600">
              <a:buAutoNum type="alphaU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how you know. </a:t>
            </a:r>
          </a:p>
          <a:p>
            <a:pPr marL="228600" indent="-228600">
              <a:buAutoNum type="alphaU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3BB87A4-05D9-4C20-BFA4-AF839EF66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051207"/>
              </p:ext>
            </p:extLst>
          </p:nvPr>
        </p:nvGraphicFramePr>
        <p:xfrm>
          <a:off x="734026" y="2090056"/>
          <a:ext cx="412122" cy="88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22">
                  <a:extLst>
                    <a:ext uri="{9D8B030D-6E8A-4147-A177-3AD203B41FA5}">
                      <a16:colId xmlns:a16="http://schemas.microsoft.com/office/drawing/2014/main" val="69863703"/>
                    </a:ext>
                  </a:extLst>
                </a:gridCol>
              </a:tblGrid>
              <a:tr h="444138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156808"/>
                  </a:ext>
                </a:extLst>
              </a:tr>
              <a:tr h="444138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067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374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2DA324-93BE-47B4-B281-7D7036943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5430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34E84BB-D10E-4A9D-879B-AEC89A076521}"/>
              </a:ext>
            </a:extLst>
          </p:cNvPr>
          <p:cNvSpPr/>
          <p:nvPr/>
        </p:nvSpPr>
        <p:spPr>
          <a:xfrm>
            <a:off x="275304" y="259135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Which of the following statements match the image?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28600" indent="-228600">
              <a:buAutoNum type="alphaUcPeriod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       of the vegetables are pumpkins.   False </a:t>
            </a:r>
          </a:p>
          <a:p>
            <a:pPr marL="228600" indent="-228600" algn="ctr">
              <a:buAutoNum type="alphaU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28600" indent="-228600">
              <a:buAutoNum type="alphaUcPeriod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There are 3 chillies for every 4 peppers.  False </a:t>
            </a:r>
          </a:p>
          <a:p>
            <a:pPr marL="228600" indent="-228600" algn="ctr">
              <a:buAutoNum type="alphaU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28600" indent="-228600">
              <a:buAutoNum type="alphaUcPeriod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There are 8 items in total.   True </a:t>
            </a:r>
          </a:p>
          <a:p>
            <a:pPr marL="228600" indent="-228600">
              <a:buAutoNum type="alphaU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how you know.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Statement C because there are four chillies, one pumpkin and three peppers, which makes 8 in total.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28600" indent="-228600">
              <a:buAutoNum type="alphaU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3BB87A4-05D9-4C20-BFA4-AF839EF66A1C}"/>
              </a:ext>
            </a:extLst>
          </p:cNvPr>
          <p:cNvGraphicFramePr>
            <a:graphicFrameLocks noGrp="1"/>
          </p:cNvGraphicFramePr>
          <p:nvPr/>
        </p:nvGraphicFramePr>
        <p:xfrm>
          <a:off x="734026" y="2524692"/>
          <a:ext cx="412122" cy="779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22">
                  <a:extLst>
                    <a:ext uri="{9D8B030D-6E8A-4147-A177-3AD203B41FA5}">
                      <a16:colId xmlns:a16="http://schemas.microsoft.com/office/drawing/2014/main" val="69863703"/>
                    </a:ext>
                  </a:extLst>
                </a:gridCol>
              </a:tblGrid>
              <a:tr h="389933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156808"/>
                  </a:ext>
                </a:extLst>
              </a:tr>
              <a:tr h="389933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067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799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8074C9-2B19-494F-B4D4-83D93CA9E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5430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4F4570F-20CC-48EA-8421-789D6C42F286}"/>
              </a:ext>
            </a:extLst>
          </p:cNvPr>
          <p:cNvSpPr/>
          <p:nvPr/>
        </p:nvSpPr>
        <p:spPr>
          <a:xfrm>
            <a:off x="275304" y="259135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Emma has a bag of 1p and 2p coins.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of the coins are 1p coins.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Emma says,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Nick says,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how you know.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ounded Rectangular Callout 28">
            <a:extLst>
              <a:ext uri="{FF2B5EF4-FFF2-40B4-BE49-F238E27FC236}">
                <a16:creationId xmlns:a16="http://schemas.microsoft.com/office/drawing/2014/main" id="{96DBA93C-6BEA-4EA9-8965-86B745409D7D}"/>
              </a:ext>
            </a:extLst>
          </p:cNvPr>
          <p:cNvSpPr/>
          <p:nvPr/>
        </p:nvSpPr>
        <p:spPr>
          <a:xfrm>
            <a:off x="2658714" y="2186220"/>
            <a:ext cx="3826572" cy="1043611"/>
          </a:xfrm>
          <a:prstGeom prst="wedgeRoundRectCallout">
            <a:avLst>
              <a:gd name="adj1" fmla="val -57308"/>
              <a:gd name="adj2" fmla="val 239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more 2p coins than 1p coins.</a:t>
            </a:r>
          </a:p>
        </p:txBody>
      </p:sp>
      <p:sp>
        <p:nvSpPr>
          <p:cNvPr id="16" name="Rounded Rectangular Callout 29">
            <a:extLst>
              <a:ext uri="{FF2B5EF4-FFF2-40B4-BE49-F238E27FC236}">
                <a16:creationId xmlns:a16="http://schemas.microsoft.com/office/drawing/2014/main" id="{B58AC791-F468-4CFA-B612-9553CBB90951}"/>
              </a:ext>
            </a:extLst>
          </p:cNvPr>
          <p:cNvSpPr/>
          <p:nvPr/>
        </p:nvSpPr>
        <p:spPr>
          <a:xfrm>
            <a:off x="2658714" y="3781840"/>
            <a:ext cx="3826572" cy="1043611"/>
          </a:xfrm>
          <a:prstGeom prst="wedgeRoundRectCallout">
            <a:avLst>
              <a:gd name="adj1" fmla="val -57308"/>
              <a:gd name="adj2" fmla="val 239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four 2p coins.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6E9158C-5F0D-419F-8A23-3D5BE62B8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023342"/>
              </p:ext>
            </p:extLst>
          </p:nvPr>
        </p:nvGraphicFramePr>
        <p:xfrm>
          <a:off x="2758606" y="1340136"/>
          <a:ext cx="38265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val="69863703"/>
                    </a:ext>
                  </a:extLst>
                </a:gridCol>
              </a:tblGrid>
              <a:tr h="29569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156808"/>
                  </a:ext>
                </a:extLst>
              </a:tr>
              <a:tr h="29569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067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128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8074C9-2B19-494F-B4D4-83D93CA9E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5430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4F4570F-20CC-48EA-8421-789D6C42F286}"/>
              </a:ext>
            </a:extLst>
          </p:cNvPr>
          <p:cNvSpPr/>
          <p:nvPr/>
        </p:nvSpPr>
        <p:spPr>
          <a:xfrm>
            <a:off x="275304" y="259135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Emma has a bag of 1p and 2p coins.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of the coins are 1p coins.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Emma says,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Nick says,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how you know.</a:t>
            </a:r>
          </a:p>
          <a:p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Nick is correct because there are 13 coins in total and if there are nine 1p coins, there must be four 2p coins.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BCD9EAC-775E-42B4-B1C3-72F4737DD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271365"/>
              </p:ext>
            </p:extLst>
          </p:nvPr>
        </p:nvGraphicFramePr>
        <p:xfrm>
          <a:off x="2758606" y="1340136"/>
          <a:ext cx="38265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val="69863703"/>
                    </a:ext>
                  </a:extLst>
                </a:gridCol>
              </a:tblGrid>
              <a:tr h="29569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156808"/>
                  </a:ext>
                </a:extLst>
              </a:tr>
              <a:tr h="29569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067332"/>
                  </a:ext>
                </a:extLst>
              </a:tr>
            </a:tbl>
          </a:graphicData>
        </a:graphic>
      </p:graphicFrame>
      <p:sp>
        <p:nvSpPr>
          <p:cNvPr id="15" name="Rounded Rectangular Callout 28">
            <a:extLst>
              <a:ext uri="{FF2B5EF4-FFF2-40B4-BE49-F238E27FC236}">
                <a16:creationId xmlns:a16="http://schemas.microsoft.com/office/drawing/2014/main" id="{96DBA93C-6BEA-4EA9-8965-86B745409D7D}"/>
              </a:ext>
            </a:extLst>
          </p:cNvPr>
          <p:cNvSpPr/>
          <p:nvPr/>
        </p:nvSpPr>
        <p:spPr>
          <a:xfrm>
            <a:off x="2658714" y="2186220"/>
            <a:ext cx="3826572" cy="1043611"/>
          </a:xfrm>
          <a:prstGeom prst="wedgeRoundRectCallout">
            <a:avLst>
              <a:gd name="adj1" fmla="val -57308"/>
              <a:gd name="adj2" fmla="val 239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more 2p coins than 1p coins.</a:t>
            </a:r>
          </a:p>
        </p:txBody>
      </p:sp>
      <p:sp>
        <p:nvSpPr>
          <p:cNvPr id="16" name="Rounded Rectangular Callout 29">
            <a:extLst>
              <a:ext uri="{FF2B5EF4-FFF2-40B4-BE49-F238E27FC236}">
                <a16:creationId xmlns:a16="http://schemas.microsoft.com/office/drawing/2014/main" id="{B58AC791-F468-4CFA-B612-9553CBB90951}"/>
              </a:ext>
            </a:extLst>
          </p:cNvPr>
          <p:cNvSpPr/>
          <p:nvPr/>
        </p:nvSpPr>
        <p:spPr>
          <a:xfrm>
            <a:off x="2658714" y="3781840"/>
            <a:ext cx="3826572" cy="1043611"/>
          </a:xfrm>
          <a:prstGeom prst="wedgeRoundRectCallout">
            <a:avLst>
              <a:gd name="adj1" fmla="val -57308"/>
              <a:gd name="adj2" fmla="val 239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four 2p coins.</a:t>
            </a:r>
          </a:p>
        </p:txBody>
      </p:sp>
    </p:spTree>
    <p:extLst>
      <p:ext uri="{BB962C8B-B14F-4D97-AF65-F5344CB8AC3E}">
        <p14:creationId xmlns:p14="http://schemas.microsoft.com/office/powerpoint/2010/main" val="296280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solidFill>
                  <a:srgbClr val="00B050"/>
                </a:solidFill>
                <a:latin typeface="Letter-join Plus 40" panose="02000505000000020003" pitchFamily="50" charset="0"/>
              </a:rPr>
              <a:t>DR ICE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383" t="28839" r="22190" b="22054"/>
          <a:stretch/>
        </p:blipFill>
        <p:spPr>
          <a:xfrm>
            <a:off x="693236" y="1690689"/>
            <a:ext cx="7757528" cy="442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51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682977"/>
          </a:xfrm>
        </p:spPr>
        <p:txBody>
          <a:bodyPr>
            <a:normAutofit/>
          </a:bodyPr>
          <a:lstStyle/>
          <a:p>
            <a:pPr algn="ctr"/>
            <a:r>
              <a:rPr lang="en-GB" u="sng" dirty="0">
                <a:latin typeface="Letter-join Plus 40" panose="02000505000000020003" pitchFamily="50" charset="0"/>
              </a:rPr>
              <a:t>Ratio Vocabulary</a:t>
            </a:r>
            <a:br>
              <a:rPr lang="en-GB" u="sng" dirty="0">
                <a:latin typeface="Letter-join Plus 40" panose="02000505000000020003" pitchFamily="50" charset="0"/>
              </a:rPr>
            </a:br>
            <a:br>
              <a:rPr lang="en-GB" u="sng" dirty="0">
                <a:latin typeface="Letter-join Plus 40" panose="02000505000000020003" pitchFamily="50" charset="0"/>
              </a:rPr>
            </a:br>
            <a:r>
              <a:rPr lang="en-GB" sz="4000" dirty="0">
                <a:latin typeface="Letter-join Plus 40" panose="02000505000000020003" pitchFamily="50" charset="0"/>
              </a:rPr>
              <a:t>pattern</a:t>
            </a:r>
            <a:br>
              <a:rPr lang="en-GB" sz="4000" dirty="0">
                <a:latin typeface="Letter-join Plus 40" panose="02000505000000020003" pitchFamily="50" charset="0"/>
              </a:rPr>
            </a:br>
            <a:r>
              <a:rPr lang="en-GB" sz="4000" dirty="0">
                <a:latin typeface="Letter-join Plus 40" panose="02000505000000020003" pitchFamily="50" charset="0"/>
              </a:rPr>
              <a:t>ratio</a:t>
            </a:r>
            <a:br>
              <a:rPr lang="en-GB" sz="4000" dirty="0">
                <a:latin typeface="Letter-join Plus 40" panose="02000505000000020003" pitchFamily="50" charset="0"/>
              </a:rPr>
            </a:br>
            <a:r>
              <a:rPr lang="en-GB" sz="4000" dirty="0">
                <a:latin typeface="Letter-join Plus 40" panose="02000505000000020003" pitchFamily="50" charset="0"/>
              </a:rPr>
              <a:t>relationship</a:t>
            </a:r>
            <a:br>
              <a:rPr lang="en-GB" sz="4000" dirty="0">
                <a:latin typeface="Letter-join Plus 40" panose="02000505000000020003" pitchFamily="50" charset="0"/>
              </a:rPr>
            </a:br>
            <a:r>
              <a:rPr lang="en-GB" sz="4000" dirty="0">
                <a:latin typeface="Letter-join Plus 40" panose="02000505000000020003" pitchFamily="50" charset="0"/>
              </a:rPr>
              <a:t>for every</a:t>
            </a:r>
            <a:br>
              <a:rPr lang="en-GB" sz="4000" dirty="0">
                <a:latin typeface="Letter-join Plus 40" panose="02000505000000020003" pitchFamily="50" charset="0"/>
              </a:rPr>
            </a:br>
            <a:r>
              <a:rPr lang="en-GB" sz="4000" dirty="0">
                <a:latin typeface="Letter-join Plus 40" panose="02000505000000020003" pitchFamily="50" charset="0"/>
              </a:rPr>
              <a:t>true</a:t>
            </a:r>
            <a:br>
              <a:rPr lang="en-GB" sz="4000" dirty="0">
                <a:latin typeface="Letter-join Plus 40" panose="02000505000000020003" pitchFamily="50" charset="0"/>
              </a:rPr>
            </a:br>
            <a:r>
              <a:rPr lang="en-GB" sz="4000" dirty="0">
                <a:latin typeface="Letter-join Plus 40" panose="02000505000000020003" pitchFamily="50" charset="0"/>
              </a:rPr>
              <a:t>false</a:t>
            </a:r>
            <a:br>
              <a:rPr lang="en-GB" sz="2000" dirty="0">
                <a:latin typeface="Letter-join Plus 40" panose="02000505000000020003" pitchFamily="50" charset="0"/>
              </a:rPr>
            </a:br>
            <a:br>
              <a:rPr lang="en-GB" sz="2000" dirty="0">
                <a:latin typeface="Letter-join Plus 40" panose="02000505000000020003" pitchFamily="50" charset="0"/>
              </a:rPr>
            </a:br>
            <a:r>
              <a:rPr lang="en-GB" u="sng" dirty="0">
                <a:latin typeface="Letter-join Plus 40" panose="02000505000000020003" pitchFamily="50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224" t="22232" r="3516" b="36339"/>
          <a:stretch/>
        </p:blipFill>
        <p:spPr>
          <a:xfrm>
            <a:off x="156754" y="178822"/>
            <a:ext cx="2116183" cy="1224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6224" t="22232" r="3516" b="36339"/>
          <a:stretch/>
        </p:blipFill>
        <p:spPr>
          <a:xfrm>
            <a:off x="6871063" y="178821"/>
            <a:ext cx="2116183" cy="12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71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08302"/>
          </a:xfrm>
        </p:spPr>
        <p:txBody>
          <a:bodyPr>
            <a:normAutofit/>
          </a:bodyPr>
          <a:lstStyle/>
          <a:p>
            <a:pPr algn="ctr"/>
            <a:r>
              <a:rPr lang="en-GB" sz="3200" b="1" u="sng" dirty="0">
                <a:latin typeface="Letter-join Plus 40" panose="02000505000000020003" pitchFamily="50" charset="0"/>
              </a:rPr>
              <a:t>Fluency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278" t="21696" r="59437" b="65625"/>
          <a:stretch/>
        </p:blipFill>
        <p:spPr>
          <a:xfrm>
            <a:off x="0" y="973429"/>
            <a:ext cx="3871568" cy="1296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680" t="38839" r="59638" b="43482"/>
          <a:stretch/>
        </p:blipFill>
        <p:spPr>
          <a:xfrm>
            <a:off x="133387" y="3804873"/>
            <a:ext cx="4069739" cy="1955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680" t="61338" r="59237" b="8304"/>
          <a:stretch/>
        </p:blipFill>
        <p:spPr>
          <a:xfrm>
            <a:off x="5756129" y="426554"/>
            <a:ext cx="3387871" cy="2742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9881" t="22768" r="59337" b="45982"/>
          <a:stretch/>
        </p:blipFill>
        <p:spPr>
          <a:xfrm>
            <a:off x="5220551" y="3540032"/>
            <a:ext cx="3692909" cy="31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12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08302"/>
          </a:xfrm>
        </p:spPr>
        <p:txBody>
          <a:bodyPr>
            <a:normAutofit/>
          </a:bodyPr>
          <a:lstStyle/>
          <a:p>
            <a:pPr algn="ctr"/>
            <a:r>
              <a:rPr lang="en-GB" sz="3200" b="1" u="sng" dirty="0">
                <a:latin typeface="Letter-join Plus 40" panose="02000505000000020003" pitchFamily="50" charset="0"/>
              </a:rPr>
              <a:t>Fluency 1 Answers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576" t="48839" r="60742" b="29018"/>
          <a:stretch/>
        </p:blipFill>
        <p:spPr>
          <a:xfrm>
            <a:off x="2390502" y="1358537"/>
            <a:ext cx="4644051" cy="2795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9078" t="73482" r="62951" b="22054"/>
          <a:stretch/>
        </p:blipFill>
        <p:spPr>
          <a:xfrm>
            <a:off x="2340596" y="4441128"/>
            <a:ext cx="4693958" cy="65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55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6639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u="sng" dirty="0">
                <a:latin typeface="Letter-join Plus 40" panose="02000505000000020003" pitchFamily="50" charset="0"/>
              </a:rPr>
              <a:t>Fluency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077" t="18839" r="37751" b="9375"/>
          <a:stretch/>
        </p:blipFill>
        <p:spPr>
          <a:xfrm>
            <a:off x="1358537" y="849570"/>
            <a:ext cx="6426926" cy="60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54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6639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u="sng" dirty="0">
                <a:latin typeface="Letter-join Plus 40" panose="02000505000000020003" pitchFamily="50" charset="0"/>
              </a:rPr>
              <a:t>Fluency 2 Answers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877" t="20447" r="37149" b="69017"/>
          <a:stretch/>
        </p:blipFill>
        <p:spPr>
          <a:xfrm>
            <a:off x="182879" y="2116183"/>
            <a:ext cx="8778241" cy="118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71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7945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u="sng" dirty="0">
                <a:latin typeface="Letter-join Plus 40" panose="02000505000000020003" pitchFamily="50" charset="0"/>
              </a:rPr>
              <a:t>Reasoning</a:t>
            </a:r>
            <a:r>
              <a:rPr lang="en-GB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544" t="39375" r="69477" b="10089"/>
          <a:stretch/>
        </p:blipFill>
        <p:spPr>
          <a:xfrm>
            <a:off x="2564959" y="888276"/>
            <a:ext cx="4014082" cy="570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76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7945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u="sng" dirty="0">
                <a:latin typeface="Letter-join Plus 40" panose="02000505000000020003" pitchFamily="50" charset="0"/>
              </a:rPr>
              <a:t>Reasoning Answers</a:t>
            </a:r>
            <a:r>
              <a:rPr lang="en-GB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322" t="38661" r="59538" b="9196"/>
          <a:stretch/>
        </p:blipFill>
        <p:spPr>
          <a:xfrm>
            <a:off x="3540034" y="890988"/>
            <a:ext cx="2005193" cy="579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06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u="sng" dirty="0">
                <a:latin typeface="Letter-join Plus 40" panose="02000505000000020003" pitchFamily="50" charset="0"/>
              </a:rPr>
              <a:t>Problem Solving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265" t="38483" r="38655" b="15982"/>
          <a:stretch/>
        </p:blipFill>
        <p:spPr>
          <a:xfrm>
            <a:off x="2429690" y="1502228"/>
            <a:ext cx="4062549" cy="5179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265" t="38483" r="38655" b="15982"/>
          <a:stretch/>
        </p:blipFill>
        <p:spPr>
          <a:xfrm>
            <a:off x="2582090" y="1654628"/>
            <a:ext cx="4062549" cy="51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76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u="sng" dirty="0">
                <a:latin typeface="Letter-join Plus 40" panose="02000505000000020003" pitchFamily="50" charset="0"/>
              </a:rPr>
              <a:t>Problem Solving Answer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1767" t="39018" r="28515" b="12768"/>
          <a:stretch/>
        </p:blipFill>
        <p:spPr>
          <a:xfrm>
            <a:off x="1835330" y="1690689"/>
            <a:ext cx="5473339" cy="499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99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latin typeface="Letter-join Plus 40" panose="02000505000000020003" pitchFamily="50" charset="0"/>
              </a:rPr>
              <a:t>Challenge 1</a:t>
            </a:r>
            <a:r>
              <a:rPr lang="en-GB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663" t="56697" r="37952" b="12411"/>
          <a:stretch/>
        </p:blipFill>
        <p:spPr>
          <a:xfrm>
            <a:off x="2037806" y="1690689"/>
            <a:ext cx="5603965" cy="455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8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solidFill>
                  <a:srgbClr val="00B050"/>
                </a:solidFill>
                <a:latin typeface="Letter-join Plus 40" panose="02000505000000020003" pitchFamily="50" charset="0"/>
              </a:rPr>
              <a:t>DR ICE Answer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085" t="48125" r="40563" b="15089"/>
          <a:stretch/>
        </p:blipFill>
        <p:spPr>
          <a:xfrm>
            <a:off x="783770" y="1951946"/>
            <a:ext cx="8177145" cy="44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18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latin typeface="Letter-join Plus 40" panose="02000505000000020003" pitchFamily="50" charset="0"/>
              </a:rPr>
              <a:t>Challenge 2</a:t>
            </a:r>
            <a:r>
              <a:rPr lang="en-GB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105" t="35625" r="32029" b="7411"/>
          <a:stretch/>
        </p:blipFill>
        <p:spPr>
          <a:xfrm>
            <a:off x="1216586" y="1449976"/>
            <a:ext cx="6710828" cy="513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80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latin typeface="Letter-join Plus 40" panose="02000505000000020003" pitchFamily="50" charset="0"/>
              </a:rPr>
              <a:t>Challenge Answer</a:t>
            </a:r>
            <a:r>
              <a:rPr lang="en-GB" dirty="0"/>
              <a:t>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1165" t="74911" r="37250" b="14196"/>
          <a:stretch/>
        </p:blipFill>
        <p:spPr>
          <a:xfrm>
            <a:off x="1268171" y="1397725"/>
            <a:ext cx="5707395" cy="1619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817" t="33125" r="46486" b="24018"/>
          <a:stretch/>
        </p:blipFill>
        <p:spPr>
          <a:xfrm>
            <a:off x="2834639" y="3017034"/>
            <a:ext cx="3474721" cy="338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89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61800"/>
          </a:xfrm>
        </p:spPr>
        <p:txBody>
          <a:bodyPr>
            <a:normAutofit/>
          </a:bodyPr>
          <a:lstStyle/>
          <a:p>
            <a:r>
              <a:rPr lang="en-GB" b="1" u="sng" dirty="0">
                <a:latin typeface="Letter-join Plus 40" panose="02000505000000020003" pitchFamily="50" charset="0"/>
              </a:rPr>
              <a:t>Plenary and self-assessment</a:t>
            </a:r>
            <a:br>
              <a:rPr lang="en-GB" b="1" u="sng" dirty="0">
                <a:latin typeface="Letter-join Plus 40" panose="02000505000000020003" pitchFamily="50" charset="0"/>
              </a:rPr>
            </a:br>
            <a:br>
              <a:rPr lang="en-GB" b="1" u="sng" dirty="0">
                <a:latin typeface="Letter-join Plus 40" panose="02000505000000020003" pitchFamily="50" charset="0"/>
              </a:rPr>
            </a:br>
            <a:r>
              <a:rPr lang="en-GB" sz="3600" dirty="0">
                <a:solidFill>
                  <a:srgbClr val="0070C0"/>
                </a:solidFill>
                <a:latin typeface="Letter-join Plus 40" panose="02000505000000020003" pitchFamily="50" charset="0"/>
              </a:rPr>
              <a:t>Can you write down 2 examples of when </a:t>
            </a:r>
            <a:r>
              <a:rPr lang="en-GB" sz="3600">
                <a:solidFill>
                  <a:srgbClr val="0070C0"/>
                </a:solidFill>
                <a:latin typeface="Letter-join Plus 40" panose="02000505000000020003" pitchFamily="50" charset="0"/>
              </a:rPr>
              <a:t>ratio fractions </a:t>
            </a:r>
            <a:r>
              <a:rPr lang="en-GB" sz="3600" dirty="0">
                <a:solidFill>
                  <a:srgbClr val="0070C0"/>
                </a:solidFill>
                <a:latin typeface="Letter-join Plus 40" panose="02000505000000020003" pitchFamily="50" charset="0"/>
              </a:rPr>
              <a:t>is used in real life?</a:t>
            </a:r>
            <a:br>
              <a:rPr lang="en-GB" sz="3600" dirty="0">
                <a:latin typeface="Letter-join Plus 40" panose="02000505000000020003" pitchFamily="50" charset="0"/>
              </a:rPr>
            </a:br>
            <a:br>
              <a:rPr lang="en-GB" sz="3600" dirty="0">
                <a:latin typeface="Letter-join Plus 40" panose="02000505000000020003" pitchFamily="50" charset="0"/>
              </a:rPr>
            </a:br>
            <a:r>
              <a:rPr lang="en-GB" sz="3600" dirty="0">
                <a:latin typeface="Letter-join Plus 40" panose="02000505000000020003" pitchFamily="50" charset="0"/>
              </a:rPr>
              <a:t>How did you feel at the beginning of the lesson  (0-5)</a:t>
            </a:r>
            <a:br>
              <a:rPr lang="en-GB" sz="3600" dirty="0">
                <a:latin typeface="Letter-join Plus 40" panose="02000505000000020003" pitchFamily="50" charset="0"/>
              </a:rPr>
            </a:br>
            <a:br>
              <a:rPr lang="en-GB" sz="3600" dirty="0">
                <a:latin typeface="Letter-join Plus 40" panose="02000505000000020003" pitchFamily="50" charset="0"/>
              </a:rPr>
            </a:br>
            <a:r>
              <a:rPr lang="en-GB" sz="3600" dirty="0">
                <a:latin typeface="Letter-join Plus 40" panose="02000505000000020003" pitchFamily="50" charset="0"/>
              </a:rPr>
              <a:t>How do you feel now at the end of the lesson (0-5)</a:t>
            </a:r>
          </a:p>
        </p:txBody>
      </p:sp>
    </p:spTree>
    <p:extLst>
      <p:ext uri="{BB962C8B-B14F-4D97-AF65-F5344CB8AC3E}">
        <p14:creationId xmlns:p14="http://schemas.microsoft.com/office/powerpoint/2010/main" val="350995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u="sng" dirty="0">
                <a:solidFill>
                  <a:schemeClr val="tx1"/>
                </a:solidFill>
                <a:latin typeface="Letter-join Plus 40" panose="02000505000000020003" pitchFamily="50" charset="0"/>
              </a:rPr>
              <a:t>Recap from Monday’s lesson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sentence to describe the objects below.</a:t>
            </a: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_____________________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for every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____________________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.</a:t>
            </a: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4D8E7B-9B7B-4128-A158-6A27A7C88709}"/>
              </a:ext>
            </a:extLst>
          </p:cNvPr>
          <p:cNvGrpSpPr/>
          <p:nvPr/>
        </p:nvGrpSpPr>
        <p:grpSpPr>
          <a:xfrm>
            <a:off x="997932" y="2323902"/>
            <a:ext cx="7148137" cy="786102"/>
            <a:chOff x="1248694" y="1596887"/>
            <a:chExt cx="4187501" cy="460512"/>
          </a:xfrm>
        </p:grpSpPr>
        <p:sp>
          <p:nvSpPr>
            <p:cNvPr id="9" name="Lightning Bolt 8">
              <a:extLst>
                <a:ext uri="{FF2B5EF4-FFF2-40B4-BE49-F238E27FC236}">
                  <a16:creationId xmlns:a16="http://schemas.microsoft.com/office/drawing/2014/main" id="{B210477A-695F-4D54-B6DB-80DDFCA46C3B}"/>
                </a:ext>
              </a:extLst>
            </p:cNvPr>
            <p:cNvSpPr/>
            <p:nvPr/>
          </p:nvSpPr>
          <p:spPr>
            <a:xfrm>
              <a:off x="1864349" y="1596887"/>
              <a:ext cx="397565" cy="397565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Lightning Bolt 9">
              <a:extLst>
                <a:ext uri="{FF2B5EF4-FFF2-40B4-BE49-F238E27FC236}">
                  <a16:creationId xmlns:a16="http://schemas.microsoft.com/office/drawing/2014/main" id="{020F2541-782A-4AFE-A965-A21BB509F072}"/>
                </a:ext>
              </a:extLst>
            </p:cNvPr>
            <p:cNvSpPr/>
            <p:nvPr/>
          </p:nvSpPr>
          <p:spPr>
            <a:xfrm>
              <a:off x="1248694" y="1596887"/>
              <a:ext cx="397565" cy="397565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Lightning Bolt 10">
              <a:extLst>
                <a:ext uri="{FF2B5EF4-FFF2-40B4-BE49-F238E27FC236}">
                  <a16:creationId xmlns:a16="http://schemas.microsoft.com/office/drawing/2014/main" id="{3CFD3F82-3F87-4307-B8B0-397A8A9CC318}"/>
                </a:ext>
              </a:extLst>
            </p:cNvPr>
            <p:cNvSpPr/>
            <p:nvPr/>
          </p:nvSpPr>
          <p:spPr>
            <a:xfrm>
              <a:off x="2480004" y="1596887"/>
              <a:ext cx="397565" cy="397565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Lightning Bolt 11">
              <a:extLst>
                <a:ext uri="{FF2B5EF4-FFF2-40B4-BE49-F238E27FC236}">
                  <a16:creationId xmlns:a16="http://schemas.microsoft.com/office/drawing/2014/main" id="{9B7EBFB4-AC6C-43F1-BA69-EE0724118ADF}"/>
                </a:ext>
              </a:extLst>
            </p:cNvPr>
            <p:cNvSpPr/>
            <p:nvPr/>
          </p:nvSpPr>
          <p:spPr>
            <a:xfrm>
              <a:off x="3095658" y="1596887"/>
              <a:ext cx="397565" cy="397565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464EE33D-6A62-4DAD-96FB-BA6983DF7761}"/>
                </a:ext>
              </a:extLst>
            </p:cNvPr>
            <p:cNvSpPr/>
            <p:nvPr/>
          </p:nvSpPr>
          <p:spPr>
            <a:xfrm>
              <a:off x="3848859" y="1596887"/>
              <a:ext cx="474657" cy="460512"/>
            </a:xfrm>
            <a:prstGeom prst="diamond">
              <a:avLst/>
            </a:prstGeom>
            <a:solidFill>
              <a:srgbClr val="C642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F5E34ADE-BDA2-400D-8D4D-D93AEA98F59C}"/>
                </a:ext>
              </a:extLst>
            </p:cNvPr>
            <p:cNvSpPr/>
            <p:nvPr/>
          </p:nvSpPr>
          <p:spPr>
            <a:xfrm>
              <a:off x="4405198" y="1596887"/>
              <a:ext cx="474657" cy="460512"/>
            </a:xfrm>
            <a:prstGeom prst="diamond">
              <a:avLst/>
            </a:prstGeom>
            <a:solidFill>
              <a:srgbClr val="C642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8A784B41-E342-49B3-887D-984CCE3F9312}"/>
                </a:ext>
              </a:extLst>
            </p:cNvPr>
            <p:cNvSpPr/>
            <p:nvPr/>
          </p:nvSpPr>
          <p:spPr>
            <a:xfrm>
              <a:off x="4961538" y="1596887"/>
              <a:ext cx="474657" cy="460512"/>
            </a:xfrm>
            <a:prstGeom prst="diamond">
              <a:avLst/>
            </a:prstGeom>
            <a:solidFill>
              <a:srgbClr val="C642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00774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sentence to describe the objects below.</a:t>
            </a: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 lightning bolts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for every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 squares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4D8E7B-9B7B-4128-A158-6A27A7C88709}"/>
              </a:ext>
            </a:extLst>
          </p:cNvPr>
          <p:cNvGrpSpPr/>
          <p:nvPr/>
        </p:nvGrpSpPr>
        <p:grpSpPr>
          <a:xfrm>
            <a:off x="997932" y="2323902"/>
            <a:ext cx="7148137" cy="786102"/>
            <a:chOff x="1248694" y="1596887"/>
            <a:chExt cx="4187501" cy="460512"/>
          </a:xfrm>
        </p:grpSpPr>
        <p:sp>
          <p:nvSpPr>
            <p:cNvPr id="9" name="Lightning Bolt 8">
              <a:extLst>
                <a:ext uri="{FF2B5EF4-FFF2-40B4-BE49-F238E27FC236}">
                  <a16:creationId xmlns:a16="http://schemas.microsoft.com/office/drawing/2014/main" id="{B210477A-695F-4D54-B6DB-80DDFCA46C3B}"/>
                </a:ext>
              </a:extLst>
            </p:cNvPr>
            <p:cNvSpPr/>
            <p:nvPr/>
          </p:nvSpPr>
          <p:spPr>
            <a:xfrm>
              <a:off x="1864349" y="1596887"/>
              <a:ext cx="397565" cy="397565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Lightning Bolt 9">
              <a:extLst>
                <a:ext uri="{FF2B5EF4-FFF2-40B4-BE49-F238E27FC236}">
                  <a16:creationId xmlns:a16="http://schemas.microsoft.com/office/drawing/2014/main" id="{020F2541-782A-4AFE-A965-A21BB509F072}"/>
                </a:ext>
              </a:extLst>
            </p:cNvPr>
            <p:cNvSpPr/>
            <p:nvPr/>
          </p:nvSpPr>
          <p:spPr>
            <a:xfrm>
              <a:off x="1248694" y="1596887"/>
              <a:ext cx="397565" cy="397565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Lightning Bolt 10">
              <a:extLst>
                <a:ext uri="{FF2B5EF4-FFF2-40B4-BE49-F238E27FC236}">
                  <a16:creationId xmlns:a16="http://schemas.microsoft.com/office/drawing/2014/main" id="{3CFD3F82-3F87-4307-B8B0-397A8A9CC318}"/>
                </a:ext>
              </a:extLst>
            </p:cNvPr>
            <p:cNvSpPr/>
            <p:nvPr/>
          </p:nvSpPr>
          <p:spPr>
            <a:xfrm>
              <a:off x="2480004" y="1596887"/>
              <a:ext cx="397565" cy="397565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Lightning Bolt 11">
              <a:extLst>
                <a:ext uri="{FF2B5EF4-FFF2-40B4-BE49-F238E27FC236}">
                  <a16:creationId xmlns:a16="http://schemas.microsoft.com/office/drawing/2014/main" id="{9B7EBFB4-AC6C-43F1-BA69-EE0724118ADF}"/>
                </a:ext>
              </a:extLst>
            </p:cNvPr>
            <p:cNvSpPr/>
            <p:nvPr/>
          </p:nvSpPr>
          <p:spPr>
            <a:xfrm>
              <a:off x="3095658" y="1596887"/>
              <a:ext cx="397565" cy="397565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464EE33D-6A62-4DAD-96FB-BA6983DF7761}"/>
                </a:ext>
              </a:extLst>
            </p:cNvPr>
            <p:cNvSpPr/>
            <p:nvPr/>
          </p:nvSpPr>
          <p:spPr>
            <a:xfrm>
              <a:off x="3848859" y="1596887"/>
              <a:ext cx="474657" cy="460512"/>
            </a:xfrm>
            <a:prstGeom prst="diamond">
              <a:avLst/>
            </a:prstGeom>
            <a:solidFill>
              <a:srgbClr val="C642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F5E34ADE-BDA2-400D-8D4D-D93AEA98F59C}"/>
                </a:ext>
              </a:extLst>
            </p:cNvPr>
            <p:cNvSpPr/>
            <p:nvPr/>
          </p:nvSpPr>
          <p:spPr>
            <a:xfrm>
              <a:off x="4405198" y="1596887"/>
              <a:ext cx="474657" cy="460512"/>
            </a:xfrm>
            <a:prstGeom prst="diamond">
              <a:avLst/>
            </a:prstGeom>
            <a:solidFill>
              <a:srgbClr val="C642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8A784B41-E342-49B3-887D-984CCE3F9312}"/>
                </a:ext>
              </a:extLst>
            </p:cNvPr>
            <p:cNvSpPr/>
            <p:nvPr/>
          </p:nvSpPr>
          <p:spPr>
            <a:xfrm>
              <a:off x="4961538" y="1596887"/>
              <a:ext cx="474657" cy="460512"/>
            </a:xfrm>
            <a:prstGeom prst="diamond">
              <a:avLst/>
            </a:prstGeom>
            <a:solidFill>
              <a:srgbClr val="C642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65231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u="sng" dirty="0">
                <a:solidFill>
                  <a:schemeClr val="tx1"/>
                </a:solidFill>
                <a:latin typeface="Letter-join Plus 40" panose="02000505000000020003" pitchFamily="50" charset="0"/>
              </a:rPr>
              <a:t>Our learning for today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fraction of </a:t>
            </a:r>
            <a:r>
              <a:rPr lang="en-GB" sz="2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circles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to the correct set of objects.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511817-CA51-45FE-BAEF-53596FF49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599645"/>
              </p:ext>
            </p:extLst>
          </p:nvPr>
        </p:nvGraphicFramePr>
        <p:xfrm>
          <a:off x="1111068" y="1778753"/>
          <a:ext cx="468000" cy="4007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633418319"/>
                    </a:ext>
                  </a:extLst>
                </a:gridCol>
              </a:tblGrid>
              <a:tr h="500994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379558"/>
                  </a:ext>
                </a:extLst>
              </a:tr>
              <a:tr h="500994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200082"/>
                  </a:ext>
                </a:extLst>
              </a:tr>
              <a:tr h="500994">
                <a:tc>
                  <a:txBody>
                    <a:bodyPr/>
                    <a:lstStyle/>
                    <a:p>
                      <a:pPr algn="ctr"/>
                      <a:endParaRPr lang="en-GB" sz="20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3022460"/>
                  </a:ext>
                </a:extLst>
              </a:tr>
              <a:tr h="500994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182286"/>
                  </a:ext>
                </a:extLst>
              </a:tr>
              <a:tr h="500994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571858"/>
                  </a:ext>
                </a:extLst>
              </a:tr>
              <a:tr h="500994">
                <a:tc>
                  <a:txBody>
                    <a:bodyPr/>
                    <a:lstStyle/>
                    <a:p>
                      <a:pPr algn="ctr"/>
                      <a:endParaRPr lang="en-GB" sz="20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147889"/>
                  </a:ext>
                </a:extLst>
              </a:tr>
              <a:tr h="500994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951909"/>
                  </a:ext>
                </a:extLst>
              </a:tr>
              <a:tr h="500994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714559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7F53A0E2-03A3-4932-95FC-9DECDB89EFA2}"/>
              </a:ext>
            </a:extLst>
          </p:cNvPr>
          <p:cNvGrpSpPr/>
          <p:nvPr/>
        </p:nvGrpSpPr>
        <p:grpSpPr>
          <a:xfrm>
            <a:off x="4836881" y="1992878"/>
            <a:ext cx="3360635" cy="3572390"/>
            <a:chOff x="1515603" y="1122891"/>
            <a:chExt cx="1616617" cy="1769226"/>
          </a:xfrm>
        </p:grpSpPr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5633AFBA-8E9E-46CC-AB82-7F8BA1D50F01}"/>
                </a:ext>
              </a:extLst>
            </p:cNvPr>
            <p:cNvSpPr/>
            <p:nvPr/>
          </p:nvSpPr>
          <p:spPr>
            <a:xfrm>
              <a:off x="1520358" y="1134239"/>
              <a:ext cx="198782" cy="19330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riangle 52">
              <a:extLst>
                <a:ext uri="{FF2B5EF4-FFF2-40B4-BE49-F238E27FC236}">
                  <a16:creationId xmlns:a16="http://schemas.microsoft.com/office/drawing/2014/main" id="{C803F5D1-4BA6-4DC4-AB8F-5DC8C95D5A7A}"/>
                </a:ext>
              </a:extLst>
            </p:cNvPr>
            <p:cNvSpPr/>
            <p:nvPr/>
          </p:nvSpPr>
          <p:spPr>
            <a:xfrm>
              <a:off x="1787512" y="1134239"/>
              <a:ext cx="198782" cy="19330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riangle 57">
              <a:extLst>
                <a:ext uri="{FF2B5EF4-FFF2-40B4-BE49-F238E27FC236}">
                  <a16:creationId xmlns:a16="http://schemas.microsoft.com/office/drawing/2014/main" id="{D5A42B09-F90D-4884-A26D-48DDA248DB9E}"/>
                </a:ext>
              </a:extLst>
            </p:cNvPr>
            <p:cNvSpPr/>
            <p:nvPr/>
          </p:nvSpPr>
          <p:spPr>
            <a:xfrm>
              <a:off x="1515603" y="2665373"/>
              <a:ext cx="198782" cy="19330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riangle 58">
              <a:extLst>
                <a:ext uri="{FF2B5EF4-FFF2-40B4-BE49-F238E27FC236}">
                  <a16:creationId xmlns:a16="http://schemas.microsoft.com/office/drawing/2014/main" id="{F2BC7ACF-9167-4F18-A71B-1804DA266441}"/>
                </a:ext>
              </a:extLst>
            </p:cNvPr>
            <p:cNvSpPr/>
            <p:nvPr/>
          </p:nvSpPr>
          <p:spPr>
            <a:xfrm>
              <a:off x="1775555" y="2665373"/>
              <a:ext cx="198782" cy="19330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riangle 59">
              <a:extLst>
                <a:ext uri="{FF2B5EF4-FFF2-40B4-BE49-F238E27FC236}">
                  <a16:creationId xmlns:a16="http://schemas.microsoft.com/office/drawing/2014/main" id="{86D4A6B8-640A-4209-9FB5-24C701D7E992}"/>
                </a:ext>
              </a:extLst>
            </p:cNvPr>
            <p:cNvSpPr/>
            <p:nvPr/>
          </p:nvSpPr>
          <p:spPr>
            <a:xfrm>
              <a:off x="2035507" y="2665373"/>
              <a:ext cx="198782" cy="19330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B22CC29-EFBA-4279-85B8-DE8930D6BAB4}"/>
                </a:ext>
              </a:extLst>
            </p:cNvPr>
            <p:cNvSpPr/>
            <p:nvPr/>
          </p:nvSpPr>
          <p:spPr>
            <a:xfrm>
              <a:off x="2054666" y="1127530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0986483-3C54-4208-BADF-D6B3472B12F1}"/>
                </a:ext>
              </a:extLst>
            </p:cNvPr>
            <p:cNvSpPr/>
            <p:nvPr/>
          </p:nvSpPr>
          <p:spPr>
            <a:xfrm>
              <a:off x="2341850" y="1127530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1B138B0-CC32-4EBA-B5A9-02ED772486AE}"/>
                </a:ext>
              </a:extLst>
            </p:cNvPr>
            <p:cNvSpPr/>
            <p:nvPr/>
          </p:nvSpPr>
          <p:spPr>
            <a:xfrm>
              <a:off x="2629034" y="1127530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7FA9478-C00D-418A-B579-34056F115901}"/>
                </a:ext>
              </a:extLst>
            </p:cNvPr>
            <p:cNvSpPr/>
            <p:nvPr/>
          </p:nvSpPr>
          <p:spPr>
            <a:xfrm>
              <a:off x="2300567" y="2682470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id="{CF38B8B5-1668-484C-837A-8FB71DCE4FB9}"/>
                </a:ext>
              </a:extLst>
            </p:cNvPr>
            <p:cNvSpPr/>
            <p:nvPr/>
          </p:nvSpPr>
          <p:spPr>
            <a:xfrm>
              <a:off x="2916220" y="1122891"/>
              <a:ext cx="216000" cy="216000"/>
            </a:xfrm>
            <a:prstGeom prst="diamond">
              <a:avLst/>
            </a:prstGeom>
            <a:solidFill>
              <a:srgbClr val="C642B6"/>
            </a:solidFill>
            <a:ln>
              <a:solidFill>
                <a:srgbClr val="C642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8F7CEDA-9B65-4377-9016-C65FE3BC70AF}"/>
                </a:ext>
              </a:extLst>
            </p:cNvPr>
            <p:cNvGrpSpPr/>
            <p:nvPr/>
          </p:nvGrpSpPr>
          <p:grpSpPr>
            <a:xfrm>
              <a:off x="1518573" y="1815439"/>
              <a:ext cx="1329526" cy="216000"/>
              <a:chOff x="1795016" y="1815439"/>
              <a:chExt cx="1329526" cy="216000"/>
            </a:xfrm>
          </p:grpSpPr>
          <p:sp>
            <p:nvSpPr>
              <p:cNvPr id="28" name="Triangle 61">
                <a:extLst>
                  <a:ext uri="{FF2B5EF4-FFF2-40B4-BE49-F238E27FC236}">
                    <a16:creationId xmlns:a16="http://schemas.microsoft.com/office/drawing/2014/main" id="{F6861DA2-412E-4DA6-8DEF-275D126AFFE8}"/>
                  </a:ext>
                </a:extLst>
              </p:cNvPr>
              <p:cNvSpPr/>
              <p:nvPr/>
            </p:nvSpPr>
            <p:spPr>
              <a:xfrm>
                <a:off x="1795016" y="1826787"/>
                <a:ext cx="198782" cy="193304"/>
              </a:xfrm>
              <a:prstGeom prst="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Triangle 62">
                <a:extLst>
                  <a:ext uri="{FF2B5EF4-FFF2-40B4-BE49-F238E27FC236}">
                    <a16:creationId xmlns:a16="http://schemas.microsoft.com/office/drawing/2014/main" id="{29C4A2BD-37B7-45A9-B8F2-ECD14345149D}"/>
                  </a:ext>
                </a:extLst>
              </p:cNvPr>
              <p:cNvSpPr/>
              <p:nvPr/>
            </p:nvSpPr>
            <p:spPr>
              <a:xfrm>
                <a:off x="2069674" y="1826787"/>
                <a:ext cx="198782" cy="193304"/>
              </a:xfrm>
              <a:prstGeom prst="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81CECDC-114E-4B97-AF92-78E27304C4D3}"/>
                  </a:ext>
                </a:extLst>
              </p:cNvPr>
              <p:cNvSpPr/>
              <p:nvPr/>
            </p:nvSpPr>
            <p:spPr>
              <a:xfrm>
                <a:off x="2344332" y="1820078"/>
                <a:ext cx="218812" cy="20672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DD1ADC7-E345-4857-8943-68E3066B9D72}"/>
                  </a:ext>
                </a:extLst>
              </p:cNvPr>
              <p:cNvSpPr/>
              <p:nvPr/>
            </p:nvSpPr>
            <p:spPr>
              <a:xfrm>
                <a:off x="2639020" y="1820078"/>
                <a:ext cx="218812" cy="20672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Diamond 31">
                <a:extLst>
                  <a:ext uri="{FF2B5EF4-FFF2-40B4-BE49-F238E27FC236}">
                    <a16:creationId xmlns:a16="http://schemas.microsoft.com/office/drawing/2014/main" id="{46DBFA91-1E0A-4F1A-BF0E-BA09E1DE37C5}"/>
                  </a:ext>
                </a:extLst>
              </p:cNvPr>
              <p:cNvSpPr/>
              <p:nvPr/>
            </p:nvSpPr>
            <p:spPr>
              <a:xfrm>
                <a:off x="2908542" y="1815439"/>
                <a:ext cx="216000" cy="216000"/>
              </a:xfrm>
              <a:prstGeom prst="diamond">
                <a:avLst/>
              </a:prstGeom>
              <a:solidFill>
                <a:srgbClr val="C642B6"/>
              </a:solidFill>
              <a:ln>
                <a:solidFill>
                  <a:srgbClr val="C642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F1109DF-2036-456F-B222-255C3FB10C4B}"/>
                </a:ext>
              </a:extLst>
            </p:cNvPr>
            <p:cNvGrpSpPr/>
            <p:nvPr/>
          </p:nvGrpSpPr>
          <p:grpSpPr>
            <a:xfrm>
              <a:off x="1638639" y="2415322"/>
              <a:ext cx="764331" cy="216000"/>
              <a:chOff x="2063935" y="2415322"/>
              <a:chExt cx="764331" cy="216000"/>
            </a:xfrm>
          </p:grpSpPr>
          <p:sp>
            <p:nvSpPr>
              <p:cNvPr id="25" name="Triangle 55">
                <a:extLst>
                  <a:ext uri="{FF2B5EF4-FFF2-40B4-BE49-F238E27FC236}">
                    <a16:creationId xmlns:a16="http://schemas.microsoft.com/office/drawing/2014/main" id="{ACA913AB-46D6-489B-8E19-1CB8183DE151}"/>
                  </a:ext>
                </a:extLst>
              </p:cNvPr>
              <p:cNvSpPr/>
              <p:nvPr/>
            </p:nvSpPr>
            <p:spPr>
              <a:xfrm>
                <a:off x="2063935" y="2426670"/>
                <a:ext cx="198782" cy="193304"/>
              </a:xfrm>
              <a:prstGeom prst="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Triangle 56">
                <a:extLst>
                  <a:ext uri="{FF2B5EF4-FFF2-40B4-BE49-F238E27FC236}">
                    <a16:creationId xmlns:a16="http://schemas.microsoft.com/office/drawing/2014/main" id="{4E54EB3A-D418-47DB-9390-1A4850C21841}"/>
                  </a:ext>
                </a:extLst>
              </p:cNvPr>
              <p:cNvSpPr/>
              <p:nvPr/>
            </p:nvSpPr>
            <p:spPr>
              <a:xfrm>
                <a:off x="2338101" y="2426670"/>
                <a:ext cx="198782" cy="193304"/>
              </a:xfrm>
              <a:prstGeom prst="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6E2DFCC5-E594-4A67-AB07-888F7E130251}"/>
                  </a:ext>
                </a:extLst>
              </p:cNvPr>
              <p:cNvSpPr/>
              <p:nvPr/>
            </p:nvSpPr>
            <p:spPr>
              <a:xfrm>
                <a:off x="2612266" y="2415322"/>
                <a:ext cx="216000" cy="216000"/>
              </a:xfrm>
              <a:prstGeom prst="diamond">
                <a:avLst/>
              </a:prstGeom>
              <a:solidFill>
                <a:srgbClr val="C642B6"/>
              </a:solidFill>
              <a:ln>
                <a:solidFill>
                  <a:srgbClr val="C642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6FF461-8F13-4E08-9ED8-29142315D187}"/>
                </a:ext>
              </a:extLst>
            </p:cNvPr>
            <p:cNvSpPr/>
            <p:nvPr/>
          </p:nvSpPr>
          <p:spPr>
            <a:xfrm>
              <a:off x="2599300" y="2685395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fraction of circles to the correct set of objects.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511817-CA51-45FE-BAEF-53596FF4921B}"/>
              </a:ext>
            </a:extLst>
          </p:cNvPr>
          <p:cNvGraphicFramePr>
            <a:graphicFrameLocks noGrp="1"/>
          </p:cNvGraphicFramePr>
          <p:nvPr/>
        </p:nvGraphicFramePr>
        <p:xfrm>
          <a:off x="1111068" y="1778753"/>
          <a:ext cx="468000" cy="4007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633418319"/>
                    </a:ext>
                  </a:extLst>
                </a:gridCol>
              </a:tblGrid>
              <a:tr h="500994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379558"/>
                  </a:ext>
                </a:extLst>
              </a:tr>
              <a:tr h="500994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200082"/>
                  </a:ext>
                </a:extLst>
              </a:tr>
              <a:tr h="500994">
                <a:tc>
                  <a:txBody>
                    <a:bodyPr/>
                    <a:lstStyle/>
                    <a:p>
                      <a:pPr algn="ctr"/>
                      <a:endParaRPr lang="en-GB" sz="20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3022460"/>
                  </a:ext>
                </a:extLst>
              </a:tr>
              <a:tr h="500994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182286"/>
                  </a:ext>
                </a:extLst>
              </a:tr>
              <a:tr h="500994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571858"/>
                  </a:ext>
                </a:extLst>
              </a:tr>
              <a:tr h="500994">
                <a:tc>
                  <a:txBody>
                    <a:bodyPr/>
                    <a:lstStyle/>
                    <a:p>
                      <a:pPr algn="ctr"/>
                      <a:endParaRPr lang="en-GB" sz="20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147889"/>
                  </a:ext>
                </a:extLst>
              </a:tr>
              <a:tr h="500994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951909"/>
                  </a:ext>
                </a:extLst>
              </a:tr>
              <a:tr h="500994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714559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7F53A0E2-03A3-4932-95FC-9DECDB89EFA2}"/>
              </a:ext>
            </a:extLst>
          </p:cNvPr>
          <p:cNvGrpSpPr/>
          <p:nvPr/>
        </p:nvGrpSpPr>
        <p:grpSpPr>
          <a:xfrm>
            <a:off x="4836881" y="1992878"/>
            <a:ext cx="3360635" cy="3572390"/>
            <a:chOff x="1515603" y="1122891"/>
            <a:chExt cx="1616617" cy="1769226"/>
          </a:xfrm>
        </p:grpSpPr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5633AFBA-8E9E-46CC-AB82-7F8BA1D50F01}"/>
                </a:ext>
              </a:extLst>
            </p:cNvPr>
            <p:cNvSpPr/>
            <p:nvPr/>
          </p:nvSpPr>
          <p:spPr>
            <a:xfrm>
              <a:off x="1520358" y="1134239"/>
              <a:ext cx="198782" cy="19330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riangle 52">
              <a:extLst>
                <a:ext uri="{FF2B5EF4-FFF2-40B4-BE49-F238E27FC236}">
                  <a16:creationId xmlns:a16="http://schemas.microsoft.com/office/drawing/2014/main" id="{C803F5D1-4BA6-4DC4-AB8F-5DC8C95D5A7A}"/>
                </a:ext>
              </a:extLst>
            </p:cNvPr>
            <p:cNvSpPr/>
            <p:nvPr/>
          </p:nvSpPr>
          <p:spPr>
            <a:xfrm>
              <a:off x="1787512" y="1134239"/>
              <a:ext cx="198782" cy="19330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riangle 57">
              <a:extLst>
                <a:ext uri="{FF2B5EF4-FFF2-40B4-BE49-F238E27FC236}">
                  <a16:creationId xmlns:a16="http://schemas.microsoft.com/office/drawing/2014/main" id="{D5A42B09-F90D-4884-A26D-48DDA248DB9E}"/>
                </a:ext>
              </a:extLst>
            </p:cNvPr>
            <p:cNvSpPr/>
            <p:nvPr/>
          </p:nvSpPr>
          <p:spPr>
            <a:xfrm>
              <a:off x="1515603" y="2665373"/>
              <a:ext cx="198782" cy="19330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riangle 58">
              <a:extLst>
                <a:ext uri="{FF2B5EF4-FFF2-40B4-BE49-F238E27FC236}">
                  <a16:creationId xmlns:a16="http://schemas.microsoft.com/office/drawing/2014/main" id="{F2BC7ACF-9167-4F18-A71B-1804DA266441}"/>
                </a:ext>
              </a:extLst>
            </p:cNvPr>
            <p:cNvSpPr/>
            <p:nvPr/>
          </p:nvSpPr>
          <p:spPr>
            <a:xfrm>
              <a:off x="1775555" y="2665373"/>
              <a:ext cx="198782" cy="19330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riangle 59">
              <a:extLst>
                <a:ext uri="{FF2B5EF4-FFF2-40B4-BE49-F238E27FC236}">
                  <a16:creationId xmlns:a16="http://schemas.microsoft.com/office/drawing/2014/main" id="{86D4A6B8-640A-4209-9FB5-24C701D7E992}"/>
                </a:ext>
              </a:extLst>
            </p:cNvPr>
            <p:cNvSpPr/>
            <p:nvPr/>
          </p:nvSpPr>
          <p:spPr>
            <a:xfrm>
              <a:off x="2035507" y="2665373"/>
              <a:ext cx="198782" cy="19330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B22CC29-EFBA-4279-85B8-DE8930D6BAB4}"/>
                </a:ext>
              </a:extLst>
            </p:cNvPr>
            <p:cNvSpPr/>
            <p:nvPr/>
          </p:nvSpPr>
          <p:spPr>
            <a:xfrm>
              <a:off x="2054666" y="1127530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0986483-3C54-4208-BADF-D6B3472B12F1}"/>
                </a:ext>
              </a:extLst>
            </p:cNvPr>
            <p:cNvSpPr/>
            <p:nvPr/>
          </p:nvSpPr>
          <p:spPr>
            <a:xfrm>
              <a:off x="2341850" y="1127530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1B138B0-CC32-4EBA-B5A9-02ED772486AE}"/>
                </a:ext>
              </a:extLst>
            </p:cNvPr>
            <p:cNvSpPr/>
            <p:nvPr/>
          </p:nvSpPr>
          <p:spPr>
            <a:xfrm>
              <a:off x="2629034" y="1127530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7FA9478-C00D-418A-B579-34056F115901}"/>
                </a:ext>
              </a:extLst>
            </p:cNvPr>
            <p:cNvSpPr/>
            <p:nvPr/>
          </p:nvSpPr>
          <p:spPr>
            <a:xfrm>
              <a:off x="2300567" y="2682470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id="{CF38B8B5-1668-484C-837A-8FB71DCE4FB9}"/>
                </a:ext>
              </a:extLst>
            </p:cNvPr>
            <p:cNvSpPr/>
            <p:nvPr/>
          </p:nvSpPr>
          <p:spPr>
            <a:xfrm>
              <a:off x="2916220" y="1122891"/>
              <a:ext cx="216000" cy="216000"/>
            </a:xfrm>
            <a:prstGeom prst="diamond">
              <a:avLst/>
            </a:prstGeom>
            <a:solidFill>
              <a:srgbClr val="C642B6"/>
            </a:solidFill>
            <a:ln>
              <a:solidFill>
                <a:srgbClr val="C642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8F7CEDA-9B65-4377-9016-C65FE3BC70AF}"/>
                </a:ext>
              </a:extLst>
            </p:cNvPr>
            <p:cNvGrpSpPr/>
            <p:nvPr/>
          </p:nvGrpSpPr>
          <p:grpSpPr>
            <a:xfrm>
              <a:off x="1518573" y="1815439"/>
              <a:ext cx="1329526" cy="216000"/>
              <a:chOff x="1795016" y="1815439"/>
              <a:chExt cx="1329526" cy="216000"/>
            </a:xfrm>
          </p:grpSpPr>
          <p:sp>
            <p:nvSpPr>
              <p:cNvPr id="28" name="Triangle 61">
                <a:extLst>
                  <a:ext uri="{FF2B5EF4-FFF2-40B4-BE49-F238E27FC236}">
                    <a16:creationId xmlns:a16="http://schemas.microsoft.com/office/drawing/2014/main" id="{F6861DA2-412E-4DA6-8DEF-275D126AFFE8}"/>
                  </a:ext>
                </a:extLst>
              </p:cNvPr>
              <p:cNvSpPr/>
              <p:nvPr/>
            </p:nvSpPr>
            <p:spPr>
              <a:xfrm>
                <a:off x="1795016" y="1826787"/>
                <a:ext cx="198782" cy="193304"/>
              </a:xfrm>
              <a:prstGeom prst="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Triangle 62">
                <a:extLst>
                  <a:ext uri="{FF2B5EF4-FFF2-40B4-BE49-F238E27FC236}">
                    <a16:creationId xmlns:a16="http://schemas.microsoft.com/office/drawing/2014/main" id="{29C4A2BD-37B7-45A9-B8F2-ECD14345149D}"/>
                  </a:ext>
                </a:extLst>
              </p:cNvPr>
              <p:cNvSpPr/>
              <p:nvPr/>
            </p:nvSpPr>
            <p:spPr>
              <a:xfrm>
                <a:off x="2069674" y="1826787"/>
                <a:ext cx="198782" cy="193304"/>
              </a:xfrm>
              <a:prstGeom prst="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81CECDC-114E-4B97-AF92-78E27304C4D3}"/>
                  </a:ext>
                </a:extLst>
              </p:cNvPr>
              <p:cNvSpPr/>
              <p:nvPr/>
            </p:nvSpPr>
            <p:spPr>
              <a:xfrm>
                <a:off x="2344332" y="1820078"/>
                <a:ext cx="218812" cy="20672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DD1ADC7-E345-4857-8943-68E3066B9D72}"/>
                  </a:ext>
                </a:extLst>
              </p:cNvPr>
              <p:cNvSpPr/>
              <p:nvPr/>
            </p:nvSpPr>
            <p:spPr>
              <a:xfrm>
                <a:off x="2639020" y="1820078"/>
                <a:ext cx="218812" cy="20672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Diamond 31">
                <a:extLst>
                  <a:ext uri="{FF2B5EF4-FFF2-40B4-BE49-F238E27FC236}">
                    <a16:creationId xmlns:a16="http://schemas.microsoft.com/office/drawing/2014/main" id="{46DBFA91-1E0A-4F1A-BF0E-BA09E1DE37C5}"/>
                  </a:ext>
                </a:extLst>
              </p:cNvPr>
              <p:cNvSpPr/>
              <p:nvPr/>
            </p:nvSpPr>
            <p:spPr>
              <a:xfrm>
                <a:off x="2908542" y="1815439"/>
                <a:ext cx="216000" cy="216000"/>
              </a:xfrm>
              <a:prstGeom prst="diamond">
                <a:avLst/>
              </a:prstGeom>
              <a:solidFill>
                <a:srgbClr val="C642B6"/>
              </a:solidFill>
              <a:ln>
                <a:solidFill>
                  <a:srgbClr val="C642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F1109DF-2036-456F-B222-255C3FB10C4B}"/>
                </a:ext>
              </a:extLst>
            </p:cNvPr>
            <p:cNvGrpSpPr/>
            <p:nvPr/>
          </p:nvGrpSpPr>
          <p:grpSpPr>
            <a:xfrm>
              <a:off x="1638639" y="2415322"/>
              <a:ext cx="764331" cy="216000"/>
              <a:chOff x="2063935" y="2415322"/>
              <a:chExt cx="764331" cy="216000"/>
            </a:xfrm>
          </p:grpSpPr>
          <p:sp>
            <p:nvSpPr>
              <p:cNvPr id="25" name="Triangle 55">
                <a:extLst>
                  <a:ext uri="{FF2B5EF4-FFF2-40B4-BE49-F238E27FC236}">
                    <a16:creationId xmlns:a16="http://schemas.microsoft.com/office/drawing/2014/main" id="{ACA913AB-46D6-489B-8E19-1CB8183DE151}"/>
                  </a:ext>
                </a:extLst>
              </p:cNvPr>
              <p:cNvSpPr/>
              <p:nvPr/>
            </p:nvSpPr>
            <p:spPr>
              <a:xfrm>
                <a:off x="2063935" y="2426670"/>
                <a:ext cx="198782" cy="193304"/>
              </a:xfrm>
              <a:prstGeom prst="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Triangle 56">
                <a:extLst>
                  <a:ext uri="{FF2B5EF4-FFF2-40B4-BE49-F238E27FC236}">
                    <a16:creationId xmlns:a16="http://schemas.microsoft.com/office/drawing/2014/main" id="{4E54EB3A-D418-47DB-9390-1A4850C21841}"/>
                  </a:ext>
                </a:extLst>
              </p:cNvPr>
              <p:cNvSpPr/>
              <p:nvPr/>
            </p:nvSpPr>
            <p:spPr>
              <a:xfrm>
                <a:off x="2338101" y="2426670"/>
                <a:ext cx="198782" cy="193304"/>
              </a:xfrm>
              <a:prstGeom prst="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6E2DFCC5-E594-4A67-AB07-888F7E130251}"/>
                  </a:ext>
                </a:extLst>
              </p:cNvPr>
              <p:cNvSpPr/>
              <p:nvPr/>
            </p:nvSpPr>
            <p:spPr>
              <a:xfrm>
                <a:off x="2612266" y="2415322"/>
                <a:ext cx="216000" cy="216000"/>
              </a:xfrm>
              <a:prstGeom prst="diamond">
                <a:avLst/>
              </a:prstGeom>
              <a:solidFill>
                <a:srgbClr val="C642B6"/>
              </a:solidFill>
              <a:ln>
                <a:solidFill>
                  <a:srgbClr val="C642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6FF461-8F13-4E08-9ED8-29142315D187}"/>
                </a:ext>
              </a:extLst>
            </p:cNvPr>
            <p:cNvSpPr/>
            <p:nvPr/>
          </p:nvSpPr>
          <p:spPr>
            <a:xfrm>
              <a:off x="2599300" y="2685395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6B29FAF-C8D7-4268-B415-251C8F6F9C7E}"/>
              </a:ext>
            </a:extLst>
          </p:cNvPr>
          <p:cNvCxnSpPr>
            <a:cxnSpLocks/>
          </p:cNvCxnSpPr>
          <p:nvPr/>
        </p:nvCxnSpPr>
        <p:spPr>
          <a:xfrm>
            <a:off x="1684485" y="2406108"/>
            <a:ext cx="3020144" cy="1203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0D64C66-7137-435D-ABDE-5ECAFBFA84F2}"/>
              </a:ext>
            </a:extLst>
          </p:cNvPr>
          <p:cNvCxnSpPr>
            <a:cxnSpLocks/>
          </p:cNvCxnSpPr>
          <p:nvPr/>
        </p:nvCxnSpPr>
        <p:spPr>
          <a:xfrm>
            <a:off x="1735775" y="3827402"/>
            <a:ext cx="3048254" cy="11883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AB11D7-5266-4F5E-B9A1-E1DAEC49B662}"/>
              </a:ext>
            </a:extLst>
          </p:cNvPr>
          <p:cNvCxnSpPr>
            <a:cxnSpLocks/>
          </p:cNvCxnSpPr>
          <p:nvPr/>
        </p:nvCxnSpPr>
        <p:spPr>
          <a:xfrm flipV="1">
            <a:off x="1721200" y="2281423"/>
            <a:ext cx="2975020" cy="30067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972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u="sng" dirty="0">
                <a:solidFill>
                  <a:schemeClr val="tx1"/>
                </a:solidFill>
                <a:latin typeface="Letter-join Plus 40" panose="02000505000000020003" pitchFamily="50" charset="0"/>
              </a:rPr>
              <a:t>Let’s make it slightly harder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there are 3 bananas for every 5 peaches,        of the fruit are peaches.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FDD69012-9ADD-4DF9-A335-72BA4C0E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165513"/>
              </p:ext>
            </p:extLst>
          </p:nvPr>
        </p:nvGraphicFramePr>
        <p:xfrm>
          <a:off x="6209143" y="1470906"/>
          <a:ext cx="382658" cy="645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val="69863703"/>
                    </a:ext>
                  </a:extLst>
                </a:gridCol>
              </a:tblGrid>
              <a:tr h="318655">
                <a:tc>
                  <a:txBody>
                    <a:bodyPr/>
                    <a:lstStyle/>
                    <a:p>
                      <a:pPr algn="ctr"/>
                      <a:r>
                        <a:rPr lang="en-GB" sz="21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156808"/>
                  </a:ext>
                </a:extLst>
              </a:tr>
              <a:tr h="325259">
                <a:tc>
                  <a:txBody>
                    <a:bodyPr/>
                    <a:lstStyle/>
                    <a:p>
                      <a:pPr algn="ctr"/>
                      <a:r>
                        <a:rPr lang="en-GB" sz="21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067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06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there are 3 bananas for every 5 peaches,        of the fruit are peaches.</a:t>
            </a:r>
          </a:p>
          <a:p>
            <a:pPr lvl="0" algn="ctr" defTabSz="68580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False,         of the fruit are bananas.</a:t>
            </a:r>
          </a:p>
          <a:p>
            <a:pPr lvl="0" algn="ctr" defTabSz="68580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0BD645E-5F9C-49FC-A01A-EFB3BFCAB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827947"/>
              </p:ext>
            </p:extLst>
          </p:nvPr>
        </p:nvGraphicFramePr>
        <p:xfrm>
          <a:off x="3283005" y="3684070"/>
          <a:ext cx="347873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873">
                  <a:extLst>
                    <a:ext uri="{9D8B030D-6E8A-4147-A177-3AD203B41FA5}">
                      <a16:colId xmlns:a16="http://schemas.microsoft.com/office/drawing/2014/main" val="69863703"/>
                    </a:ext>
                  </a:extLst>
                </a:gridCol>
              </a:tblGrid>
              <a:tr h="29569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156808"/>
                  </a:ext>
                </a:extLst>
              </a:tr>
              <a:tr h="29569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06733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B5DE190-EA49-4674-8123-AA73E8690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90115"/>
              </p:ext>
            </p:extLst>
          </p:nvPr>
        </p:nvGraphicFramePr>
        <p:xfrm>
          <a:off x="6209143" y="1470906"/>
          <a:ext cx="382658" cy="645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val="69863703"/>
                    </a:ext>
                  </a:extLst>
                </a:gridCol>
              </a:tblGrid>
              <a:tr h="318655">
                <a:tc>
                  <a:txBody>
                    <a:bodyPr/>
                    <a:lstStyle/>
                    <a:p>
                      <a:pPr algn="ctr"/>
                      <a:r>
                        <a:rPr lang="en-GB" sz="21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156808"/>
                  </a:ext>
                </a:extLst>
              </a:tr>
              <a:tr h="325259">
                <a:tc>
                  <a:txBody>
                    <a:bodyPr/>
                    <a:lstStyle/>
                    <a:p>
                      <a:pPr algn="ctr"/>
                      <a:r>
                        <a:rPr lang="en-GB" sz="21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067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063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4a0f88728004eb4f82c14282ae59273b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dbda40e16343d875009b14508550e4dd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C89A11-0BBA-42A5-B4D4-19841181BC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http://purl.org/dc/elements/1.1/"/>
    <ds:schemaRef ds:uri="5c7a0828-c5e4-45f8-a074-18a8fdc88ec6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86144f90-c7b6-48d0-aae5-f5e9e48cc3d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1600</TotalTime>
  <Words>690</Words>
  <Application>Microsoft Office PowerPoint</Application>
  <PresentationFormat>On-screen Show (4:3)</PresentationFormat>
  <Paragraphs>472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Letter-join Plus 40</vt:lpstr>
      <vt:lpstr>Wingdings</vt:lpstr>
      <vt:lpstr>Office Theme</vt:lpstr>
      <vt:lpstr>PowerPoint Presentation</vt:lpstr>
      <vt:lpstr>DR ICE </vt:lpstr>
      <vt:lpstr>DR ICE Answer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Ratio Vocabulary  pattern ratio relationship for every true false   </vt:lpstr>
      <vt:lpstr>Fluency 1</vt:lpstr>
      <vt:lpstr>Fluency 1 Answers</vt:lpstr>
      <vt:lpstr>Fluency 2</vt:lpstr>
      <vt:lpstr>Fluency 2 Answers </vt:lpstr>
      <vt:lpstr>Reasoning </vt:lpstr>
      <vt:lpstr>Reasoning Answers </vt:lpstr>
      <vt:lpstr>Problem Solving </vt:lpstr>
      <vt:lpstr>Problem Solving Answer </vt:lpstr>
      <vt:lpstr>Challenge 1 </vt:lpstr>
      <vt:lpstr>Challenge 2 </vt:lpstr>
      <vt:lpstr>Challenge Answers</vt:lpstr>
      <vt:lpstr>Plenary and self-assessment  Can you write down 2 examples of when ratio fractions is used in real life?  How did you feel at the beginning of the lesson  (0-5)  How do you feel now at the end of the lesson (0-5)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S Burnard WLS</cp:lastModifiedBy>
  <cp:revision>66</cp:revision>
  <dcterms:created xsi:type="dcterms:W3CDTF">2018-03-17T10:08:43Z</dcterms:created>
  <dcterms:modified xsi:type="dcterms:W3CDTF">2021-01-13T11:47:47Z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4096">
    <vt:lpwstr>259</vt:lpwstr>
  </property>
  <property fmtid="{D5CDD505-2E9C-101B-9397-08002B2CF9AE}" pid="5" name="AuthorIds_UIVersion_5120">
    <vt:lpwstr>183</vt:lpwstr>
  </property>
</Properties>
</file>