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26"/>
  </p:handoutMasterIdLst>
  <p:sldIdLst>
    <p:sldId id="256" r:id="rId3"/>
    <p:sldId id="272" r:id="rId4"/>
    <p:sldId id="267" r:id="rId5"/>
    <p:sldId id="276" r:id="rId6"/>
    <p:sldId id="257" r:id="rId7"/>
    <p:sldId id="258" r:id="rId8"/>
    <p:sldId id="269" r:id="rId9"/>
    <p:sldId id="273" r:id="rId10"/>
    <p:sldId id="280" r:id="rId11"/>
    <p:sldId id="259" r:id="rId12"/>
    <p:sldId id="281" r:id="rId13"/>
    <p:sldId id="274" r:id="rId14"/>
    <p:sldId id="268" r:id="rId15"/>
    <p:sldId id="278" r:id="rId16"/>
    <p:sldId id="260" r:id="rId17"/>
    <p:sldId id="262" r:id="rId18"/>
    <p:sldId id="270" r:id="rId19"/>
    <p:sldId id="261" r:id="rId20"/>
    <p:sldId id="275" r:id="rId21"/>
    <p:sldId id="264" r:id="rId22"/>
    <p:sldId id="265" r:id="rId23"/>
    <p:sldId id="282" r:id="rId24"/>
    <p:sldId id="271"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43" autoAdjust="0"/>
  </p:normalViewPr>
  <p:slideViewPr>
    <p:cSldViewPr snapToGrid="0">
      <p:cViewPr>
        <p:scale>
          <a:sx n="66" d="100"/>
          <a:sy n="66" d="100"/>
        </p:scale>
        <p:origin x="81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D988AEB-9E0E-4169-AE49-5DFE7321A7D9}" type="datetimeFigureOut">
              <a:rPr lang="en-GB" smtClean="0"/>
              <a:t>19/09/2019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8035A94-FE74-4054-A13C-3571ADDD9B8F}" type="slidenum">
              <a:rPr lang="en-GB" smtClean="0"/>
              <a:t>‹#›</a:t>
            </a:fld>
            <a:endParaRPr lang="en-GB"/>
          </a:p>
        </p:txBody>
      </p:sp>
    </p:spTree>
    <p:extLst>
      <p:ext uri="{BB962C8B-B14F-4D97-AF65-F5344CB8AC3E}">
        <p14:creationId xmlns:p14="http://schemas.microsoft.com/office/powerpoint/2010/main" val="5740286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F620ABA-EB6F-427D-9895-9C29E8A2AB65}"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037B7-557E-4947-8957-3D15F81E04C7}" type="slidenum">
              <a:rPr lang="en-GB" smtClean="0"/>
              <a:t>‹#›</a:t>
            </a:fld>
            <a:endParaRPr lang="en-GB"/>
          </a:p>
        </p:txBody>
      </p:sp>
    </p:spTree>
    <p:extLst>
      <p:ext uri="{BB962C8B-B14F-4D97-AF65-F5344CB8AC3E}">
        <p14:creationId xmlns:p14="http://schemas.microsoft.com/office/powerpoint/2010/main" val="172131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620ABA-EB6F-427D-9895-9C29E8A2AB65}"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037B7-557E-4947-8957-3D15F81E04C7}" type="slidenum">
              <a:rPr lang="en-GB" smtClean="0"/>
              <a:t>‹#›</a:t>
            </a:fld>
            <a:endParaRPr lang="en-GB"/>
          </a:p>
        </p:txBody>
      </p:sp>
    </p:spTree>
    <p:extLst>
      <p:ext uri="{BB962C8B-B14F-4D97-AF65-F5344CB8AC3E}">
        <p14:creationId xmlns:p14="http://schemas.microsoft.com/office/powerpoint/2010/main" val="282363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620ABA-EB6F-427D-9895-9C29E8A2AB65}"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037B7-557E-4947-8957-3D15F81E04C7}" type="slidenum">
              <a:rPr lang="en-GB" smtClean="0"/>
              <a:t>‹#›</a:t>
            </a:fld>
            <a:endParaRPr lang="en-GB"/>
          </a:p>
        </p:txBody>
      </p:sp>
    </p:spTree>
    <p:extLst>
      <p:ext uri="{BB962C8B-B14F-4D97-AF65-F5344CB8AC3E}">
        <p14:creationId xmlns:p14="http://schemas.microsoft.com/office/powerpoint/2010/main" val="434310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3EDE01A-CA9D-4021-8E1F-3C35DD09032F}"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AE9D73-C566-4220-9108-915295C900B7}" type="slidenum">
              <a:rPr lang="en-GB" smtClean="0"/>
              <a:t>‹#›</a:t>
            </a:fld>
            <a:endParaRPr lang="en-GB"/>
          </a:p>
        </p:txBody>
      </p:sp>
    </p:spTree>
    <p:extLst>
      <p:ext uri="{BB962C8B-B14F-4D97-AF65-F5344CB8AC3E}">
        <p14:creationId xmlns:p14="http://schemas.microsoft.com/office/powerpoint/2010/main" val="2908565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EDE01A-CA9D-4021-8E1F-3C35DD09032F}"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AE9D73-C566-4220-9108-915295C900B7}" type="slidenum">
              <a:rPr lang="en-GB" smtClean="0"/>
              <a:t>‹#›</a:t>
            </a:fld>
            <a:endParaRPr lang="en-GB"/>
          </a:p>
        </p:txBody>
      </p:sp>
    </p:spTree>
    <p:extLst>
      <p:ext uri="{BB962C8B-B14F-4D97-AF65-F5344CB8AC3E}">
        <p14:creationId xmlns:p14="http://schemas.microsoft.com/office/powerpoint/2010/main" val="601853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EDE01A-CA9D-4021-8E1F-3C35DD09032F}"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AE9D73-C566-4220-9108-915295C900B7}" type="slidenum">
              <a:rPr lang="en-GB" smtClean="0"/>
              <a:t>‹#›</a:t>
            </a:fld>
            <a:endParaRPr lang="en-GB"/>
          </a:p>
        </p:txBody>
      </p:sp>
    </p:spTree>
    <p:extLst>
      <p:ext uri="{BB962C8B-B14F-4D97-AF65-F5344CB8AC3E}">
        <p14:creationId xmlns:p14="http://schemas.microsoft.com/office/powerpoint/2010/main" val="1886023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3EDE01A-CA9D-4021-8E1F-3C35DD09032F}" type="datetimeFigureOut">
              <a:rPr lang="en-GB" smtClean="0"/>
              <a:t>19/09/2019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AE9D73-C566-4220-9108-915295C900B7}" type="slidenum">
              <a:rPr lang="en-GB" smtClean="0"/>
              <a:t>‹#›</a:t>
            </a:fld>
            <a:endParaRPr lang="en-GB"/>
          </a:p>
        </p:txBody>
      </p:sp>
    </p:spTree>
    <p:extLst>
      <p:ext uri="{BB962C8B-B14F-4D97-AF65-F5344CB8AC3E}">
        <p14:creationId xmlns:p14="http://schemas.microsoft.com/office/powerpoint/2010/main" val="4096830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3EDE01A-CA9D-4021-8E1F-3C35DD09032F}" type="datetimeFigureOut">
              <a:rPr lang="en-GB" smtClean="0"/>
              <a:t>19/09/2019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AE9D73-C566-4220-9108-915295C900B7}" type="slidenum">
              <a:rPr lang="en-GB" smtClean="0"/>
              <a:t>‹#›</a:t>
            </a:fld>
            <a:endParaRPr lang="en-GB"/>
          </a:p>
        </p:txBody>
      </p:sp>
    </p:spTree>
    <p:extLst>
      <p:ext uri="{BB962C8B-B14F-4D97-AF65-F5344CB8AC3E}">
        <p14:creationId xmlns:p14="http://schemas.microsoft.com/office/powerpoint/2010/main" val="969110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3EDE01A-CA9D-4021-8E1F-3C35DD09032F}" type="datetimeFigureOut">
              <a:rPr lang="en-GB" smtClean="0"/>
              <a:t>19/09/2019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AE9D73-C566-4220-9108-915295C900B7}" type="slidenum">
              <a:rPr lang="en-GB" smtClean="0"/>
              <a:t>‹#›</a:t>
            </a:fld>
            <a:endParaRPr lang="en-GB"/>
          </a:p>
        </p:txBody>
      </p:sp>
    </p:spTree>
    <p:extLst>
      <p:ext uri="{BB962C8B-B14F-4D97-AF65-F5344CB8AC3E}">
        <p14:creationId xmlns:p14="http://schemas.microsoft.com/office/powerpoint/2010/main" val="3668508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EDE01A-CA9D-4021-8E1F-3C35DD09032F}" type="datetimeFigureOut">
              <a:rPr lang="en-GB" smtClean="0"/>
              <a:t>19/09/2019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AE9D73-C566-4220-9108-915295C900B7}" type="slidenum">
              <a:rPr lang="en-GB" smtClean="0"/>
              <a:t>‹#›</a:t>
            </a:fld>
            <a:endParaRPr lang="en-GB"/>
          </a:p>
        </p:txBody>
      </p:sp>
    </p:spTree>
    <p:extLst>
      <p:ext uri="{BB962C8B-B14F-4D97-AF65-F5344CB8AC3E}">
        <p14:creationId xmlns:p14="http://schemas.microsoft.com/office/powerpoint/2010/main" val="3418757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EDE01A-CA9D-4021-8E1F-3C35DD09032F}" type="datetimeFigureOut">
              <a:rPr lang="en-GB" smtClean="0"/>
              <a:t>19/09/2019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AE9D73-C566-4220-9108-915295C900B7}" type="slidenum">
              <a:rPr lang="en-GB" smtClean="0"/>
              <a:t>‹#›</a:t>
            </a:fld>
            <a:endParaRPr lang="en-GB"/>
          </a:p>
        </p:txBody>
      </p:sp>
    </p:spTree>
    <p:extLst>
      <p:ext uri="{BB962C8B-B14F-4D97-AF65-F5344CB8AC3E}">
        <p14:creationId xmlns:p14="http://schemas.microsoft.com/office/powerpoint/2010/main" val="60615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620ABA-EB6F-427D-9895-9C29E8A2AB65}"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037B7-557E-4947-8957-3D15F81E04C7}" type="slidenum">
              <a:rPr lang="en-GB" smtClean="0"/>
              <a:t>‹#›</a:t>
            </a:fld>
            <a:endParaRPr lang="en-GB"/>
          </a:p>
        </p:txBody>
      </p:sp>
    </p:spTree>
    <p:extLst>
      <p:ext uri="{BB962C8B-B14F-4D97-AF65-F5344CB8AC3E}">
        <p14:creationId xmlns:p14="http://schemas.microsoft.com/office/powerpoint/2010/main" val="1828097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EDE01A-CA9D-4021-8E1F-3C35DD09032F}" type="datetimeFigureOut">
              <a:rPr lang="en-GB" smtClean="0"/>
              <a:t>19/09/2019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AE9D73-C566-4220-9108-915295C900B7}" type="slidenum">
              <a:rPr lang="en-GB" smtClean="0"/>
              <a:t>‹#›</a:t>
            </a:fld>
            <a:endParaRPr lang="en-GB"/>
          </a:p>
        </p:txBody>
      </p:sp>
    </p:spTree>
    <p:extLst>
      <p:ext uri="{BB962C8B-B14F-4D97-AF65-F5344CB8AC3E}">
        <p14:creationId xmlns:p14="http://schemas.microsoft.com/office/powerpoint/2010/main" val="785917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EDE01A-CA9D-4021-8E1F-3C35DD09032F}"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AE9D73-C566-4220-9108-915295C900B7}" type="slidenum">
              <a:rPr lang="en-GB" smtClean="0"/>
              <a:t>‹#›</a:t>
            </a:fld>
            <a:endParaRPr lang="en-GB"/>
          </a:p>
        </p:txBody>
      </p:sp>
    </p:spTree>
    <p:extLst>
      <p:ext uri="{BB962C8B-B14F-4D97-AF65-F5344CB8AC3E}">
        <p14:creationId xmlns:p14="http://schemas.microsoft.com/office/powerpoint/2010/main" val="475816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EDE01A-CA9D-4021-8E1F-3C35DD09032F}"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AE9D73-C566-4220-9108-915295C900B7}" type="slidenum">
              <a:rPr lang="en-GB" smtClean="0"/>
              <a:t>‹#›</a:t>
            </a:fld>
            <a:endParaRPr lang="en-GB"/>
          </a:p>
        </p:txBody>
      </p:sp>
    </p:spTree>
    <p:extLst>
      <p:ext uri="{BB962C8B-B14F-4D97-AF65-F5344CB8AC3E}">
        <p14:creationId xmlns:p14="http://schemas.microsoft.com/office/powerpoint/2010/main" val="3498382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Aims Slide">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71251" y="6700839"/>
            <a:ext cx="778933"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4999" y="549276"/>
            <a:ext cx="10909300" cy="1325563"/>
          </a:xfrm>
          <a:noFill/>
          <a:ln>
            <a:noFill/>
          </a:ln>
        </p:spPr>
        <p:txBody>
          <a:bodyPr>
            <a:normAutofit/>
          </a:bodyPr>
          <a:lstStyle>
            <a:lvl1pPr>
              <a:defRPr sz="4000" b="1">
                <a:latin typeface="Sassoon Infant Md" panose="02000603050000020003" pitchFamily="50" charset="0"/>
              </a:defRPr>
            </a:lvl1pPr>
          </a:lstStyle>
          <a:p>
            <a:r>
              <a:rPr lang="en-US"/>
              <a:t>Click to edit Master title style</a:t>
            </a:r>
          </a:p>
        </p:txBody>
      </p:sp>
      <p:sp>
        <p:nvSpPr>
          <p:cNvPr id="3" name="Content Placeholder 2"/>
          <p:cNvSpPr>
            <a:spLocks noGrp="1"/>
          </p:cNvSpPr>
          <p:nvPr>
            <p:ph idx="1"/>
          </p:nvPr>
        </p:nvSpPr>
        <p:spPr>
          <a:xfrm>
            <a:off x="641350" y="2014537"/>
            <a:ext cx="10909300"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115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F620ABA-EB6F-427D-9895-9C29E8A2AB65}"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F037B7-557E-4947-8957-3D15F81E04C7}" type="slidenum">
              <a:rPr lang="en-GB" smtClean="0"/>
              <a:t>‹#›</a:t>
            </a:fld>
            <a:endParaRPr lang="en-GB"/>
          </a:p>
        </p:txBody>
      </p:sp>
    </p:spTree>
    <p:extLst>
      <p:ext uri="{BB962C8B-B14F-4D97-AF65-F5344CB8AC3E}">
        <p14:creationId xmlns:p14="http://schemas.microsoft.com/office/powerpoint/2010/main" val="332757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F620ABA-EB6F-427D-9895-9C29E8A2AB65}" type="datetimeFigureOut">
              <a:rPr lang="en-GB" smtClean="0"/>
              <a:t>19/09/2019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F037B7-557E-4947-8957-3D15F81E04C7}" type="slidenum">
              <a:rPr lang="en-GB" smtClean="0"/>
              <a:t>‹#›</a:t>
            </a:fld>
            <a:endParaRPr lang="en-GB"/>
          </a:p>
        </p:txBody>
      </p:sp>
    </p:spTree>
    <p:extLst>
      <p:ext uri="{BB962C8B-B14F-4D97-AF65-F5344CB8AC3E}">
        <p14:creationId xmlns:p14="http://schemas.microsoft.com/office/powerpoint/2010/main" val="221684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F620ABA-EB6F-427D-9895-9C29E8A2AB65}" type="datetimeFigureOut">
              <a:rPr lang="en-GB" smtClean="0"/>
              <a:t>19/09/2019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F037B7-557E-4947-8957-3D15F81E04C7}" type="slidenum">
              <a:rPr lang="en-GB" smtClean="0"/>
              <a:t>‹#›</a:t>
            </a:fld>
            <a:endParaRPr lang="en-GB"/>
          </a:p>
        </p:txBody>
      </p:sp>
    </p:spTree>
    <p:extLst>
      <p:ext uri="{BB962C8B-B14F-4D97-AF65-F5344CB8AC3E}">
        <p14:creationId xmlns:p14="http://schemas.microsoft.com/office/powerpoint/2010/main" val="2931103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F620ABA-EB6F-427D-9895-9C29E8A2AB65}" type="datetimeFigureOut">
              <a:rPr lang="en-GB" smtClean="0"/>
              <a:t>19/09/2019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F037B7-557E-4947-8957-3D15F81E04C7}" type="slidenum">
              <a:rPr lang="en-GB" smtClean="0"/>
              <a:t>‹#›</a:t>
            </a:fld>
            <a:endParaRPr lang="en-GB"/>
          </a:p>
        </p:txBody>
      </p:sp>
    </p:spTree>
    <p:extLst>
      <p:ext uri="{BB962C8B-B14F-4D97-AF65-F5344CB8AC3E}">
        <p14:creationId xmlns:p14="http://schemas.microsoft.com/office/powerpoint/2010/main" val="1856231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20ABA-EB6F-427D-9895-9C29E8A2AB65}" type="datetimeFigureOut">
              <a:rPr lang="en-GB" smtClean="0"/>
              <a:t>19/09/2019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F037B7-557E-4947-8957-3D15F81E04C7}" type="slidenum">
              <a:rPr lang="en-GB" smtClean="0"/>
              <a:t>‹#›</a:t>
            </a:fld>
            <a:endParaRPr lang="en-GB"/>
          </a:p>
        </p:txBody>
      </p:sp>
    </p:spTree>
    <p:extLst>
      <p:ext uri="{BB962C8B-B14F-4D97-AF65-F5344CB8AC3E}">
        <p14:creationId xmlns:p14="http://schemas.microsoft.com/office/powerpoint/2010/main" val="2590799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F620ABA-EB6F-427D-9895-9C29E8A2AB65}" type="datetimeFigureOut">
              <a:rPr lang="en-GB" smtClean="0"/>
              <a:t>19/09/2019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F037B7-557E-4947-8957-3D15F81E04C7}" type="slidenum">
              <a:rPr lang="en-GB" smtClean="0"/>
              <a:t>‹#›</a:t>
            </a:fld>
            <a:endParaRPr lang="en-GB"/>
          </a:p>
        </p:txBody>
      </p:sp>
    </p:spTree>
    <p:extLst>
      <p:ext uri="{BB962C8B-B14F-4D97-AF65-F5344CB8AC3E}">
        <p14:creationId xmlns:p14="http://schemas.microsoft.com/office/powerpoint/2010/main" val="17141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F620ABA-EB6F-427D-9895-9C29E8A2AB65}" type="datetimeFigureOut">
              <a:rPr lang="en-GB" smtClean="0"/>
              <a:t>19/09/2019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F037B7-557E-4947-8957-3D15F81E04C7}" type="slidenum">
              <a:rPr lang="en-GB" smtClean="0"/>
              <a:t>‹#›</a:t>
            </a:fld>
            <a:endParaRPr lang="en-GB"/>
          </a:p>
        </p:txBody>
      </p:sp>
    </p:spTree>
    <p:extLst>
      <p:ext uri="{BB962C8B-B14F-4D97-AF65-F5344CB8AC3E}">
        <p14:creationId xmlns:p14="http://schemas.microsoft.com/office/powerpoint/2010/main" val="4150963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20ABA-EB6F-427D-9895-9C29E8A2AB65}" type="datetimeFigureOut">
              <a:rPr lang="en-GB" smtClean="0"/>
              <a:t>19/09/2019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037B7-557E-4947-8957-3D15F81E04C7}" type="slidenum">
              <a:rPr lang="en-GB" smtClean="0"/>
              <a:t>‹#›</a:t>
            </a:fld>
            <a:endParaRPr lang="en-GB"/>
          </a:p>
        </p:txBody>
      </p:sp>
    </p:spTree>
    <p:extLst>
      <p:ext uri="{BB962C8B-B14F-4D97-AF65-F5344CB8AC3E}">
        <p14:creationId xmlns:p14="http://schemas.microsoft.com/office/powerpoint/2010/main" val="203228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DE01A-CA9D-4021-8E1F-3C35DD09032F}" type="datetimeFigureOut">
              <a:rPr lang="en-GB" smtClean="0"/>
              <a:t>19/09/2019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E9D73-C566-4220-9108-915295C900B7}" type="slidenum">
              <a:rPr lang="en-GB" smtClean="0"/>
              <a:t>‹#›</a:t>
            </a:fld>
            <a:endParaRPr lang="en-GB"/>
          </a:p>
        </p:txBody>
      </p:sp>
    </p:spTree>
    <p:extLst>
      <p:ext uri="{BB962C8B-B14F-4D97-AF65-F5344CB8AC3E}">
        <p14:creationId xmlns:p14="http://schemas.microsoft.com/office/powerpoint/2010/main" val="671784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ukhosted64.renlearn.co.uk/2249453/HomeConnect/"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arbookfind.co.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topmarks.co.uk/maths-games/hit-the-butt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hyperlink" Target="https://www.google.co.uk/url?sa=i&amp;rct=j&amp;q=&amp;esrc=s&amp;source=images&amp;cd=&amp;cad=rja&amp;uact=8&amp;ved=0ahUKEwi60Mi51JvWAhVG0hoKHQZHDj0QjRwIBw&amp;url=https://www.teachingchildrenphilosophy.org/BookModule/FantasticMrFox&amp;psig=AFQjCNGL11TDO0H2Hf5xntIlLqz8VTc2_Q&amp;ust=1505168665116797"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s://www.google.co.uk/url?sa=i&amp;rct=j&amp;q=&amp;esrc=s&amp;source=images&amp;cd=&amp;cad=rja&amp;uact=8&amp;ved=0ahUKEwjjypf1hKXUAhXExRQKHYZHADoQjRwIBw&amp;url=https://www.amazon.co.uk/Miraculous-Journey-Edward-Tulane/dp/140636066X&amp;psig=AFQjCNGUfgKBkyTdkNxmy7xIDwsCXFcHiA&amp;ust=149669483590211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017"/>
            <a:ext cx="9144000" cy="1666636"/>
          </a:xfrm>
        </p:spPr>
        <p:txBody>
          <a:bodyPr>
            <a:normAutofit fontScale="90000"/>
          </a:bodyPr>
          <a:lstStyle/>
          <a:p>
            <a:r>
              <a:rPr lang="en-GB" dirty="0" smtClean="0"/>
              <a:t>Welcome to the </a:t>
            </a:r>
            <a:r>
              <a:rPr lang="en-GB" dirty="0"/>
              <a:t>Year 4</a:t>
            </a:r>
            <a:br>
              <a:rPr lang="en-GB" dirty="0"/>
            </a:br>
            <a:r>
              <a:rPr lang="en-GB" dirty="0"/>
              <a:t>Information Meeting for </a:t>
            </a:r>
            <a:r>
              <a:rPr lang="en-GB" dirty="0" smtClean="0"/>
              <a:t>Parents</a:t>
            </a:r>
            <a:endParaRPr lang="en-GB" dirty="0"/>
          </a:p>
        </p:txBody>
      </p:sp>
      <p:sp>
        <p:nvSpPr>
          <p:cNvPr id="3" name="Subtitle 2"/>
          <p:cNvSpPr>
            <a:spLocks noGrp="1"/>
          </p:cNvSpPr>
          <p:nvPr>
            <p:ph type="subTitle" idx="1"/>
          </p:nvPr>
        </p:nvSpPr>
        <p:spPr>
          <a:xfrm>
            <a:off x="676550" y="5133704"/>
            <a:ext cx="10838900" cy="1489165"/>
          </a:xfrm>
        </p:spPr>
        <p:txBody>
          <a:bodyPr>
            <a:normAutofit/>
          </a:bodyPr>
          <a:lstStyle/>
          <a:p>
            <a:r>
              <a:rPr lang="en-GB" sz="4000" dirty="0" smtClean="0"/>
              <a:t>Miss </a:t>
            </a:r>
            <a:r>
              <a:rPr lang="en-GB" sz="4000" dirty="0" err="1" smtClean="0"/>
              <a:t>Younghusband</a:t>
            </a:r>
            <a:r>
              <a:rPr lang="en-GB" sz="4000" dirty="0" smtClean="0"/>
              <a:t>, Mrs Skirvin and Mrs Madan</a:t>
            </a:r>
          </a:p>
          <a:p>
            <a:r>
              <a:rPr lang="en-GB" sz="4000" dirty="0" smtClean="0"/>
              <a:t>Mrs Freeman and Mrs Tahir</a:t>
            </a:r>
            <a:endParaRPr lang="en-GB" sz="4000" dirty="0"/>
          </a:p>
        </p:txBody>
      </p:sp>
      <p:pic>
        <p:nvPicPr>
          <p:cNvPr id="5" name="Picture 4" descr="Woodloes_logo.wm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7464" y="2321227"/>
            <a:ext cx="2697073" cy="2420587"/>
          </a:xfrm>
          <a:prstGeom prst="rect">
            <a:avLst/>
          </a:prstGeom>
          <a:noFill/>
          <a:ln>
            <a:noFill/>
          </a:ln>
        </p:spPr>
      </p:pic>
    </p:spTree>
    <p:extLst>
      <p:ext uri="{BB962C8B-B14F-4D97-AF65-F5344CB8AC3E}">
        <p14:creationId xmlns:p14="http://schemas.microsoft.com/office/powerpoint/2010/main" val="1035310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 Reading</a:t>
            </a:r>
            <a:endParaRPr lang="en-GB" dirty="0"/>
          </a:p>
        </p:txBody>
      </p:sp>
      <p:sp>
        <p:nvSpPr>
          <p:cNvPr id="3" name="Content Placeholder 2"/>
          <p:cNvSpPr>
            <a:spLocks noGrp="1"/>
          </p:cNvSpPr>
          <p:nvPr>
            <p:ph idx="1"/>
          </p:nvPr>
        </p:nvSpPr>
        <p:spPr>
          <a:xfrm>
            <a:off x="838200" y="1825625"/>
            <a:ext cx="6941457" cy="4351338"/>
          </a:xfrm>
        </p:spPr>
        <p:txBody>
          <a:bodyPr>
            <a:normAutofit/>
          </a:bodyPr>
          <a:lstStyle/>
          <a:p>
            <a:pPr marL="0" indent="0">
              <a:buNone/>
            </a:pPr>
            <a:r>
              <a:rPr lang="en-GB" dirty="0" smtClean="0"/>
              <a:t>Regular reading at home will help your child to make good progress. It is recommended that children read at least four times a week at home, for about 15 minutes on each occasion.</a:t>
            </a:r>
          </a:p>
          <a:p>
            <a:pPr marL="0" indent="0">
              <a:buNone/>
            </a:pPr>
            <a:r>
              <a:rPr lang="en-GB" dirty="0" smtClean="0"/>
              <a:t>You can help your child by modelling good reading, discussing what has happened in the texts they read and helping them to understand new vocabulary.</a:t>
            </a:r>
          </a:p>
          <a:p>
            <a:pPr marL="0" indent="0">
              <a:buNone/>
            </a:pPr>
            <a:endParaRPr lang="en-GB" dirty="0" smtClean="0"/>
          </a:p>
        </p:txBody>
      </p:sp>
    </p:spTree>
    <p:extLst>
      <p:ext uri="{BB962C8B-B14F-4D97-AF65-F5344CB8AC3E}">
        <p14:creationId xmlns:p14="http://schemas.microsoft.com/office/powerpoint/2010/main" val="1772147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Parents and Accelerated Reader</a:t>
            </a:r>
          </a:p>
        </p:txBody>
      </p:sp>
      <p:sp>
        <p:nvSpPr>
          <p:cNvPr id="3" name="Content Placeholder 2"/>
          <p:cNvSpPr>
            <a:spLocks noGrp="1"/>
          </p:cNvSpPr>
          <p:nvPr>
            <p:ph idx="1"/>
          </p:nvPr>
        </p:nvSpPr>
        <p:spPr/>
        <p:txBody>
          <a:bodyPr>
            <a:normAutofit/>
          </a:bodyPr>
          <a:lstStyle/>
          <a:p>
            <a:pPr marL="0" indent="0">
              <a:buNone/>
            </a:pPr>
            <a:r>
              <a:rPr lang="en-GB" dirty="0"/>
              <a:t>Home Connect </a:t>
            </a:r>
            <a:r>
              <a:rPr lang="en-GB" dirty="0" smtClean="0">
                <a:hlinkClick r:id="rId2"/>
              </a:rPr>
              <a:t>https</a:t>
            </a:r>
            <a:r>
              <a:rPr lang="en-GB" dirty="0">
                <a:hlinkClick r:id="rId2"/>
              </a:rPr>
              <a:t>://ukhosted64.renlearn.co.uk/2249453/HomeConnect/</a:t>
            </a:r>
            <a:endParaRPr lang="en-GB" dirty="0"/>
          </a:p>
          <a:p>
            <a:pPr marL="0" indent="0">
              <a:buNone/>
            </a:pPr>
            <a:endParaRPr lang="en-GB" dirty="0" smtClean="0"/>
          </a:p>
          <a:p>
            <a:pPr marL="0" indent="0">
              <a:buNone/>
            </a:pPr>
            <a:r>
              <a:rPr lang="en-GB" dirty="0" smtClean="0"/>
              <a:t>You </a:t>
            </a:r>
            <a:r>
              <a:rPr lang="en-GB" dirty="0"/>
              <a:t>can log into this web page to see which books your child has read and how they are doing in </a:t>
            </a:r>
            <a:r>
              <a:rPr lang="en-GB" dirty="0" smtClean="0"/>
              <a:t>their quizzes.</a:t>
            </a:r>
            <a:endParaRPr lang="en-GB" dirty="0"/>
          </a:p>
        </p:txBody>
      </p:sp>
    </p:spTree>
    <p:extLst>
      <p:ext uri="{BB962C8B-B14F-4D97-AF65-F5344CB8AC3E}">
        <p14:creationId xmlns:p14="http://schemas.microsoft.com/office/powerpoint/2010/main" val="2335104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 Reading Books</a:t>
            </a:r>
            <a:endParaRPr lang="en-GB" dirty="0"/>
          </a:p>
        </p:txBody>
      </p:sp>
      <p:sp>
        <p:nvSpPr>
          <p:cNvPr id="3" name="Content Placeholder 2"/>
          <p:cNvSpPr>
            <a:spLocks noGrp="1"/>
          </p:cNvSpPr>
          <p:nvPr>
            <p:ph idx="1"/>
          </p:nvPr>
        </p:nvSpPr>
        <p:spPr/>
        <p:txBody>
          <a:bodyPr/>
          <a:lstStyle/>
          <a:p>
            <a:pPr marL="0" indent="0">
              <a:buNone/>
            </a:pPr>
            <a:r>
              <a:rPr lang="en-GB" dirty="0" smtClean="0"/>
              <a:t>We are happy for children to bring books from home into school if there is a particular book that they would like to read. If possible, please write their name inside the book so that it does not get mistaken for a school book.</a:t>
            </a:r>
          </a:p>
          <a:p>
            <a:pPr marL="0" indent="0">
              <a:buNone/>
            </a:pPr>
            <a:r>
              <a:rPr lang="en-GB" dirty="0" smtClean="0"/>
              <a:t>You can check whether your child’s home books are part of the Accelerated Reader scheme using the following website:</a:t>
            </a:r>
          </a:p>
          <a:p>
            <a:pPr marL="0" indent="0">
              <a:buNone/>
            </a:pPr>
            <a:r>
              <a:rPr lang="en-GB" dirty="0" smtClean="0">
                <a:hlinkClick r:id="rId2"/>
              </a:rPr>
              <a:t>www.arbookfind.co.uk</a:t>
            </a:r>
            <a:endParaRPr lang="en-GB" dirty="0" smtClean="0"/>
          </a:p>
          <a:p>
            <a:pPr marL="0" indent="0">
              <a:buNone/>
            </a:pPr>
            <a:endParaRPr lang="en-GB" dirty="0" smtClean="0"/>
          </a:p>
        </p:txBody>
      </p:sp>
      <p:pic>
        <p:nvPicPr>
          <p:cNvPr id="6" name="Picture 5"/>
          <p:cNvPicPr>
            <a:picLocks noChangeAspect="1"/>
          </p:cNvPicPr>
          <p:nvPr/>
        </p:nvPicPr>
        <p:blipFill rotWithShape="1">
          <a:blip r:embed="rId3"/>
          <a:srcRect l="1931" t="23564" r="1277"/>
          <a:stretch/>
        </p:blipFill>
        <p:spPr>
          <a:xfrm>
            <a:off x="2165579" y="4984421"/>
            <a:ext cx="6020480" cy="1683408"/>
          </a:xfrm>
          <a:prstGeom prst="rect">
            <a:avLst/>
          </a:prstGeom>
        </p:spPr>
      </p:pic>
    </p:spTree>
    <p:extLst>
      <p:ext uri="{BB962C8B-B14F-4D97-AF65-F5344CB8AC3E}">
        <p14:creationId xmlns:p14="http://schemas.microsoft.com/office/powerpoint/2010/main" val="2448317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Spellings</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The majority of children will be learning to spell the 109 Year 3 and 4 words.</a:t>
            </a:r>
          </a:p>
          <a:p>
            <a:pPr marL="0" indent="0">
              <a:buNone/>
            </a:pPr>
            <a:r>
              <a:rPr lang="en-GB" dirty="0" smtClean="0"/>
              <a:t>By the end of the year, the Year 4 target is for the children to spell 80% of these words (87) correctly.</a:t>
            </a:r>
          </a:p>
          <a:p>
            <a:pPr marL="0" indent="0">
              <a:buNone/>
            </a:pPr>
            <a:r>
              <a:rPr lang="en-GB" dirty="0" smtClean="0"/>
              <a:t>The children will practise these words at school, but practising 5 words every week at home will help your child to achieve their target. These words will not be tested on a weekly basis. Instead, the Year 3 and 4 words will all be retested towards the end of each term.</a:t>
            </a:r>
          </a:p>
          <a:p>
            <a:pPr marL="0" indent="0">
              <a:buNone/>
            </a:pPr>
            <a:r>
              <a:rPr lang="en-GB" dirty="0" smtClean="0"/>
              <a:t>You will find a copy of the appropriate list for your child at the back of their homework book so that you are aware of which words they still need to practise</a:t>
            </a:r>
            <a:r>
              <a:rPr lang="en-GB" dirty="0" smtClean="0"/>
              <a:t>. For children who have practised the remaining Year 3 and 4 words that they spelt incorrectly in the recent test, the Year 5 and 6 words list will be made available.</a:t>
            </a:r>
            <a:endParaRPr lang="en-GB" dirty="0" smtClean="0"/>
          </a:p>
        </p:txBody>
      </p:sp>
    </p:spTree>
    <p:extLst>
      <p:ext uri="{BB962C8B-B14F-4D97-AF65-F5344CB8AC3E}">
        <p14:creationId xmlns:p14="http://schemas.microsoft.com/office/powerpoint/2010/main" val="4061572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a:t>
            </a:r>
            <a:endParaRPr lang="en-GB" dirty="0"/>
          </a:p>
        </p:txBody>
      </p:sp>
      <p:sp>
        <p:nvSpPr>
          <p:cNvPr id="3" name="Content Placeholder 2"/>
          <p:cNvSpPr>
            <a:spLocks noGrp="1"/>
          </p:cNvSpPr>
          <p:nvPr>
            <p:ph idx="1"/>
          </p:nvPr>
        </p:nvSpPr>
        <p:spPr>
          <a:xfrm>
            <a:off x="838200" y="1509486"/>
            <a:ext cx="10515600" cy="5123543"/>
          </a:xfrm>
        </p:spPr>
        <p:txBody>
          <a:bodyPr>
            <a:normAutofit fontScale="85000" lnSpcReduction="20000"/>
          </a:bodyPr>
          <a:lstStyle/>
          <a:p>
            <a:pPr marL="0" indent="0">
              <a:lnSpc>
                <a:spcPct val="120000"/>
              </a:lnSpc>
              <a:spcBef>
                <a:spcPts val="0"/>
              </a:spcBef>
              <a:buNone/>
            </a:pPr>
            <a:r>
              <a:rPr lang="en-GB" sz="3400" dirty="0" smtClean="0"/>
              <a:t>In Year 4, the children will continue to practise their handwriting using the </a:t>
            </a:r>
            <a:r>
              <a:rPr lang="en-GB" sz="3400" dirty="0" err="1" smtClean="0"/>
              <a:t>Letterjoin</a:t>
            </a:r>
            <a:r>
              <a:rPr lang="en-GB" sz="3400" dirty="0" smtClean="0"/>
              <a:t> style of cursive writing.</a:t>
            </a:r>
          </a:p>
          <a:p>
            <a:pPr marL="0" indent="0">
              <a:lnSpc>
                <a:spcPct val="120000"/>
              </a:lnSpc>
              <a:spcBef>
                <a:spcPts val="0"/>
              </a:spcBef>
              <a:buNone/>
            </a:pPr>
            <a:r>
              <a:rPr lang="en-GB" sz="3400" dirty="0" smtClean="0"/>
              <a:t>At home, you can access </a:t>
            </a:r>
            <a:r>
              <a:rPr lang="en-GB" sz="3400" dirty="0" err="1" smtClean="0"/>
              <a:t>Letterjoin</a:t>
            </a:r>
            <a:r>
              <a:rPr lang="en-GB" sz="3400" dirty="0" smtClean="0"/>
              <a:t> on an </a:t>
            </a:r>
            <a:r>
              <a:rPr lang="en-GB" sz="3400" dirty="0" err="1" smtClean="0"/>
              <a:t>ipad</a:t>
            </a:r>
            <a:r>
              <a:rPr lang="en-GB" sz="3400" dirty="0" smtClean="0"/>
              <a:t> or tablet. To do this, search for Letter-join.     http</a:t>
            </a:r>
            <a:r>
              <a:rPr lang="en-GB" sz="3400" dirty="0"/>
              <a:t>://</a:t>
            </a:r>
            <a:r>
              <a:rPr lang="en-GB" sz="3400" dirty="0" smtClean="0"/>
              <a:t>www.letterjoin.co.uk</a:t>
            </a:r>
            <a:endParaRPr lang="en-GB" sz="3400" dirty="0"/>
          </a:p>
          <a:p>
            <a:pPr marL="0" indent="0">
              <a:lnSpc>
                <a:spcPct val="120000"/>
              </a:lnSpc>
              <a:spcBef>
                <a:spcPts val="0"/>
              </a:spcBef>
              <a:buNone/>
            </a:pPr>
            <a:r>
              <a:rPr lang="en-GB" sz="3400" dirty="0" smtClean="0"/>
              <a:t>You will need to select the Tablet button </a:t>
            </a:r>
            <a:r>
              <a:rPr lang="en-GB" sz="3400" dirty="0"/>
              <a:t>at the top of the </a:t>
            </a:r>
            <a:r>
              <a:rPr lang="en-GB" sz="3400" dirty="0" smtClean="0"/>
              <a:t>home </a:t>
            </a:r>
            <a:r>
              <a:rPr lang="en-GB" sz="3400" dirty="0"/>
              <a:t>page </a:t>
            </a:r>
            <a:r>
              <a:rPr lang="en-GB" sz="3400" dirty="0" smtClean="0"/>
              <a:t>and</a:t>
            </a:r>
            <a:r>
              <a:rPr lang="en-GB" sz="3400" dirty="0"/>
              <a:t> use the following log in details: </a:t>
            </a:r>
            <a:br>
              <a:rPr lang="en-GB" sz="3400" dirty="0"/>
            </a:br>
            <a:r>
              <a:rPr lang="en-GB" sz="3400" dirty="0" smtClean="0"/>
              <a:t>      user </a:t>
            </a:r>
            <a:r>
              <a:rPr lang="en-GB" sz="3400" dirty="0"/>
              <a:t>name: </a:t>
            </a:r>
            <a:r>
              <a:rPr lang="en-GB" sz="3400" dirty="0" smtClean="0"/>
              <a:t>lj0659</a:t>
            </a:r>
            <a:r>
              <a:rPr lang="en-GB" sz="3400" dirty="0"/>
              <a:t/>
            </a:r>
            <a:br>
              <a:rPr lang="en-GB" sz="3400" dirty="0"/>
            </a:br>
            <a:r>
              <a:rPr lang="en-GB" sz="3400" dirty="0"/>
              <a:t>Your swipe code is set as a capital `L` shape, starting at the top left: </a:t>
            </a:r>
            <a:r>
              <a:rPr lang="en-GB" dirty="0"/>
              <a:t/>
            </a:r>
            <a:br>
              <a:rPr lang="en-GB" dirty="0"/>
            </a:br>
            <a:r>
              <a:rPr lang="en-GB" dirty="0"/>
              <a:t>O </a:t>
            </a:r>
            <a:br>
              <a:rPr lang="en-GB" dirty="0"/>
            </a:br>
            <a:r>
              <a:rPr lang="en-GB" dirty="0" err="1"/>
              <a:t>O</a:t>
            </a:r>
            <a:r>
              <a:rPr lang="en-GB" dirty="0"/>
              <a:t> </a:t>
            </a:r>
            <a:br>
              <a:rPr lang="en-GB" dirty="0"/>
            </a:br>
            <a:r>
              <a:rPr lang="en-GB" dirty="0" err="1"/>
              <a:t>O</a:t>
            </a:r>
            <a:r>
              <a:rPr lang="en-GB" dirty="0"/>
              <a:t> </a:t>
            </a:r>
            <a:r>
              <a:rPr lang="en-GB" dirty="0" err="1"/>
              <a:t>O</a:t>
            </a:r>
            <a:r>
              <a:rPr lang="en-GB" dirty="0"/>
              <a:t> </a:t>
            </a:r>
            <a:r>
              <a:rPr lang="en-GB" dirty="0" err="1"/>
              <a:t>O</a:t>
            </a:r>
            <a:r>
              <a:rPr lang="en-GB" dirty="0"/>
              <a:t> </a:t>
            </a:r>
          </a:p>
        </p:txBody>
      </p:sp>
    </p:spTree>
    <p:extLst>
      <p:ext uri="{BB962C8B-B14F-4D97-AF65-F5344CB8AC3E}">
        <p14:creationId xmlns:p14="http://schemas.microsoft.com/office/powerpoint/2010/main" val="1414072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a:t>
            </a:r>
            <a:endParaRPr lang="en-GB" dirty="0"/>
          </a:p>
        </p:txBody>
      </p:sp>
      <p:sp>
        <p:nvSpPr>
          <p:cNvPr id="3" name="Content Placeholder 2"/>
          <p:cNvSpPr>
            <a:spLocks noGrp="1"/>
          </p:cNvSpPr>
          <p:nvPr>
            <p:ph idx="1"/>
          </p:nvPr>
        </p:nvSpPr>
        <p:spPr/>
        <p:txBody>
          <a:bodyPr/>
          <a:lstStyle/>
          <a:p>
            <a:pPr marL="0" indent="0">
              <a:buNone/>
            </a:pPr>
            <a:r>
              <a:rPr lang="en-GB" dirty="0" smtClean="0"/>
              <a:t>Maths is taught through the 6-part Maths lesson which involves three different levels of independent activities:</a:t>
            </a:r>
          </a:p>
          <a:p>
            <a:pPr marL="0" indent="0">
              <a:buNone/>
            </a:pPr>
            <a:r>
              <a:rPr lang="en-GB" b="1" dirty="0" smtClean="0"/>
              <a:t>Fluency</a:t>
            </a:r>
            <a:r>
              <a:rPr lang="en-GB" dirty="0" smtClean="0"/>
              <a:t> – for the children to practise the basic skills</a:t>
            </a:r>
          </a:p>
          <a:p>
            <a:pPr marL="0" indent="0">
              <a:buNone/>
            </a:pPr>
            <a:r>
              <a:rPr lang="en-GB" b="1" dirty="0" smtClean="0"/>
              <a:t>Reasoning</a:t>
            </a:r>
            <a:r>
              <a:rPr lang="en-GB" dirty="0" smtClean="0"/>
              <a:t> – where the children apply their skills to help them secure their knowledge</a:t>
            </a:r>
          </a:p>
          <a:p>
            <a:pPr marL="0" indent="0">
              <a:buNone/>
            </a:pPr>
            <a:r>
              <a:rPr lang="en-GB" dirty="0" smtClean="0"/>
              <a:t>and </a:t>
            </a:r>
            <a:r>
              <a:rPr lang="en-GB" b="1" dirty="0" smtClean="0"/>
              <a:t>Problem Solving </a:t>
            </a:r>
            <a:r>
              <a:rPr lang="en-GB" dirty="0" smtClean="0"/>
              <a:t>– where the children solve a variety of interesting problems which help them to deepen their understanding</a:t>
            </a:r>
            <a:endParaRPr lang="en-GB" dirty="0"/>
          </a:p>
        </p:txBody>
      </p:sp>
    </p:spTree>
    <p:extLst>
      <p:ext uri="{BB962C8B-B14F-4D97-AF65-F5344CB8AC3E}">
        <p14:creationId xmlns:p14="http://schemas.microsoft.com/office/powerpoint/2010/main" val="4244875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Times Tables</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In Year 4, the children need to learn </a:t>
            </a:r>
            <a:r>
              <a:rPr lang="en-GB" b="1" dirty="0" smtClean="0"/>
              <a:t>ALL</a:t>
            </a:r>
            <a:r>
              <a:rPr lang="en-GB" dirty="0" smtClean="0"/>
              <a:t> of the times tables up to 12 x 12 and the related division facts. The aim is for the children to know the answers instantly. </a:t>
            </a:r>
            <a:r>
              <a:rPr lang="en-GB" dirty="0" smtClean="0"/>
              <a:t>Nationally, all c</a:t>
            </a:r>
            <a:r>
              <a:rPr lang="en-GB" dirty="0" smtClean="0"/>
              <a:t>hildren </a:t>
            </a:r>
            <a:r>
              <a:rPr lang="en-GB" dirty="0" smtClean="0"/>
              <a:t>in Year 4 will </a:t>
            </a:r>
            <a:r>
              <a:rPr lang="en-GB" dirty="0" smtClean="0"/>
              <a:t>be assessed on their times table knowledge near to the end of the school year.</a:t>
            </a:r>
            <a:endParaRPr lang="en-GB" dirty="0" smtClean="0"/>
          </a:p>
          <a:p>
            <a:pPr marL="0" indent="0">
              <a:buNone/>
            </a:pPr>
            <a:r>
              <a:rPr lang="en-GB" dirty="0" smtClean="0"/>
              <a:t>In school, the children will practise times tables in a variety of ways, including during Active Maths, by playing times tables games or </a:t>
            </a:r>
            <a:r>
              <a:rPr lang="en-GB" dirty="0" err="1" smtClean="0"/>
              <a:t>ipad</a:t>
            </a:r>
            <a:r>
              <a:rPr lang="en-GB" dirty="0" smtClean="0"/>
              <a:t> games and by completing Times Table Checkpoint Challenge sheets. They will bring their Checkpoint Challenge sheets home to share with you so that you can see how they are progressing and help them to practise particular facts they are struggling with.</a:t>
            </a:r>
          </a:p>
          <a:p>
            <a:pPr marL="0" indent="0">
              <a:buNone/>
            </a:pPr>
            <a:r>
              <a:rPr lang="en-GB" dirty="0" smtClean="0"/>
              <a:t>Games and songs are effective ways of practising times tables whilst the children are having fun.</a:t>
            </a:r>
            <a:endParaRPr lang="en-GB" dirty="0"/>
          </a:p>
        </p:txBody>
      </p:sp>
    </p:spTree>
    <p:extLst>
      <p:ext uri="{BB962C8B-B14F-4D97-AF65-F5344CB8AC3E}">
        <p14:creationId xmlns:p14="http://schemas.microsoft.com/office/powerpoint/2010/main" val="2412146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Hit the Button</a:t>
            </a:r>
            <a:endParaRPr lang="en-GB" dirty="0"/>
          </a:p>
        </p:txBody>
      </p:sp>
      <p:sp>
        <p:nvSpPr>
          <p:cNvPr id="3" name="Content Placeholder 2"/>
          <p:cNvSpPr>
            <a:spLocks noGrp="1"/>
          </p:cNvSpPr>
          <p:nvPr>
            <p:ph idx="1"/>
          </p:nvPr>
        </p:nvSpPr>
        <p:spPr>
          <a:xfrm>
            <a:off x="838200" y="1825625"/>
            <a:ext cx="3912017" cy="3215607"/>
          </a:xfrm>
        </p:spPr>
        <p:txBody>
          <a:bodyPr>
            <a:normAutofit fontScale="92500" lnSpcReduction="10000"/>
          </a:bodyPr>
          <a:lstStyle/>
          <a:p>
            <a:pPr marL="0" indent="0">
              <a:buNone/>
            </a:pPr>
            <a:r>
              <a:rPr lang="en-GB" dirty="0" smtClean="0"/>
              <a:t>This is a great on-line game that can be used to help the children practise tables facts, division facts etc.</a:t>
            </a:r>
          </a:p>
          <a:p>
            <a:pPr marL="0" indent="0">
              <a:buNone/>
            </a:pPr>
            <a:endParaRPr lang="en-GB" dirty="0"/>
          </a:p>
          <a:p>
            <a:pPr marL="0" indent="0">
              <a:buNone/>
            </a:pPr>
            <a:r>
              <a:rPr lang="en-GB" dirty="0" smtClean="0"/>
              <a:t>You can find it by searching for:</a:t>
            </a:r>
          </a:p>
          <a:p>
            <a:pPr marL="0" indent="0">
              <a:buNone/>
            </a:pPr>
            <a:r>
              <a:rPr lang="en-GB" dirty="0" smtClean="0"/>
              <a:t>Hit the Button</a:t>
            </a:r>
          </a:p>
        </p:txBody>
      </p:sp>
      <p:sp>
        <p:nvSpPr>
          <p:cNvPr id="5" name="TextBox 4"/>
          <p:cNvSpPr txBox="1"/>
          <p:nvPr/>
        </p:nvSpPr>
        <p:spPr>
          <a:xfrm>
            <a:off x="1106905" y="5642811"/>
            <a:ext cx="10246895" cy="1077218"/>
          </a:xfrm>
          <a:prstGeom prst="rect">
            <a:avLst/>
          </a:prstGeom>
          <a:noFill/>
        </p:spPr>
        <p:txBody>
          <a:bodyPr wrap="square" rtlCol="0">
            <a:spAutoFit/>
          </a:bodyPr>
          <a:lstStyle/>
          <a:p>
            <a:r>
              <a:rPr lang="en-GB" sz="3200" dirty="0" smtClean="0">
                <a:hlinkClick r:id="rId2"/>
              </a:rPr>
              <a:t>https://www.topmarks.co.uk/maths-games/hit-the-button</a:t>
            </a:r>
            <a:endParaRPr lang="en-GB" sz="3200" dirty="0" smtClean="0"/>
          </a:p>
          <a:p>
            <a:endParaRPr lang="en-GB" sz="3200" dirty="0"/>
          </a:p>
        </p:txBody>
      </p:sp>
      <p:pic>
        <p:nvPicPr>
          <p:cNvPr id="6" name="Picture 5"/>
          <p:cNvPicPr>
            <a:picLocks noChangeAspect="1"/>
          </p:cNvPicPr>
          <p:nvPr/>
        </p:nvPicPr>
        <p:blipFill rotWithShape="1">
          <a:blip r:embed="rId3"/>
          <a:srcRect t="625" r="723"/>
          <a:stretch/>
        </p:blipFill>
        <p:spPr>
          <a:xfrm>
            <a:off x="5051006" y="798286"/>
            <a:ext cx="6894251" cy="4328669"/>
          </a:xfrm>
          <a:prstGeom prst="rect">
            <a:avLst/>
          </a:prstGeom>
        </p:spPr>
      </p:pic>
    </p:spTree>
    <p:extLst>
      <p:ext uri="{BB962C8B-B14F-4D97-AF65-F5344CB8AC3E}">
        <p14:creationId xmlns:p14="http://schemas.microsoft.com/office/powerpoint/2010/main" val="4111636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Mathletics</a:t>
            </a:r>
            <a:endParaRPr lang="en-GB" dirty="0"/>
          </a:p>
        </p:txBody>
      </p:sp>
      <p:sp>
        <p:nvSpPr>
          <p:cNvPr id="3" name="Content Placeholder 2"/>
          <p:cNvSpPr>
            <a:spLocks noGrp="1"/>
          </p:cNvSpPr>
          <p:nvPr>
            <p:ph idx="1"/>
          </p:nvPr>
        </p:nvSpPr>
        <p:spPr>
          <a:xfrm>
            <a:off x="838200" y="1825625"/>
            <a:ext cx="4604657" cy="4351338"/>
          </a:xfrm>
        </p:spPr>
        <p:txBody>
          <a:bodyPr/>
          <a:lstStyle/>
          <a:p>
            <a:pPr marL="0" indent="0">
              <a:buNone/>
            </a:pPr>
            <a:r>
              <a:rPr lang="en-GB" dirty="0" smtClean="0"/>
              <a:t>All children have a </a:t>
            </a:r>
            <a:r>
              <a:rPr lang="en-GB" dirty="0" err="1" smtClean="0"/>
              <a:t>Mathletics</a:t>
            </a:r>
            <a:r>
              <a:rPr lang="en-GB" dirty="0" smtClean="0"/>
              <a:t> log-in and they are encouraged to use </a:t>
            </a:r>
            <a:r>
              <a:rPr lang="en-GB" dirty="0" err="1" smtClean="0"/>
              <a:t>Mathletics</a:t>
            </a:r>
            <a:r>
              <a:rPr lang="en-GB" dirty="0" smtClean="0"/>
              <a:t> regularly at home.</a:t>
            </a:r>
          </a:p>
          <a:p>
            <a:pPr marL="0" indent="0">
              <a:buNone/>
            </a:pPr>
            <a:endParaRPr lang="en-GB" dirty="0"/>
          </a:p>
          <a:p>
            <a:pPr marL="0" indent="0">
              <a:buNone/>
            </a:pPr>
            <a:r>
              <a:rPr lang="en-GB" dirty="0" smtClean="0"/>
              <a:t>Currently details are being updated. If you need help with </a:t>
            </a:r>
            <a:r>
              <a:rPr lang="en-GB" dirty="0" err="1" smtClean="0"/>
              <a:t>Mathletics</a:t>
            </a:r>
            <a:r>
              <a:rPr lang="en-GB" dirty="0" smtClean="0"/>
              <a:t>, please let us know.</a:t>
            </a:r>
            <a:endParaRPr lang="en-GB" dirty="0"/>
          </a:p>
        </p:txBody>
      </p:sp>
      <p:pic>
        <p:nvPicPr>
          <p:cNvPr id="7" name="Picture 6"/>
          <p:cNvPicPr>
            <a:picLocks noChangeAspect="1"/>
          </p:cNvPicPr>
          <p:nvPr/>
        </p:nvPicPr>
        <p:blipFill rotWithShape="1">
          <a:blip r:embed="rId2"/>
          <a:srcRect l="2729"/>
          <a:stretch/>
        </p:blipFill>
        <p:spPr>
          <a:xfrm>
            <a:off x="6526606" y="1690688"/>
            <a:ext cx="4827194" cy="4220022"/>
          </a:xfrm>
          <a:prstGeom prst="rect">
            <a:avLst/>
          </a:prstGeom>
        </p:spPr>
      </p:pic>
    </p:spTree>
    <p:extLst>
      <p:ext uri="{BB962C8B-B14F-4D97-AF65-F5344CB8AC3E}">
        <p14:creationId xmlns:p14="http://schemas.microsoft.com/office/powerpoint/2010/main" val="3957221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Written Methods</a:t>
            </a:r>
            <a:endParaRPr lang="en-GB" dirty="0"/>
          </a:p>
        </p:txBody>
      </p:sp>
      <p:sp>
        <p:nvSpPr>
          <p:cNvPr id="3" name="Content Placeholder 2"/>
          <p:cNvSpPr>
            <a:spLocks noGrp="1"/>
          </p:cNvSpPr>
          <p:nvPr>
            <p:ph idx="1"/>
          </p:nvPr>
        </p:nvSpPr>
        <p:spPr/>
        <p:txBody>
          <a:bodyPr/>
          <a:lstStyle/>
          <a:p>
            <a:pPr marL="0" indent="0">
              <a:buNone/>
            </a:pPr>
            <a:r>
              <a:rPr lang="en-GB" dirty="0" smtClean="0"/>
              <a:t>In Year 4, the children will use formal written methods for addition, subtraction and multiplication. Written division is also introduced later in the year.</a:t>
            </a:r>
          </a:p>
          <a:p>
            <a:pPr marL="0" indent="0">
              <a:buNone/>
            </a:pPr>
            <a:r>
              <a:rPr lang="en-GB" dirty="0" smtClean="0"/>
              <a:t>If you would like to know more about the written methods used in school, the </a:t>
            </a:r>
            <a:r>
              <a:rPr lang="en-GB" dirty="0" err="1" smtClean="0"/>
              <a:t>Woodloes</a:t>
            </a:r>
            <a:r>
              <a:rPr lang="en-GB" dirty="0" smtClean="0"/>
              <a:t> Primary School’s Calculation Policy is available on the website in the What’s Going On, Year </a:t>
            </a:r>
            <a:r>
              <a:rPr lang="en-GB" smtClean="0"/>
              <a:t>4 section.</a:t>
            </a:r>
            <a:endParaRPr lang="en-GB" dirty="0" smtClean="0"/>
          </a:p>
        </p:txBody>
      </p:sp>
      <p:pic>
        <p:nvPicPr>
          <p:cNvPr id="5" name="Picture 4"/>
          <p:cNvPicPr>
            <a:picLocks noChangeAspect="1"/>
          </p:cNvPicPr>
          <p:nvPr/>
        </p:nvPicPr>
        <p:blipFill>
          <a:blip r:embed="rId2"/>
          <a:stretch>
            <a:fillRect/>
          </a:stretch>
        </p:blipFill>
        <p:spPr>
          <a:xfrm>
            <a:off x="3777342" y="4557713"/>
            <a:ext cx="2476500" cy="1619250"/>
          </a:xfrm>
          <a:prstGeom prst="rect">
            <a:avLst/>
          </a:prstGeom>
        </p:spPr>
      </p:pic>
      <p:pic>
        <p:nvPicPr>
          <p:cNvPr id="6" name="Picture 5"/>
          <p:cNvPicPr>
            <a:picLocks noChangeAspect="1"/>
          </p:cNvPicPr>
          <p:nvPr/>
        </p:nvPicPr>
        <p:blipFill>
          <a:blip r:embed="rId3"/>
          <a:stretch>
            <a:fillRect/>
          </a:stretch>
        </p:blipFill>
        <p:spPr>
          <a:xfrm>
            <a:off x="1079046" y="4495800"/>
            <a:ext cx="2457450" cy="1743075"/>
          </a:xfrm>
          <a:prstGeom prst="rect">
            <a:avLst/>
          </a:prstGeom>
        </p:spPr>
      </p:pic>
      <p:pic>
        <p:nvPicPr>
          <p:cNvPr id="7" name="Picture 6"/>
          <p:cNvPicPr>
            <a:picLocks noChangeAspect="1"/>
          </p:cNvPicPr>
          <p:nvPr/>
        </p:nvPicPr>
        <p:blipFill>
          <a:blip r:embed="rId4"/>
          <a:stretch>
            <a:fillRect/>
          </a:stretch>
        </p:blipFill>
        <p:spPr>
          <a:xfrm>
            <a:off x="6546622" y="4495800"/>
            <a:ext cx="1514475" cy="962025"/>
          </a:xfrm>
          <a:prstGeom prst="rect">
            <a:avLst/>
          </a:prstGeom>
        </p:spPr>
      </p:pic>
      <p:pic>
        <p:nvPicPr>
          <p:cNvPr id="8" name="Picture 7"/>
          <p:cNvPicPr>
            <a:picLocks noChangeAspect="1"/>
          </p:cNvPicPr>
          <p:nvPr/>
        </p:nvPicPr>
        <p:blipFill>
          <a:blip r:embed="rId5"/>
          <a:stretch>
            <a:fillRect/>
          </a:stretch>
        </p:blipFill>
        <p:spPr>
          <a:xfrm>
            <a:off x="8471466" y="4495800"/>
            <a:ext cx="2457450" cy="1600200"/>
          </a:xfrm>
          <a:prstGeom prst="rect">
            <a:avLst/>
          </a:prstGeom>
        </p:spPr>
      </p:pic>
    </p:spTree>
    <p:extLst>
      <p:ext uri="{BB962C8B-B14F-4D97-AF65-F5344CB8AC3E}">
        <p14:creationId xmlns:p14="http://schemas.microsoft.com/office/powerpoint/2010/main" val="1755547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Organisation</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Miss </a:t>
            </a:r>
            <a:r>
              <a:rPr lang="en-GB" dirty="0" err="1" smtClean="0"/>
              <a:t>Younghusband</a:t>
            </a:r>
            <a:r>
              <a:rPr lang="en-GB" dirty="0" smtClean="0"/>
              <a:t> is the class teacher for 4Y. Children in 4Y enter and leave school by the end door, facing the field.</a:t>
            </a:r>
          </a:p>
          <a:p>
            <a:pPr marL="0" indent="0">
              <a:buNone/>
            </a:pPr>
            <a:r>
              <a:rPr lang="en-GB" dirty="0" smtClean="0"/>
              <a:t>Mrs Skirvin and Mrs Madan are the class teachers for 4SM. Mrs Skirvin teaches from Monday to </a:t>
            </a:r>
            <a:r>
              <a:rPr lang="en-GB" dirty="0"/>
              <a:t>Thursday and Mrs Madan teaches on </a:t>
            </a:r>
            <a:r>
              <a:rPr lang="en-GB" dirty="0" smtClean="0"/>
              <a:t>Friday. Children in 4SM enter and leave school by the side door that is shared with Y3.</a:t>
            </a:r>
          </a:p>
          <a:p>
            <a:pPr marL="0" indent="0">
              <a:buNone/>
            </a:pPr>
            <a:r>
              <a:rPr lang="en-GB" dirty="0" smtClean="0"/>
              <a:t>If there are occasions when your child will be collected by a different adult, please let us know.</a:t>
            </a:r>
          </a:p>
          <a:p>
            <a:pPr marL="0" indent="0">
              <a:buNone/>
            </a:pPr>
            <a:r>
              <a:rPr lang="en-GB" dirty="0" smtClean="0"/>
              <a:t>Please help your child to bring the correct things with them to school. They need their reading book and water bottle every day.</a:t>
            </a:r>
          </a:p>
          <a:p>
            <a:pPr marL="0" indent="0">
              <a:buNone/>
            </a:pPr>
            <a:r>
              <a:rPr lang="en-GB" dirty="0" smtClean="0"/>
              <a:t>Thank you to all of those parents who have named water bottles and school uniform. To avoid children losing items, we do recommend that everything is named.</a:t>
            </a:r>
          </a:p>
        </p:txBody>
      </p:sp>
    </p:spTree>
    <p:extLst>
      <p:ext uri="{BB962C8B-B14F-4D97-AF65-F5344CB8AC3E}">
        <p14:creationId xmlns:p14="http://schemas.microsoft.com/office/powerpoint/2010/main" val="730556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 and Swimming</a:t>
            </a:r>
            <a:endParaRPr lang="en-GB" dirty="0"/>
          </a:p>
        </p:txBody>
      </p:sp>
      <p:sp>
        <p:nvSpPr>
          <p:cNvPr id="3" name="Content Placeholder 2"/>
          <p:cNvSpPr>
            <a:spLocks noGrp="1"/>
          </p:cNvSpPr>
          <p:nvPr>
            <p:ph idx="1"/>
          </p:nvPr>
        </p:nvSpPr>
        <p:spPr/>
        <p:txBody>
          <a:bodyPr/>
          <a:lstStyle/>
          <a:p>
            <a:pPr marL="0" indent="0">
              <a:buNone/>
            </a:pPr>
            <a:r>
              <a:rPr lang="en-GB" dirty="0" smtClean="0"/>
              <a:t>Year 4 children are currently having </a:t>
            </a:r>
            <a:r>
              <a:rPr lang="en-GB" dirty="0"/>
              <a:t>swimming lessons </a:t>
            </a:r>
            <a:r>
              <a:rPr lang="en-GB" dirty="0" smtClean="0"/>
              <a:t>on </a:t>
            </a:r>
            <a:r>
              <a:rPr lang="en-GB" dirty="0"/>
              <a:t>Tuesday afternoons at St. Nicholas Park pool</a:t>
            </a:r>
            <a:r>
              <a:rPr lang="en-GB" dirty="0" smtClean="0"/>
              <a:t>. These will continue for the whole of the Autumn term until just before Christmas</a:t>
            </a:r>
            <a:r>
              <a:rPr lang="en-GB" dirty="0" smtClean="0"/>
              <a:t>. All jewellery should be removed for swimming lessons and left at home. </a:t>
            </a:r>
            <a:endParaRPr lang="en-GB" dirty="0"/>
          </a:p>
          <a:p>
            <a:pPr marL="0" indent="0">
              <a:buNone/>
            </a:pPr>
            <a:r>
              <a:rPr lang="en-GB" dirty="0" smtClean="0"/>
              <a:t>PE will be taught by both Onside and school staff. Onside lessons will be alternate half terms on a Thursday afternoon. Class PE lessons will be on a Friday</a:t>
            </a:r>
            <a:r>
              <a:rPr lang="en-GB" dirty="0" smtClean="0"/>
              <a:t>. Please ensure that your child has their PE kit in school for all PE lessons. Jewellery should not be worn for PE lessons.</a:t>
            </a:r>
            <a:endParaRPr lang="en-GB" dirty="0" smtClean="0"/>
          </a:p>
        </p:txBody>
      </p:sp>
    </p:spTree>
    <p:extLst>
      <p:ext uri="{BB962C8B-B14F-4D97-AF65-F5344CB8AC3E}">
        <p14:creationId xmlns:p14="http://schemas.microsoft.com/office/powerpoint/2010/main" val="185244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 – Little and Often </a:t>
            </a:r>
            <a:endParaRPr lang="en-GB" dirty="0"/>
          </a:p>
        </p:txBody>
      </p:sp>
      <p:sp>
        <p:nvSpPr>
          <p:cNvPr id="3" name="Content Placeholder 2"/>
          <p:cNvSpPr>
            <a:spLocks noGrp="1"/>
          </p:cNvSpPr>
          <p:nvPr>
            <p:ph idx="1"/>
          </p:nvPr>
        </p:nvSpPr>
        <p:spPr/>
        <p:txBody>
          <a:bodyPr/>
          <a:lstStyle/>
          <a:p>
            <a:pPr marL="0" indent="0">
              <a:buNone/>
            </a:pPr>
            <a:r>
              <a:rPr lang="en-GB" dirty="0" smtClean="0"/>
              <a:t>Every half term, homework tasks linked to the topic will be set. There is always a choice so that your child can choose something that they are interested in.</a:t>
            </a:r>
          </a:p>
          <a:p>
            <a:pPr marL="0" indent="0">
              <a:buNone/>
            </a:pPr>
            <a:r>
              <a:rPr lang="en-GB" dirty="0" smtClean="0"/>
              <a:t>Please also try to complete the other ongoing homework on a regular basis:</a:t>
            </a:r>
          </a:p>
          <a:p>
            <a:r>
              <a:rPr lang="en-GB" dirty="0" smtClean="0"/>
              <a:t>Reading</a:t>
            </a:r>
            <a:r>
              <a:rPr lang="en-GB" dirty="0"/>
              <a:t> </a:t>
            </a:r>
            <a:r>
              <a:rPr lang="en-GB" dirty="0" smtClean="0"/>
              <a:t>– 4 x weekly</a:t>
            </a:r>
          </a:p>
          <a:p>
            <a:r>
              <a:rPr lang="en-GB" dirty="0" smtClean="0"/>
              <a:t>Spellings – practise 5 words a week</a:t>
            </a:r>
          </a:p>
          <a:p>
            <a:r>
              <a:rPr lang="en-GB" dirty="0" smtClean="0"/>
              <a:t>Times tables – Hit the Button, songs, games, quick questions</a:t>
            </a:r>
          </a:p>
          <a:p>
            <a:r>
              <a:rPr lang="en-GB" dirty="0" err="1" smtClean="0"/>
              <a:t>Mathletics</a:t>
            </a:r>
            <a:endParaRPr lang="en-GB" dirty="0" smtClean="0"/>
          </a:p>
        </p:txBody>
      </p:sp>
    </p:spTree>
    <p:extLst>
      <p:ext uri="{BB962C8B-B14F-4D97-AF65-F5344CB8AC3E}">
        <p14:creationId xmlns:p14="http://schemas.microsoft.com/office/powerpoint/2010/main" val="1276752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Area Visits </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To enhance curriculum</a:t>
            </a:r>
            <a:r>
              <a:rPr lang="en-GB" dirty="0"/>
              <a:t> delivery</a:t>
            </a:r>
            <a:r>
              <a:rPr lang="en-GB" dirty="0" smtClean="0"/>
              <a:t> and encourage personal development, we may take the children on out on local area visits.  </a:t>
            </a:r>
          </a:p>
          <a:p>
            <a:pPr marL="0" indent="0">
              <a:buNone/>
            </a:pPr>
            <a:r>
              <a:rPr lang="en-GB" dirty="0" smtClean="0"/>
              <a:t>These will be: </a:t>
            </a:r>
          </a:p>
          <a:p>
            <a:r>
              <a:rPr lang="en-GB" dirty="0" smtClean="0"/>
              <a:t>Within short walking distance from school</a:t>
            </a:r>
          </a:p>
          <a:p>
            <a:r>
              <a:rPr lang="en-GB" dirty="0" smtClean="0"/>
              <a:t>Staffed according to Warwickshire guidelines </a:t>
            </a:r>
          </a:p>
          <a:p>
            <a:r>
              <a:rPr lang="en-GB" dirty="0" smtClean="0"/>
              <a:t>Incur no cost </a:t>
            </a:r>
          </a:p>
          <a:p>
            <a:r>
              <a:rPr lang="en-GB" dirty="0" smtClean="0"/>
              <a:t>Always fall within the normal school hours</a:t>
            </a:r>
          </a:p>
          <a:p>
            <a:pPr marL="0" indent="0">
              <a:buNone/>
            </a:pPr>
            <a:endParaRPr lang="en-GB" dirty="0" smtClean="0"/>
          </a:p>
          <a:p>
            <a:pPr marL="0" indent="0">
              <a:buNone/>
            </a:pPr>
            <a:r>
              <a:rPr lang="en-GB" dirty="0" smtClean="0"/>
              <a:t>We will not seek consent for each local area visit but will send a courtesy note (when possible) to inform you in advance that one is planned. </a:t>
            </a:r>
          </a:p>
          <a:p>
            <a:endParaRPr lang="en-GB" dirty="0" smtClean="0"/>
          </a:p>
        </p:txBody>
      </p:sp>
    </p:spTree>
    <p:extLst>
      <p:ext uri="{BB962C8B-B14F-4D97-AF65-F5344CB8AC3E}">
        <p14:creationId xmlns:p14="http://schemas.microsoft.com/office/powerpoint/2010/main" val="911819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for your support and help!</a:t>
            </a:r>
            <a:endParaRPr lang="en-GB" dirty="0"/>
          </a:p>
        </p:txBody>
      </p:sp>
      <p:sp>
        <p:nvSpPr>
          <p:cNvPr id="3" name="Content Placeholder 2"/>
          <p:cNvSpPr>
            <a:spLocks noGrp="1"/>
          </p:cNvSpPr>
          <p:nvPr>
            <p:ph idx="1"/>
          </p:nvPr>
        </p:nvSpPr>
        <p:spPr>
          <a:xfrm>
            <a:off x="704850" y="3197225"/>
            <a:ext cx="10515600" cy="841375"/>
          </a:xfrm>
        </p:spPr>
        <p:txBody>
          <a:bodyPr>
            <a:normAutofit/>
          </a:bodyPr>
          <a:lstStyle/>
          <a:p>
            <a:pPr marL="0" indent="0">
              <a:buNone/>
            </a:pPr>
            <a:r>
              <a:rPr lang="en-GB" sz="4000" dirty="0" smtClean="0"/>
              <a:t>Any questions?</a:t>
            </a:r>
            <a:endParaRPr lang="en-GB" sz="4000" dirty="0"/>
          </a:p>
        </p:txBody>
      </p:sp>
      <p:pic>
        <p:nvPicPr>
          <p:cNvPr id="5" name="Picture 2" descr="Image result for question 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101" y="1690688"/>
            <a:ext cx="3822700" cy="416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682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Topics in Year 4</a:t>
            </a:r>
            <a:endParaRPr lang="en-GB" dirty="0"/>
          </a:p>
        </p:txBody>
      </p:sp>
      <p:sp>
        <p:nvSpPr>
          <p:cNvPr id="3" name="Content Placeholder 2"/>
          <p:cNvSpPr>
            <a:spLocks noGrp="1"/>
          </p:cNvSpPr>
          <p:nvPr>
            <p:ph idx="1"/>
          </p:nvPr>
        </p:nvSpPr>
        <p:spPr/>
        <p:txBody>
          <a:bodyPr/>
          <a:lstStyle/>
          <a:p>
            <a:r>
              <a:rPr lang="en-GB" dirty="0" smtClean="0"/>
              <a:t>Animal Magic</a:t>
            </a:r>
          </a:p>
          <a:p>
            <a:r>
              <a:rPr lang="en-GB" dirty="0"/>
              <a:t>Mighty Mountains</a:t>
            </a:r>
          </a:p>
          <a:p>
            <a:r>
              <a:rPr lang="en-GB" dirty="0"/>
              <a:t>Vicious Vikings</a:t>
            </a:r>
          </a:p>
          <a:p>
            <a:r>
              <a:rPr lang="en-GB" dirty="0" smtClean="0"/>
              <a:t>Flotsam</a:t>
            </a:r>
          </a:p>
          <a:p>
            <a:r>
              <a:rPr lang="en-GB" dirty="0" smtClean="0"/>
              <a:t>People, Posters and Peace</a:t>
            </a:r>
          </a:p>
          <a:p>
            <a:r>
              <a:rPr lang="en-GB" dirty="0" smtClean="0"/>
              <a:t>Brilliant Bodies</a:t>
            </a:r>
          </a:p>
          <a:p>
            <a:endParaRPr lang="en-GB" dirty="0" smtClean="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346" t="2758" r="15528" b="3194"/>
          <a:stretch/>
        </p:blipFill>
        <p:spPr>
          <a:xfrm>
            <a:off x="9330960" y="846759"/>
            <a:ext cx="2678513" cy="2328866"/>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0282" t="5371" r="2828" b="5716"/>
          <a:stretch/>
        </p:blipFill>
        <p:spPr>
          <a:xfrm>
            <a:off x="8769105" y="3756856"/>
            <a:ext cx="3022561" cy="2313859"/>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8929" t="8408" r="2678" b="9450"/>
          <a:stretch/>
        </p:blipFill>
        <p:spPr>
          <a:xfrm>
            <a:off x="5155912" y="3024384"/>
            <a:ext cx="3332996" cy="2323000"/>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87" t="4669" r="2642" b="3664"/>
          <a:stretch/>
        </p:blipFill>
        <p:spPr>
          <a:xfrm>
            <a:off x="5648466" y="233108"/>
            <a:ext cx="3343132" cy="2523739"/>
          </a:xfrm>
          <a:prstGeom prst="rect">
            <a:avLst/>
          </a:prstGeom>
        </p:spPr>
      </p:pic>
    </p:spTree>
    <p:extLst>
      <p:ext uri="{BB962C8B-B14F-4D97-AF65-F5344CB8AC3E}">
        <p14:creationId xmlns:p14="http://schemas.microsoft.com/office/powerpoint/2010/main" val="4051702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4 Timetable</a:t>
            </a:r>
            <a:endParaRPr lang="en-GB" dirty="0"/>
          </a:p>
        </p:txBody>
      </p:sp>
      <p:pic>
        <p:nvPicPr>
          <p:cNvPr id="3" name="Picture 2"/>
          <p:cNvPicPr>
            <a:picLocks noChangeAspect="1"/>
          </p:cNvPicPr>
          <p:nvPr/>
        </p:nvPicPr>
        <p:blipFill>
          <a:blip r:embed="rId2"/>
          <a:stretch>
            <a:fillRect/>
          </a:stretch>
        </p:blipFill>
        <p:spPr>
          <a:xfrm>
            <a:off x="1910686" y="1474203"/>
            <a:ext cx="8691191" cy="5185904"/>
          </a:xfrm>
          <a:prstGeom prst="rect">
            <a:avLst/>
          </a:prstGeom>
        </p:spPr>
      </p:pic>
    </p:spTree>
    <p:extLst>
      <p:ext uri="{BB962C8B-B14F-4D97-AF65-F5344CB8AC3E}">
        <p14:creationId xmlns:p14="http://schemas.microsoft.com/office/powerpoint/2010/main" val="3000521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English</a:t>
            </a:r>
            <a:endParaRPr lang="en-GB" dirty="0"/>
          </a:p>
        </p:txBody>
      </p:sp>
      <p:sp>
        <p:nvSpPr>
          <p:cNvPr id="3" name="Content Placeholder 2"/>
          <p:cNvSpPr>
            <a:spLocks noGrp="1"/>
          </p:cNvSpPr>
          <p:nvPr>
            <p:ph idx="1"/>
          </p:nvPr>
        </p:nvSpPr>
        <p:spPr>
          <a:xfrm>
            <a:off x="838200" y="1825625"/>
            <a:ext cx="4100376" cy="4351338"/>
          </a:xfrm>
        </p:spPr>
        <p:txBody>
          <a:bodyPr/>
          <a:lstStyle/>
          <a:p>
            <a:pPr marL="0" indent="0">
              <a:buNone/>
            </a:pPr>
            <a:r>
              <a:rPr lang="en-GB" dirty="0" smtClean="0"/>
              <a:t>A variety of writing genres are taught, using exciting books as hooks to engage the children and as WAGOLLs to share examples of high quality writing.</a:t>
            </a:r>
          </a:p>
        </p:txBody>
      </p:sp>
      <p:pic>
        <p:nvPicPr>
          <p:cNvPr id="10" name="Picture 2" descr="Image result for Fantastic Mr Fox Book Cov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3021" y="878243"/>
            <a:ext cx="1724297" cy="26554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miraculous journey of edward tulan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528" y="3675264"/>
            <a:ext cx="1821255" cy="28008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stretch>
            <a:fillRect/>
          </a:stretch>
        </p:blipFill>
        <p:spPr>
          <a:xfrm>
            <a:off x="9982282" y="1027906"/>
            <a:ext cx="1645430" cy="2505755"/>
          </a:xfrm>
          <a:prstGeom prst="rect">
            <a:avLst/>
          </a:prstGeom>
        </p:spPr>
      </p:pic>
      <p:pic>
        <p:nvPicPr>
          <p:cNvPr id="13" name="Shape 84"/>
          <p:cNvPicPr preferRelativeResize="0"/>
          <p:nvPr/>
        </p:nvPicPr>
        <p:blipFill rotWithShape="1">
          <a:blip r:embed="rId7">
            <a:alphaModFix/>
          </a:blip>
          <a:srcRect l="35103" t="13541" r="14055" b="17968"/>
          <a:stretch/>
        </p:blipFill>
        <p:spPr>
          <a:xfrm>
            <a:off x="5669505" y="3924745"/>
            <a:ext cx="2530255" cy="1916363"/>
          </a:xfrm>
          <a:prstGeom prst="rect">
            <a:avLst/>
          </a:prstGeom>
          <a:noFill/>
          <a:ln>
            <a:noFill/>
          </a:ln>
        </p:spPr>
      </p:pic>
      <p:pic>
        <p:nvPicPr>
          <p:cNvPr id="14" name="Picture 13"/>
          <p:cNvPicPr>
            <a:picLocks noChangeAspect="1"/>
          </p:cNvPicPr>
          <p:nvPr/>
        </p:nvPicPr>
        <p:blipFill>
          <a:blip r:embed="rId8"/>
          <a:stretch>
            <a:fillRect/>
          </a:stretch>
        </p:blipFill>
        <p:spPr>
          <a:xfrm>
            <a:off x="7582234" y="718830"/>
            <a:ext cx="1985132" cy="2602729"/>
          </a:xfrm>
          <a:prstGeom prst="rect">
            <a:avLst/>
          </a:prstGeom>
        </p:spPr>
      </p:pic>
    </p:spTree>
    <p:extLst>
      <p:ext uri="{BB962C8B-B14F-4D97-AF65-F5344CB8AC3E}">
        <p14:creationId xmlns:p14="http://schemas.microsoft.com/office/powerpoint/2010/main" val="2107515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a:t>
            </a:r>
            <a:endParaRPr lang="en-GB" dirty="0"/>
          </a:p>
        </p:txBody>
      </p:sp>
      <p:sp>
        <p:nvSpPr>
          <p:cNvPr id="3" name="Content Placeholder 2"/>
          <p:cNvSpPr>
            <a:spLocks noGrp="1"/>
          </p:cNvSpPr>
          <p:nvPr>
            <p:ph idx="1"/>
          </p:nvPr>
        </p:nvSpPr>
        <p:spPr>
          <a:xfrm>
            <a:off x="838200" y="1825625"/>
            <a:ext cx="7391400" cy="4351338"/>
          </a:xfrm>
        </p:spPr>
        <p:txBody>
          <a:bodyPr>
            <a:normAutofit/>
          </a:bodyPr>
          <a:lstStyle/>
          <a:p>
            <a:pPr marL="0" indent="0">
              <a:buNone/>
            </a:pPr>
            <a:r>
              <a:rPr lang="en-GB" dirty="0" smtClean="0"/>
              <a:t>For the majority of children, reading is taught as whole class lessons using a book that links closely to the half term’s topic.</a:t>
            </a:r>
            <a:endParaRPr lang="en-GB" dirty="0"/>
          </a:p>
          <a:p>
            <a:pPr marL="0" indent="0">
              <a:buNone/>
            </a:pPr>
            <a:r>
              <a:rPr lang="en-GB" dirty="0" smtClean="0"/>
              <a:t>In Year 4, there is an increased focus on </a:t>
            </a:r>
            <a:r>
              <a:rPr lang="en-GB" b="1" dirty="0" smtClean="0"/>
              <a:t>comprehension</a:t>
            </a:r>
            <a:r>
              <a:rPr lang="en-GB" dirty="0" smtClean="0"/>
              <a:t> and </a:t>
            </a:r>
            <a:r>
              <a:rPr lang="en-GB" b="1" dirty="0" smtClean="0"/>
              <a:t>understanding</a:t>
            </a:r>
            <a:r>
              <a:rPr lang="en-GB" dirty="0"/>
              <a:t> </a:t>
            </a:r>
            <a:r>
              <a:rPr lang="en-GB" dirty="0" smtClean="0"/>
              <a:t>of events within texts. </a:t>
            </a:r>
            <a:r>
              <a:rPr lang="en-GB" dirty="0" smtClean="0"/>
              <a:t>They will also make </a:t>
            </a:r>
            <a:r>
              <a:rPr lang="en-GB" b="1" dirty="0" smtClean="0"/>
              <a:t>inferences</a:t>
            </a:r>
            <a:r>
              <a:rPr lang="en-GB" dirty="0" smtClean="0"/>
              <a:t> from texts and broaden </a:t>
            </a:r>
            <a:r>
              <a:rPr lang="en-GB" dirty="0" smtClean="0"/>
              <a:t>their knowledge and understanding of a wide variety of more advanced </a:t>
            </a:r>
            <a:r>
              <a:rPr lang="en-GB" b="1" dirty="0" smtClean="0"/>
              <a:t>vocabulary</a:t>
            </a:r>
            <a:r>
              <a:rPr lang="en-GB" dirty="0"/>
              <a: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494846"/>
            <a:ext cx="3519261" cy="2970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22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Accelerated Reader</a:t>
            </a:r>
            <a:endParaRPr lang="en-GB" dirty="0"/>
          </a:p>
        </p:txBody>
      </p:sp>
      <p:sp>
        <p:nvSpPr>
          <p:cNvPr id="3" name="Content Placeholder 2"/>
          <p:cNvSpPr>
            <a:spLocks noGrp="1"/>
          </p:cNvSpPr>
          <p:nvPr>
            <p:ph idx="1"/>
          </p:nvPr>
        </p:nvSpPr>
        <p:spPr>
          <a:xfrm>
            <a:off x="838200" y="1825625"/>
            <a:ext cx="6360886" cy="4351338"/>
          </a:xfrm>
        </p:spPr>
        <p:txBody>
          <a:bodyPr>
            <a:normAutofit lnSpcReduction="10000"/>
          </a:bodyPr>
          <a:lstStyle/>
          <a:p>
            <a:pPr marL="0" indent="0">
              <a:buNone/>
            </a:pPr>
            <a:r>
              <a:rPr lang="en-GB" dirty="0" smtClean="0"/>
              <a:t>In school, the children choose </a:t>
            </a:r>
            <a:r>
              <a:rPr lang="en-GB" dirty="0" smtClean="0"/>
              <a:t>independent reading books </a:t>
            </a:r>
            <a:r>
              <a:rPr lang="en-GB" dirty="0" smtClean="0"/>
              <a:t>from appropriate colour </a:t>
            </a:r>
            <a:r>
              <a:rPr lang="en-GB" dirty="0" smtClean="0"/>
              <a:t>bands in Accelerated Reader, </a:t>
            </a:r>
            <a:r>
              <a:rPr lang="en-GB" dirty="0" smtClean="0"/>
              <a:t>according to their results on a computerised reading test. The colour(s) allow each child to choose books at an appropriate level for their stage of reading development. As </a:t>
            </a:r>
            <a:r>
              <a:rPr lang="en-GB" dirty="0"/>
              <a:t>well as </a:t>
            </a:r>
            <a:r>
              <a:rPr lang="en-GB" dirty="0" smtClean="0"/>
              <a:t>reading </a:t>
            </a:r>
            <a:r>
              <a:rPr lang="en-GB" dirty="0"/>
              <a:t>their Accelerated Reader</a:t>
            </a:r>
            <a:r>
              <a:rPr lang="en-GB" dirty="0" smtClean="0"/>
              <a:t> books at school, the children are also encouraged to take these books home to either read with you </a:t>
            </a:r>
            <a:r>
              <a:rPr lang="en-GB" dirty="0" smtClean="0"/>
              <a:t>or to </a:t>
            </a:r>
            <a:r>
              <a:rPr lang="en-GB" dirty="0" smtClean="0"/>
              <a:t>read independently.</a:t>
            </a:r>
          </a:p>
        </p:txBody>
      </p:sp>
      <p:pic>
        <p:nvPicPr>
          <p:cNvPr id="4" name="Picture 3"/>
          <p:cNvPicPr>
            <a:picLocks noChangeAspect="1"/>
          </p:cNvPicPr>
          <p:nvPr/>
        </p:nvPicPr>
        <p:blipFill>
          <a:blip r:embed="rId2"/>
          <a:stretch>
            <a:fillRect/>
          </a:stretch>
        </p:blipFill>
        <p:spPr>
          <a:xfrm>
            <a:off x="7376970" y="365125"/>
            <a:ext cx="4578469" cy="3396676"/>
          </a:xfrm>
          <a:prstGeom prst="rect">
            <a:avLst/>
          </a:prstGeom>
        </p:spPr>
      </p:pic>
    </p:spTree>
    <p:extLst>
      <p:ext uri="{BB962C8B-B14F-4D97-AF65-F5344CB8AC3E}">
        <p14:creationId xmlns:p14="http://schemas.microsoft.com/office/powerpoint/2010/main" val="1284832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about Accelerated Reader</a:t>
            </a:r>
            <a:endParaRPr lang="en-GB" dirty="0"/>
          </a:p>
        </p:txBody>
      </p:sp>
      <p:sp>
        <p:nvSpPr>
          <p:cNvPr id="3" name="Content Placeholder 2"/>
          <p:cNvSpPr>
            <a:spLocks noGrp="1"/>
          </p:cNvSpPr>
          <p:nvPr>
            <p:ph idx="1"/>
          </p:nvPr>
        </p:nvSpPr>
        <p:spPr>
          <a:xfrm>
            <a:off x="838200" y="1825625"/>
            <a:ext cx="7899400" cy="2035175"/>
          </a:xfrm>
        </p:spPr>
        <p:txBody>
          <a:bodyPr/>
          <a:lstStyle/>
          <a:p>
            <a:pPr marL="0" indent="0">
              <a:buNone/>
            </a:pPr>
            <a:r>
              <a:rPr lang="en-GB" dirty="0" smtClean="0"/>
              <a:t>When an Accelerated Reader book has been finished, the children then take a quiz at school which tests their </a:t>
            </a:r>
            <a:r>
              <a:rPr lang="en-GB" b="1" dirty="0" smtClean="0"/>
              <a:t>comprehension</a:t>
            </a:r>
            <a:r>
              <a:rPr lang="en-GB" dirty="0" smtClean="0"/>
              <a:t> and </a:t>
            </a:r>
            <a:r>
              <a:rPr lang="en-GB" b="1" dirty="0" smtClean="0"/>
              <a:t>understanding</a:t>
            </a:r>
            <a:r>
              <a:rPr lang="en-GB" dirty="0" smtClean="0"/>
              <a:t> of the book. They receive a score for each quiz and when they pass a quiz, they receive points.</a:t>
            </a:r>
          </a:p>
        </p:txBody>
      </p:sp>
      <p:sp>
        <p:nvSpPr>
          <p:cNvPr id="6" name="TextBox 5"/>
          <p:cNvSpPr txBox="1"/>
          <p:nvPr/>
        </p:nvSpPr>
        <p:spPr>
          <a:xfrm>
            <a:off x="972456" y="4267201"/>
            <a:ext cx="4107543" cy="1384995"/>
          </a:xfrm>
          <a:prstGeom prst="rect">
            <a:avLst/>
          </a:prstGeom>
          <a:noFill/>
        </p:spPr>
        <p:txBody>
          <a:bodyPr wrap="square" rtlCol="0">
            <a:spAutoFit/>
          </a:bodyPr>
          <a:lstStyle/>
          <a:p>
            <a:r>
              <a:rPr lang="en-GB" sz="2800" dirty="0"/>
              <a:t>During the year, </a:t>
            </a:r>
            <a:r>
              <a:rPr lang="en-GB" sz="2800" dirty="0" smtClean="0"/>
              <a:t>children </a:t>
            </a:r>
            <a:r>
              <a:rPr lang="en-GB" sz="2800" dirty="0"/>
              <a:t>are aiming to achieve </a:t>
            </a:r>
            <a:r>
              <a:rPr lang="en-GB" sz="2800" dirty="0" smtClean="0"/>
              <a:t>an </a:t>
            </a:r>
            <a:r>
              <a:rPr lang="en-GB" sz="2800" dirty="0"/>
              <a:t>average quiz score of 85%.</a:t>
            </a:r>
          </a:p>
        </p:txBody>
      </p:sp>
      <p:pic>
        <p:nvPicPr>
          <p:cNvPr id="7" name="Picture 6"/>
          <p:cNvPicPr>
            <a:picLocks noChangeAspect="1"/>
          </p:cNvPicPr>
          <p:nvPr/>
        </p:nvPicPr>
        <p:blipFill>
          <a:blip r:embed="rId2"/>
          <a:stretch>
            <a:fillRect/>
          </a:stretch>
        </p:blipFill>
        <p:spPr>
          <a:xfrm>
            <a:off x="8911771" y="326265"/>
            <a:ext cx="2588813" cy="3667485"/>
          </a:xfrm>
          <a:prstGeom prst="rect">
            <a:avLst/>
          </a:prstGeom>
        </p:spPr>
      </p:pic>
      <p:pic>
        <p:nvPicPr>
          <p:cNvPr id="8" name="Picture 7"/>
          <p:cNvPicPr>
            <a:picLocks noChangeAspect="1"/>
          </p:cNvPicPr>
          <p:nvPr/>
        </p:nvPicPr>
        <p:blipFill rotWithShape="1">
          <a:blip r:embed="rId3"/>
          <a:srcRect l="1505" t="1351" r="4204" b="43255"/>
          <a:stretch/>
        </p:blipFill>
        <p:spPr>
          <a:xfrm>
            <a:off x="5333655" y="4126701"/>
            <a:ext cx="6645901" cy="2626524"/>
          </a:xfrm>
          <a:prstGeom prst="rect">
            <a:avLst/>
          </a:prstGeom>
        </p:spPr>
      </p:pic>
    </p:spTree>
    <p:extLst>
      <p:ext uri="{BB962C8B-B14F-4D97-AF65-F5344CB8AC3E}">
        <p14:creationId xmlns:p14="http://schemas.microsoft.com/office/powerpoint/2010/main" val="718781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Individual Reading</a:t>
            </a:r>
            <a:endParaRPr lang="en-GB" dirty="0"/>
          </a:p>
        </p:txBody>
      </p:sp>
      <p:sp>
        <p:nvSpPr>
          <p:cNvPr id="3" name="Content Placeholder 2"/>
          <p:cNvSpPr>
            <a:spLocks noGrp="1"/>
          </p:cNvSpPr>
          <p:nvPr>
            <p:ph idx="1"/>
          </p:nvPr>
        </p:nvSpPr>
        <p:spPr>
          <a:xfrm>
            <a:off x="838200" y="1825625"/>
            <a:ext cx="7173686" cy="4351338"/>
          </a:xfrm>
        </p:spPr>
        <p:txBody>
          <a:bodyPr/>
          <a:lstStyle/>
          <a:p>
            <a:pPr marL="0" indent="0">
              <a:buNone/>
            </a:pPr>
            <a:r>
              <a:rPr lang="en-GB" dirty="0" smtClean="0"/>
              <a:t>In school, children also read individually with an adult, either on a regular or an occasional basis.</a:t>
            </a:r>
          </a:p>
          <a:p>
            <a:pPr marL="0" indent="0">
              <a:buNone/>
            </a:pPr>
            <a:r>
              <a:rPr lang="en-GB" dirty="0" smtClean="0"/>
              <a:t>If you are able to come into school to listen to some children reading, please do let us know. Your help with this would be greatly appreciated.</a:t>
            </a:r>
            <a:endParaRPr lang="en-GB" dirty="0"/>
          </a:p>
        </p:txBody>
      </p:sp>
      <p:pic>
        <p:nvPicPr>
          <p:cNvPr id="4" name="Picture 3"/>
          <p:cNvPicPr>
            <a:picLocks noChangeAspect="1"/>
          </p:cNvPicPr>
          <p:nvPr/>
        </p:nvPicPr>
        <p:blipFill>
          <a:blip r:embed="rId2"/>
          <a:stretch>
            <a:fillRect/>
          </a:stretch>
        </p:blipFill>
        <p:spPr>
          <a:xfrm>
            <a:off x="7141029" y="3846959"/>
            <a:ext cx="4773873" cy="2464941"/>
          </a:xfrm>
          <a:prstGeom prst="rect">
            <a:avLst/>
          </a:prstGeom>
        </p:spPr>
      </p:pic>
    </p:spTree>
    <p:extLst>
      <p:ext uri="{BB962C8B-B14F-4D97-AF65-F5344CB8AC3E}">
        <p14:creationId xmlns:p14="http://schemas.microsoft.com/office/powerpoint/2010/main" val="1917771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TotalTime>
  <Words>1499</Words>
  <Application>Microsoft Office PowerPoint</Application>
  <PresentationFormat>Widescreen</PresentationFormat>
  <Paragraphs>93</Paragraphs>
  <Slides>23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Calibri Light</vt:lpstr>
      <vt:lpstr>Sassoon Infant Md</vt:lpstr>
      <vt:lpstr>Sassoon Infant Rg</vt:lpstr>
      <vt:lpstr>Office Theme</vt:lpstr>
      <vt:lpstr>1_Office Theme</vt:lpstr>
      <vt:lpstr>Welcome to the Year 4 Information Meeting for Parents</vt:lpstr>
      <vt:lpstr>Organisation</vt:lpstr>
      <vt:lpstr>Topics in Year 4</vt:lpstr>
      <vt:lpstr>Year 4 Timetable</vt:lpstr>
      <vt:lpstr>English</vt:lpstr>
      <vt:lpstr>Reading</vt:lpstr>
      <vt:lpstr>Accelerated Reader</vt:lpstr>
      <vt:lpstr>More about Accelerated Reader</vt:lpstr>
      <vt:lpstr>Individual Reading</vt:lpstr>
      <vt:lpstr>Home Reading</vt:lpstr>
      <vt:lpstr>Parents and Accelerated Reader</vt:lpstr>
      <vt:lpstr>Home Reading Books</vt:lpstr>
      <vt:lpstr>Spellings</vt:lpstr>
      <vt:lpstr>Handwriting</vt:lpstr>
      <vt:lpstr>Maths</vt:lpstr>
      <vt:lpstr>Times Tables</vt:lpstr>
      <vt:lpstr>Hit the Button</vt:lpstr>
      <vt:lpstr>Mathletics</vt:lpstr>
      <vt:lpstr>Written Methods</vt:lpstr>
      <vt:lpstr>PE and Swimming</vt:lpstr>
      <vt:lpstr>Homework – Little and Often </vt:lpstr>
      <vt:lpstr>Local Area Visits </vt:lpstr>
      <vt:lpstr>Thank you for your support and help!</vt:lpstr>
    </vt:vector>
  </TitlesOfParts>
  <Company>Warwickshire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4</dc:title>
  <dc:creator>A Skirvin WLS</dc:creator>
  <cp:lastModifiedBy>A Skirvin WLS</cp:lastModifiedBy>
  <cp:revision>35</cp:revision>
  <cp:lastPrinted>2019-09-19T13:27:28Z</cp:lastPrinted>
  <dcterms:created xsi:type="dcterms:W3CDTF">2018-09-10T13:23:16Z</dcterms:created>
  <dcterms:modified xsi:type="dcterms:W3CDTF">2019-09-19T13:27:46Z</dcterms:modified>
</cp:coreProperties>
</file>