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1" r:id="rId2"/>
    <p:sldId id="391" r:id="rId3"/>
    <p:sldId id="395" r:id="rId4"/>
    <p:sldId id="396" r:id="rId5"/>
    <p:sldId id="388" r:id="rId6"/>
    <p:sldId id="397" r:id="rId7"/>
    <p:sldId id="402" r:id="rId8"/>
    <p:sldId id="38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03" autoAdjust="0"/>
    <p:restoredTop sz="94660"/>
  </p:normalViewPr>
  <p:slideViewPr>
    <p:cSldViewPr snapToGrid="0">
      <p:cViewPr varScale="1">
        <p:scale>
          <a:sx n="72" d="100"/>
          <a:sy n="72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B8D2C-B8F5-4AE4-BDB4-B70DFE3BC4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A8F1FE-0518-4430-BA60-A16BCB5AB5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CFF18-076A-49F6-B6AC-FE20F6080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2619-D594-4CF4-A1D8-759A31CF7D41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2E406A-25B6-4121-BCF4-EF60BCF99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1CCC1-D273-4881-AB40-2175B5C46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171BE-B044-43EE-B126-7788435B3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71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F621E-ECD7-4A86-A9A9-A9FC7CA42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E27E7C-9F4F-45EE-8835-F9353C60EA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E422E-9164-474D-864A-A8CC388A1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2619-D594-4CF4-A1D8-759A31CF7D41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62480-42C2-4F74-9CFD-7B0538A17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F6307-80C1-4C22-BA76-1723CE845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171BE-B044-43EE-B126-7788435B3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091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97D7E5-73BE-4675-A7CA-3A9C8CD2A5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1F486A-8343-4A3D-8711-8DAAA5CE90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02301-1650-44FC-A4D8-24AF6611F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2619-D594-4CF4-A1D8-759A31CF7D41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8CAA8F-D6D3-4430-A1D1-9C666BD65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E1FC35-3BC5-4411-9B1E-197023C08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171BE-B044-43EE-B126-7788435B3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196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708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81C44-7E89-423F-A741-B5E43B1BF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F09EC-612A-482A-9A40-C460BCD43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CAE64A-4CB7-47AB-97C6-296775C9D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2619-D594-4CF4-A1D8-759A31CF7D41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149C10-6869-4537-A34D-094A64E61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CF7B7-D681-4AAF-906E-81E74640D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171BE-B044-43EE-B126-7788435B3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272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CFF0F-FD34-4AEA-8895-AF76A11DD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77F1DD-522E-40F2-BCE6-31F41F001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D7A96-A7B7-405C-BAE9-A13AFC135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2619-D594-4CF4-A1D8-759A31CF7D41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B8183-A36A-4E86-A9D8-FE918C8A7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18D1B-51B8-4946-8D5C-F0C743576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171BE-B044-43EE-B126-7788435B3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13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82977-DE00-4C7A-8BEF-8A341127C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42688-5303-4DCA-87F6-E9DD289441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28E6F9-49BF-406B-916B-6CEAB48AD7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7550F6-1BF1-4DD6-8B2F-ED1E046AA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2619-D594-4CF4-A1D8-759A31CF7D41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986628-AAC4-4AE4-B912-03D24C5F4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7C8E88-CD8C-4FF7-9C16-1269DC902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171BE-B044-43EE-B126-7788435B3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71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99ED7-E496-4DF8-9234-0819BA614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424E67-7311-4DA4-8745-15E65454C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3ADFD3-319E-425C-B117-AFE5BEBD1C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06B92D-0AD8-4AFE-90A9-CEDEAE2B07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5EB073-CE3E-4521-9746-5B4B9A25AF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E00461-F3A6-4D34-954A-BF62269FC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2619-D594-4CF4-A1D8-759A31CF7D41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591732-2539-4EFB-A350-959E20396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3BF104-8050-401A-B66D-3A8633283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171BE-B044-43EE-B126-7788435B3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696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1A862-968D-4F80-957F-621B57884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691FA9-2BD1-4F96-A0BB-B207E5836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2619-D594-4CF4-A1D8-759A31CF7D41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3D01DF-3A57-4ED1-9F32-8AC823540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132493-FA3E-44FA-85C9-BAE5C3FC1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171BE-B044-43EE-B126-7788435B3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135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C5F4BD-C7F8-41AD-AD21-E306348AF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2619-D594-4CF4-A1D8-759A31CF7D41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9EE7CD-DEE0-4B4C-BBD3-2A47844AB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D9D36C-9F44-44AC-9628-81E1F3B2E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171BE-B044-43EE-B126-7788435B3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574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3699D-87AF-4835-B070-419C8E861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EF530-8E25-4AB1-80A4-9117769A7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D81B4F-85A8-4C28-9B46-38D0A4980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95B6EA-D658-454E-A65D-035367EE7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2619-D594-4CF4-A1D8-759A31CF7D41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7FA799-28D4-4554-A30F-AA2C70C54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4064CA-7285-4F21-B551-AEC543351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171BE-B044-43EE-B126-7788435B3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441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E0F44-13C2-4089-A8A4-3F5C3F0A8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C40CBF-5E0A-4A49-8C21-A12852045B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547FAD-F505-4BA8-970A-E7B98AD0FA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807DD3-150B-4260-A5FD-6D522084C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2619-D594-4CF4-A1D8-759A31CF7D41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556237-AD6D-45B3-91F1-265B2EF88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827649-ECCE-41C4-A468-FD5D93E5C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171BE-B044-43EE-B126-7788435B3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818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C2BFEF-4F1A-4D05-8102-D82C43B4B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87B26F-BD91-4307-BC53-ACD1BB9C4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6EEE3-7625-4713-928A-050D364749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62619-D594-4CF4-A1D8-759A31CF7D41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A457B5-871F-4FBD-8452-E6B0DF1C34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3DE42-1492-4EA0-8DD0-65AA55F971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171BE-B044-43EE-B126-7788435B3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443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F8F57-12AF-44A3-823E-C0B717754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4182" y="2378540"/>
            <a:ext cx="9203636" cy="1963871"/>
          </a:xfrm>
        </p:spPr>
        <p:txBody>
          <a:bodyPr/>
          <a:lstStyle/>
          <a:p>
            <a:pPr algn="ctr"/>
            <a:r>
              <a:rPr lang="en-GB" sz="5400" u="sng" dirty="0">
                <a:latin typeface="Letter-join Plus 40" panose="02000505000000020003" pitchFamily="50" charset="0"/>
              </a:rPr>
              <a:t>WALT: generate vocabulary for meaning and purpose </a:t>
            </a:r>
            <a:endParaRPr lang="en-GB" sz="5400" dirty="0">
              <a:latin typeface="Letter-join Plus 40" panose="02000505000000020003" pitchFamily="50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F41662-D9CB-4ACA-99C1-849A6D3A9292}"/>
              </a:ext>
            </a:extLst>
          </p:cNvPr>
          <p:cNvSpPr txBox="1"/>
          <p:nvPr/>
        </p:nvSpPr>
        <p:spPr>
          <a:xfrm>
            <a:off x="4969565" y="503583"/>
            <a:ext cx="67321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u="sng" dirty="0">
                <a:latin typeface="Letter-join Plus 40" panose="02000505000000020003" pitchFamily="50" charset="0"/>
              </a:rPr>
              <a:t>Wednesday 20</a:t>
            </a:r>
            <a:r>
              <a:rPr lang="en-GB" sz="4400" u="sng" baseline="30000" dirty="0">
                <a:latin typeface="Letter-join Plus 40" panose="02000505000000020003" pitchFamily="50" charset="0"/>
              </a:rPr>
              <a:t>th</a:t>
            </a:r>
            <a:r>
              <a:rPr lang="en-GB" sz="4400" u="sng" dirty="0">
                <a:latin typeface="Letter-join Plus 40" panose="02000505000000020003" pitchFamily="50" charset="0"/>
              </a:rPr>
              <a:t> January</a:t>
            </a:r>
          </a:p>
        </p:txBody>
      </p:sp>
    </p:spTree>
    <p:extLst>
      <p:ext uri="{BB962C8B-B14F-4D97-AF65-F5344CB8AC3E}">
        <p14:creationId xmlns:p14="http://schemas.microsoft.com/office/powerpoint/2010/main" val="662203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E51C1A5-453E-4600-91ED-F83B87D29C01}"/>
              </a:ext>
            </a:extLst>
          </p:cNvPr>
          <p:cNvSpPr txBox="1"/>
          <p:nvPr/>
        </p:nvSpPr>
        <p:spPr>
          <a:xfrm>
            <a:off x="298311" y="441618"/>
            <a:ext cx="11588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Letter-join Plus 40" panose="02000505000000020003" pitchFamily="50" charset="0"/>
              </a:rPr>
              <a:t>What is figurative language?  List some examples.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D2D709-39FA-440C-8157-BF443180F8EC}"/>
              </a:ext>
            </a:extLst>
          </p:cNvPr>
          <p:cNvSpPr txBox="1"/>
          <p:nvPr/>
        </p:nvSpPr>
        <p:spPr>
          <a:xfrm>
            <a:off x="298311" y="3429000"/>
            <a:ext cx="1158888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Letter-join Plus 40" panose="02000505000000020003" pitchFamily="50" charset="0"/>
              </a:rPr>
              <a:t>What is colloquial language?  Which Victorian colloquialisms do you recall from Street Child, chapters 1 to 5?</a:t>
            </a:r>
          </a:p>
          <a:p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DE363C-3C4E-402B-AE07-9E82C4D510DF}"/>
              </a:ext>
            </a:extLst>
          </p:cNvPr>
          <p:cNvSpPr txBox="1"/>
          <p:nvPr/>
        </p:nvSpPr>
        <p:spPr>
          <a:xfrm>
            <a:off x="530087" y="964838"/>
            <a:ext cx="104559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*</a:t>
            </a:r>
          </a:p>
          <a:p>
            <a:r>
              <a:rPr lang="en-GB" dirty="0"/>
              <a:t>*</a:t>
            </a:r>
          </a:p>
          <a:p>
            <a:r>
              <a:rPr lang="en-GB" dirty="0"/>
              <a:t>*</a:t>
            </a:r>
          </a:p>
          <a:p>
            <a:r>
              <a:rPr lang="en-GB" dirty="0"/>
              <a:t>*</a:t>
            </a:r>
          </a:p>
          <a:p>
            <a:r>
              <a:rPr lang="en-GB" dirty="0"/>
              <a:t>*</a:t>
            </a:r>
          </a:p>
          <a:p>
            <a:r>
              <a:rPr lang="en-GB" dirty="0"/>
              <a:t>*</a:t>
            </a:r>
          </a:p>
          <a:p>
            <a:r>
              <a:rPr lang="en-GB" dirty="0"/>
              <a:t>*</a:t>
            </a:r>
          </a:p>
          <a:p>
            <a:r>
              <a:rPr lang="en-GB" dirty="0"/>
              <a:t>*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9FD68A-B27D-4079-95A1-AB3476A60740}"/>
              </a:ext>
            </a:extLst>
          </p:cNvPr>
          <p:cNvSpPr txBox="1"/>
          <p:nvPr/>
        </p:nvSpPr>
        <p:spPr>
          <a:xfrm>
            <a:off x="530087" y="4377273"/>
            <a:ext cx="104559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*</a:t>
            </a:r>
          </a:p>
          <a:p>
            <a:r>
              <a:rPr lang="en-GB" dirty="0"/>
              <a:t>*</a:t>
            </a:r>
          </a:p>
          <a:p>
            <a:r>
              <a:rPr lang="en-GB" dirty="0"/>
              <a:t>*</a:t>
            </a:r>
          </a:p>
          <a:p>
            <a:r>
              <a:rPr lang="en-GB" dirty="0"/>
              <a:t>*</a:t>
            </a:r>
          </a:p>
          <a:p>
            <a:r>
              <a:rPr lang="en-GB" dirty="0"/>
              <a:t>*</a:t>
            </a:r>
          </a:p>
          <a:p>
            <a:r>
              <a:rPr lang="en-GB" dirty="0"/>
              <a:t>*</a:t>
            </a:r>
          </a:p>
          <a:p>
            <a:r>
              <a:rPr lang="en-GB" dirty="0"/>
              <a:t>*</a:t>
            </a:r>
          </a:p>
          <a:p>
            <a:r>
              <a:rPr lang="en-GB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76829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30BA7F5-2887-4A47-9BDE-E41995C9A0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674" t="18147" r="31087" b="18633"/>
          <a:stretch/>
        </p:blipFill>
        <p:spPr>
          <a:xfrm>
            <a:off x="1656523" y="152598"/>
            <a:ext cx="9077738" cy="6552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537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795663C-45C4-488D-94ED-B3C83A0A0B3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565" t="18535" r="30109" b="19599"/>
          <a:stretch/>
        </p:blipFill>
        <p:spPr>
          <a:xfrm>
            <a:off x="765311" y="287011"/>
            <a:ext cx="9995454" cy="6283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172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AB4C7FB-A0FB-4B8C-8A54-34FAFC0F2591}"/>
              </a:ext>
            </a:extLst>
          </p:cNvPr>
          <p:cNvSpPr txBox="1"/>
          <p:nvPr/>
        </p:nvSpPr>
        <p:spPr>
          <a:xfrm>
            <a:off x="430833" y="93033"/>
            <a:ext cx="11588888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Letter-join Plus 40" panose="02000505000000020003" pitchFamily="50" charset="0"/>
              </a:rPr>
              <a:t>You are going to write a NON RHYMING poem called: </a:t>
            </a:r>
          </a:p>
          <a:p>
            <a:endParaRPr lang="en-GB" sz="3000" dirty="0">
              <a:latin typeface="Letter-join Plus 40" panose="02000505000000020003" pitchFamily="50" charset="0"/>
            </a:endParaRPr>
          </a:p>
          <a:p>
            <a:pPr algn="ctr"/>
            <a:r>
              <a:rPr lang="en-GB" sz="3000" b="1" u="sng" dirty="0">
                <a:solidFill>
                  <a:schemeClr val="tx2">
                    <a:lumMod val="75000"/>
                  </a:schemeClr>
                </a:solidFill>
                <a:latin typeface="Letter-join Plus 40" panose="02000505000000020003" pitchFamily="50" charset="0"/>
              </a:rPr>
              <a:t>Trapped Inside the Workhouse</a:t>
            </a:r>
            <a:r>
              <a:rPr lang="en-GB" sz="3000" dirty="0">
                <a:latin typeface="Letter-join Plus 40" panose="02000505000000020003" pitchFamily="50" charset="0"/>
              </a:rPr>
              <a:t>.  </a:t>
            </a:r>
          </a:p>
          <a:p>
            <a:pPr algn="ctr"/>
            <a:endParaRPr lang="en-GB" sz="3000" dirty="0">
              <a:latin typeface="Letter-join Plus 40" panose="02000505000000020003" pitchFamily="50" charset="0"/>
            </a:endParaRPr>
          </a:p>
          <a:p>
            <a:r>
              <a:rPr lang="en-GB" sz="3000" dirty="0">
                <a:latin typeface="Letter-join Plus 40" panose="02000505000000020003" pitchFamily="50" charset="0"/>
              </a:rPr>
              <a:t>Using the collection of poems from Monday and shared ideas from today, you will be writing a selection of words and phrases that you would like to include in your poem.  </a:t>
            </a:r>
          </a:p>
          <a:p>
            <a:endParaRPr lang="en-GB" sz="3000" dirty="0">
              <a:latin typeface="Letter-join Plus 40" panose="02000505000000020003" pitchFamily="50" charset="0"/>
            </a:endParaRPr>
          </a:p>
          <a:p>
            <a:r>
              <a:rPr lang="en-GB" sz="3000" dirty="0">
                <a:latin typeface="Letter-join Plus 40" panose="02000505000000020003" pitchFamily="50" charset="0"/>
              </a:rPr>
              <a:t>Write the title in the centre of your page and write the words and phrases around it.  Alert the reader to your choices of different types of language by applying a colour-coding system with a key.</a:t>
            </a:r>
          </a:p>
          <a:p>
            <a:r>
              <a:rPr lang="en-GB" sz="3200" dirty="0">
                <a:latin typeface="Letter-join Plus 40" panose="02000505000000020003" pitchFamily="50" charset="0"/>
              </a:rPr>
              <a:t>  </a:t>
            </a:r>
          </a:p>
          <a:p>
            <a:r>
              <a:rPr lang="en-GB" sz="2800" dirty="0">
                <a:latin typeface="Letter-join Plus 40" panose="02000505000000020003" pitchFamily="50" charset="0"/>
              </a:rPr>
              <a:t>E.g. write examples of similes in orange and in the </a:t>
            </a:r>
            <a:r>
              <a:rPr lang="en-GB" sz="2800" u="sng" dirty="0">
                <a:latin typeface="Letter-join Plus 40" panose="02000505000000020003" pitchFamily="50" charset="0"/>
              </a:rPr>
              <a:t>key</a:t>
            </a:r>
            <a:r>
              <a:rPr lang="en-GB" sz="2800" dirty="0">
                <a:latin typeface="Letter-join Plus 40" panose="02000505000000020003" pitchFamily="50" charset="0"/>
              </a:rPr>
              <a:t> write the word ‘similes’ in orange colour; metaphors in red as so on.   </a:t>
            </a:r>
          </a:p>
        </p:txBody>
      </p:sp>
    </p:spTree>
    <p:extLst>
      <p:ext uri="{BB962C8B-B14F-4D97-AF65-F5344CB8AC3E}">
        <p14:creationId xmlns:p14="http://schemas.microsoft.com/office/powerpoint/2010/main" val="3958657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6BB014B-BB65-487C-AD30-6582ED2952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261" t="18922" r="29782" b="7418"/>
          <a:stretch/>
        </p:blipFill>
        <p:spPr>
          <a:xfrm>
            <a:off x="1060173" y="-39111"/>
            <a:ext cx="9713843" cy="706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743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95B17-A5EF-40D7-A868-4244DB722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950" y="1499312"/>
            <a:ext cx="10960100" cy="2873905"/>
          </a:xfrm>
        </p:spPr>
        <p:txBody>
          <a:bodyPr/>
          <a:lstStyle/>
          <a:p>
            <a:r>
              <a:rPr lang="en-GB" dirty="0">
                <a:latin typeface="Letter-join Plus 40" panose="02000505000000020003" pitchFamily="50" charset="0"/>
              </a:rPr>
              <a:t>During a live lesson this week, we will provide time to share work and receive verbal feedback from a number of you. </a:t>
            </a:r>
            <a:r>
              <a:rPr lang="en-GB" dirty="0">
                <a:latin typeface="Letter-join Plus 40" panose="02000505000000020003" pitchFamily="50" charset="0"/>
                <a:sym typeface="Wingdings" panose="05000000000000000000" pitchFamily="2" charset="2"/>
              </a:rPr>
              <a:t></a:t>
            </a:r>
            <a:endParaRPr lang="en-GB" dirty="0">
              <a:latin typeface="Letter-join Plus 40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404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8395D-8137-4933-839F-6F7612A1D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950" y="2784773"/>
            <a:ext cx="10960100" cy="994306"/>
          </a:xfrm>
        </p:spPr>
        <p:txBody>
          <a:bodyPr/>
          <a:lstStyle/>
          <a:p>
            <a:pPr algn="ctr"/>
            <a:r>
              <a:rPr lang="en-GB" b="1" u="sng" dirty="0">
                <a:solidFill>
                  <a:schemeClr val="tx2">
                    <a:lumMod val="75000"/>
                  </a:schemeClr>
                </a:solidFill>
                <a:latin typeface="Letter-join Plus 40" panose="02000505000000020003" pitchFamily="50" charset="0"/>
              </a:rPr>
              <a:t>Trapped Inside the Workhouse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2D08C6-A11D-43A8-A9F5-DB87DC5B9D97}"/>
              </a:ext>
            </a:extLst>
          </p:cNvPr>
          <p:cNvSpPr txBox="1"/>
          <p:nvPr/>
        </p:nvSpPr>
        <p:spPr>
          <a:xfrm>
            <a:off x="225287" y="145774"/>
            <a:ext cx="5658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Teachers’ use for shared ideas when feeding back:</a:t>
            </a:r>
          </a:p>
        </p:txBody>
      </p:sp>
    </p:spTree>
    <p:extLst>
      <p:ext uri="{BB962C8B-B14F-4D97-AF65-F5344CB8AC3E}">
        <p14:creationId xmlns:p14="http://schemas.microsoft.com/office/powerpoint/2010/main" val="4126223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214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Letter-join Plus 40</vt:lpstr>
      <vt:lpstr>Twinkl SemiBold</vt:lpstr>
      <vt:lpstr>Wingdings</vt:lpstr>
      <vt:lpstr>Office Theme</vt:lpstr>
      <vt:lpstr>WALT: generate vocabulary for meaning and purpose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During a live lesson this week, we will provide time to share work and receive verbal feedback from a number of you. </vt:lpstr>
      <vt:lpstr>Trapped Inside the Workhouse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WALT: generate vocabulary for meaning and purpose </dc:title>
  <dc:creator>S Burnard WLS</dc:creator>
  <cp:lastModifiedBy>S Burnard WLS</cp:lastModifiedBy>
  <cp:revision>5</cp:revision>
  <dcterms:created xsi:type="dcterms:W3CDTF">2021-01-12T16:33:12Z</dcterms:created>
  <dcterms:modified xsi:type="dcterms:W3CDTF">2021-01-12T16:41:14Z</dcterms:modified>
</cp:coreProperties>
</file>