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36"/>
  </p:notesMasterIdLst>
  <p:sldIdLst>
    <p:sldId id="286" r:id="rId3"/>
    <p:sldId id="287" r:id="rId4"/>
    <p:sldId id="288" r:id="rId5"/>
    <p:sldId id="313" r:id="rId6"/>
    <p:sldId id="314" r:id="rId7"/>
    <p:sldId id="332" r:id="rId8"/>
    <p:sldId id="333" r:id="rId9"/>
    <p:sldId id="345" r:id="rId10"/>
    <p:sldId id="330" r:id="rId11"/>
    <p:sldId id="334" r:id="rId12"/>
    <p:sldId id="336" r:id="rId13"/>
    <p:sldId id="335" r:id="rId14"/>
    <p:sldId id="337" r:id="rId15"/>
    <p:sldId id="338" r:id="rId16"/>
    <p:sldId id="339" r:id="rId17"/>
    <p:sldId id="340" r:id="rId18"/>
    <p:sldId id="341" r:id="rId19"/>
    <p:sldId id="342" r:id="rId20"/>
    <p:sldId id="343" r:id="rId21"/>
    <p:sldId id="344" r:id="rId22"/>
    <p:sldId id="346" r:id="rId23"/>
    <p:sldId id="331" r:id="rId24"/>
    <p:sldId id="315" r:id="rId25"/>
    <p:sldId id="347" r:id="rId26"/>
    <p:sldId id="348" r:id="rId27"/>
    <p:sldId id="349" r:id="rId28"/>
    <p:sldId id="318" r:id="rId29"/>
    <p:sldId id="351" r:id="rId30"/>
    <p:sldId id="350" r:id="rId31"/>
    <p:sldId id="352" r:id="rId32"/>
    <p:sldId id="319" r:id="rId33"/>
    <p:sldId id="320" r:id="rId34"/>
    <p:sldId id="35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a:srgbClr val="969696"/>
    <a:srgbClr val="DBCC0D"/>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343" autoAdjust="0"/>
  </p:normalViewPr>
  <p:slideViewPr>
    <p:cSldViewPr snapToGrid="0">
      <p:cViewPr varScale="1">
        <p:scale>
          <a:sx n="73" d="100"/>
          <a:sy n="73" d="100"/>
        </p:scale>
        <p:origin x="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7EBC7-F0BE-4386-8176-B089FF67B110}" type="datetimeFigureOut">
              <a:rPr lang="en-GB" smtClean="0"/>
              <a:t>10/01/2021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0ADA96-3B8D-4562-BF3C-2442EFF063F9}" type="slidenum">
              <a:rPr lang="en-GB" smtClean="0"/>
              <a:t>‹#›</a:t>
            </a:fld>
            <a:endParaRPr lang="en-GB"/>
          </a:p>
        </p:txBody>
      </p:sp>
    </p:spTree>
    <p:extLst>
      <p:ext uri="{BB962C8B-B14F-4D97-AF65-F5344CB8AC3E}">
        <p14:creationId xmlns:p14="http://schemas.microsoft.com/office/powerpoint/2010/main" val="1553260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777EA43-F82C-4CB4-9F7A-524E6507597F}" type="datetimeFigureOut">
              <a:rPr lang="en-GB" smtClean="0"/>
              <a:t>10/01/2021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9F741E-EB12-481C-81D0-A9799A2EEC6B}" type="slidenum">
              <a:rPr lang="en-GB" smtClean="0"/>
              <a:t>‹#›</a:t>
            </a:fld>
            <a:endParaRPr lang="en-GB"/>
          </a:p>
        </p:txBody>
      </p:sp>
    </p:spTree>
    <p:extLst>
      <p:ext uri="{BB962C8B-B14F-4D97-AF65-F5344CB8AC3E}">
        <p14:creationId xmlns:p14="http://schemas.microsoft.com/office/powerpoint/2010/main" val="665375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777EA43-F82C-4CB4-9F7A-524E6507597F}" type="datetimeFigureOut">
              <a:rPr lang="en-GB" smtClean="0"/>
              <a:t>10/01/2021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9F741E-EB12-481C-81D0-A9799A2EEC6B}" type="slidenum">
              <a:rPr lang="en-GB" smtClean="0"/>
              <a:t>‹#›</a:t>
            </a:fld>
            <a:endParaRPr lang="en-GB"/>
          </a:p>
        </p:txBody>
      </p:sp>
    </p:spTree>
    <p:extLst>
      <p:ext uri="{BB962C8B-B14F-4D97-AF65-F5344CB8AC3E}">
        <p14:creationId xmlns:p14="http://schemas.microsoft.com/office/powerpoint/2010/main" val="2746989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777EA43-F82C-4CB4-9F7A-524E6507597F}" type="datetimeFigureOut">
              <a:rPr lang="en-GB" smtClean="0"/>
              <a:t>10/01/2021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9F741E-EB12-481C-81D0-A9799A2EEC6B}" type="slidenum">
              <a:rPr lang="en-GB" smtClean="0"/>
              <a:t>‹#›</a:t>
            </a:fld>
            <a:endParaRPr lang="en-GB"/>
          </a:p>
        </p:txBody>
      </p:sp>
    </p:spTree>
    <p:extLst>
      <p:ext uri="{BB962C8B-B14F-4D97-AF65-F5344CB8AC3E}">
        <p14:creationId xmlns:p14="http://schemas.microsoft.com/office/powerpoint/2010/main" val="1381578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1/10/2021</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40896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1/10/2021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19428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1/10/2021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84464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1/10/2021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33254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1/10/2021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02902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1/10/2021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6068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1/10/2021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58179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1/10/2021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6460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777EA43-F82C-4CB4-9F7A-524E6507597F}" type="datetimeFigureOut">
              <a:rPr lang="en-GB" smtClean="0"/>
              <a:t>10/01/2021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9F741E-EB12-481C-81D0-A9799A2EEC6B}" type="slidenum">
              <a:rPr lang="en-GB" smtClean="0"/>
              <a:t>‹#›</a:t>
            </a:fld>
            <a:endParaRPr lang="en-GB"/>
          </a:p>
        </p:txBody>
      </p:sp>
    </p:spTree>
    <p:extLst>
      <p:ext uri="{BB962C8B-B14F-4D97-AF65-F5344CB8AC3E}">
        <p14:creationId xmlns:p14="http://schemas.microsoft.com/office/powerpoint/2010/main" val="422768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1/10/2021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99264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1/10/2021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35208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1/10/2021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88878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1/10/2021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05413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1/10/2021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8012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1/10/2021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79310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1/10/2021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824482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1/10/2021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61872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1/10/2021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68468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F9B4263F-1446-491B-A3F5-9A54710A3E3D}"/>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2059670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77EA43-F82C-4CB4-9F7A-524E6507597F}" type="datetimeFigureOut">
              <a:rPr lang="en-GB" smtClean="0"/>
              <a:t>10/01/2021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9F741E-EB12-481C-81D0-A9799A2EEC6B}" type="slidenum">
              <a:rPr lang="en-GB" smtClean="0"/>
              <a:t>‹#›</a:t>
            </a:fld>
            <a:endParaRPr lang="en-GB"/>
          </a:p>
        </p:txBody>
      </p:sp>
    </p:spTree>
    <p:extLst>
      <p:ext uri="{BB962C8B-B14F-4D97-AF65-F5344CB8AC3E}">
        <p14:creationId xmlns:p14="http://schemas.microsoft.com/office/powerpoint/2010/main" val="16677087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F9B4263F-1446-491B-A3F5-9A54710A3E3D}"/>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23769541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F9B4263F-1446-491B-A3F5-9A54710A3E3D}"/>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2896011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Rounded Rectangle 2"/>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30310768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Rounded Rectangle 2"/>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7156060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Rounded Rectangle 2"/>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14656822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Rounded Rectangle 2"/>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10211705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Rounded Rectangle 2"/>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3513496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777EA43-F82C-4CB4-9F7A-524E6507597F}" type="datetimeFigureOut">
              <a:rPr lang="en-GB" smtClean="0"/>
              <a:t>10/01/2021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9F741E-EB12-481C-81D0-A9799A2EEC6B}" type="slidenum">
              <a:rPr lang="en-GB" smtClean="0"/>
              <a:t>‹#›</a:t>
            </a:fld>
            <a:endParaRPr lang="en-GB"/>
          </a:p>
        </p:txBody>
      </p:sp>
    </p:spTree>
    <p:extLst>
      <p:ext uri="{BB962C8B-B14F-4D97-AF65-F5344CB8AC3E}">
        <p14:creationId xmlns:p14="http://schemas.microsoft.com/office/powerpoint/2010/main" val="1181505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777EA43-F82C-4CB4-9F7A-524E6507597F}" type="datetimeFigureOut">
              <a:rPr lang="en-GB" smtClean="0"/>
              <a:t>10/01/2021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9F741E-EB12-481C-81D0-A9799A2EEC6B}" type="slidenum">
              <a:rPr lang="en-GB" smtClean="0"/>
              <a:t>‹#›</a:t>
            </a:fld>
            <a:endParaRPr lang="en-GB"/>
          </a:p>
        </p:txBody>
      </p:sp>
    </p:spTree>
    <p:extLst>
      <p:ext uri="{BB962C8B-B14F-4D97-AF65-F5344CB8AC3E}">
        <p14:creationId xmlns:p14="http://schemas.microsoft.com/office/powerpoint/2010/main" val="3489372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777EA43-F82C-4CB4-9F7A-524E6507597F}" type="datetimeFigureOut">
              <a:rPr lang="en-GB" smtClean="0"/>
              <a:t>10/01/2021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9F741E-EB12-481C-81D0-A9799A2EEC6B}" type="slidenum">
              <a:rPr lang="en-GB" smtClean="0"/>
              <a:t>‹#›</a:t>
            </a:fld>
            <a:endParaRPr lang="en-GB"/>
          </a:p>
        </p:txBody>
      </p:sp>
    </p:spTree>
    <p:extLst>
      <p:ext uri="{BB962C8B-B14F-4D97-AF65-F5344CB8AC3E}">
        <p14:creationId xmlns:p14="http://schemas.microsoft.com/office/powerpoint/2010/main" val="3483641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7EA43-F82C-4CB4-9F7A-524E6507597F}" type="datetimeFigureOut">
              <a:rPr lang="en-GB" smtClean="0"/>
              <a:t>10/01/2021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9F741E-EB12-481C-81D0-A9799A2EEC6B}" type="slidenum">
              <a:rPr lang="en-GB" smtClean="0"/>
              <a:t>‹#›</a:t>
            </a:fld>
            <a:endParaRPr lang="en-GB"/>
          </a:p>
        </p:txBody>
      </p:sp>
    </p:spTree>
    <p:extLst>
      <p:ext uri="{BB962C8B-B14F-4D97-AF65-F5344CB8AC3E}">
        <p14:creationId xmlns:p14="http://schemas.microsoft.com/office/powerpoint/2010/main" val="3119461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77EA43-F82C-4CB4-9F7A-524E6507597F}" type="datetimeFigureOut">
              <a:rPr lang="en-GB" smtClean="0"/>
              <a:t>10/01/2021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9F741E-EB12-481C-81D0-A9799A2EEC6B}" type="slidenum">
              <a:rPr lang="en-GB" smtClean="0"/>
              <a:t>‹#›</a:t>
            </a:fld>
            <a:endParaRPr lang="en-GB"/>
          </a:p>
        </p:txBody>
      </p:sp>
    </p:spTree>
    <p:extLst>
      <p:ext uri="{BB962C8B-B14F-4D97-AF65-F5344CB8AC3E}">
        <p14:creationId xmlns:p14="http://schemas.microsoft.com/office/powerpoint/2010/main" val="2053931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77EA43-F82C-4CB4-9F7A-524E6507597F}" type="datetimeFigureOut">
              <a:rPr lang="en-GB" smtClean="0"/>
              <a:t>10/01/2021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9F741E-EB12-481C-81D0-A9799A2EEC6B}" type="slidenum">
              <a:rPr lang="en-GB" smtClean="0"/>
              <a:t>‹#›</a:t>
            </a:fld>
            <a:endParaRPr lang="en-GB"/>
          </a:p>
        </p:txBody>
      </p:sp>
    </p:spTree>
    <p:extLst>
      <p:ext uri="{BB962C8B-B14F-4D97-AF65-F5344CB8AC3E}">
        <p14:creationId xmlns:p14="http://schemas.microsoft.com/office/powerpoint/2010/main" val="4253572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microsoft.com/office/2007/relationships/hdphoto" Target="../media/hdphoto1.wdp"/><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77EA43-F82C-4CB4-9F7A-524E6507597F}" type="datetimeFigureOut">
              <a:rPr lang="en-GB" smtClean="0"/>
              <a:t>10/01/2021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9F741E-EB12-481C-81D0-A9799A2EEC6B}" type="slidenum">
              <a:rPr lang="en-GB" smtClean="0"/>
              <a:t>‹#›</a:t>
            </a:fld>
            <a:endParaRPr lang="en-GB"/>
          </a:p>
        </p:txBody>
      </p:sp>
    </p:spTree>
    <p:extLst>
      <p:ext uri="{BB962C8B-B14F-4D97-AF65-F5344CB8AC3E}">
        <p14:creationId xmlns:p14="http://schemas.microsoft.com/office/powerpoint/2010/main" val="3685952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7">
            <a:lum/>
            <a:extLst>
              <a:ext uri="{BEBA8EAE-BF5A-486C-A8C5-ECC9F3942E4B}">
                <a14:imgProps xmlns:a14="http://schemas.microsoft.com/office/drawing/2010/main">
                  <a14:imgLayer r:embed="rId28">
                    <a14:imgEffect>
                      <a14:sharpenSoften amount="1000"/>
                    </a14:imgEffect>
                  </a14:imgLayer>
                </a14:imgProps>
              </a:ext>
            </a:extLst>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2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1/10/2021</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375102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0.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6.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6.jpg"/><Relationship Id="rId1" Type="http://schemas.openxmlformats.org/officeDocument/2006/relationships/slideLayout" Target="../slideLayouts/slideLayout13.xml"/><Relationship Id="rId5" Type="http://schemas.openxmlformats.org/officeDocument/2006/relationships/image" Target="../media/image17.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6.jpg"/><Relationship Id="rId1" Type="http://schemas.openxmlformats.org/officeDocument/2006/relationships/slideLayout" Target="../slideLayouts/slideLayout13.xml"/><Relationship Id="rId5" Type="http://schemas.openxmlformats.org/officeDocument/2006/relationships/image" Target="../media/image17.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6.jpg"/><Relationship Id="rId1" Type="http://schemas.openxmlformats.org/officeDocument/2006/relationships/slideLayout" Target="../slideLayouts/slideLayout13.xml"/><Relationship Id="rId5" Type="http://schemas.openxmlformats.org/officeDocument/2006/relationships/image" Target="../media/image17.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6.jpg"/><Relationship Id="rId1" Type="http://schemas.openxmlformats.org/officeDocument/2006/relationships/slideLayout" Target="../slideLayouts/slideLayout13.xml"/><Relationship Id="rId5" Type="http://schemas.openxmlformats.org/officeDocument/2006/relationships/image" Target="../media/image17.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myon.co.uk/login/index.html" TargetMode="External"/><Relationship Id="rId7" Type="http://schemas.openxmlformats.org/officeDocument/2006/relationships/image" Target="../media/image7.png"/><Relationship Id="rId2" Type="http://schemas.openxmlformats.org/officeDocument/2006/relationships/hyperlink" Target="https://ukhosted64.renlearn.co.uk/2249453/"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4323" y="636480"/>
            <a:ext cx="9844999" cy="2214245"/>
          </a:xfrm>
        </p:spPr>
        <p:txBody>
          <a:bodyPr>
            <a:noAutofit/>
          </a:bodyPr>
          <a:lstStyle/>
          <a:p>
            <a:r>
              <a:rPr lang="en-GB" sz="5400" u="sng" dirty="0">
                <a:latin typeface="Letter-join Plus 40" pitchFamily="50" charset="0"/>
              </a:rPr>
              <a:t>Year 5</a:t>
            </a:r>
            <a:br>
              <a:rPr lang="en-GB" sz="5400" u="sng" dirty="0">
                <a:latin typeface="Letter-join Plus 40" pitchFamily="50" charset="0"/>
              </a:rPr>
            </a:br>
            <a:r>
              <a:rPr lang="en-GB" sz="5400" u="sng" dirty="0">
                <a:latin typeface="Letter-join Plus 40" pitchFamily="50" charset="0"/>
              </a:rPr>
              <a:t>Virtual Learning Activities</a:t>
            </a:r>
            <a:br>
              <a:rPr lang="en-GB" sz="5400" u="sng" dirty="0">
                <a:latin typeface="Letter-join Plus 40" pitchFamily="50" charset="0"/>
              </a:rPr>
            </a:br>
            <a:r>
              <a:rPr lang="en-GB" sz="5400" u="sng" dirty="0" smtClean="0">
                <a:latin typeface="Letter-join Plus 40" pitchFamily="50" charset="0"/>
              </a:rPr>
              <a:t>January </a:t>
            </a:r>
            <a:r>
              <a:rPr lang="en-GB" sz="5400" u="sng" dirty="0">
                <a:latin typeface="Letter-join Plus 40" pitchFamily="50" charset="0"/>
              </a:rPr>
              <a:t>2021</a:t>
            </a:r>
          </a:p>
        </p:txBody>
      </p:sp>
      <p:pic>
        <p:nvPicPr>
          <p:cNvPr id="6" name="Picture 5" descr="Woodloes_logo.wmf">
            <a:extLst>
              <a:ext uri="{FF2B5EF4-FFF2-40B4-BE49-F238E27FC236}">
                <a16:creationId xmlns:a16="http://schemas.microsoft.com/office/drawing/2014/main" id="{47275619-9B7D-4730-8E02-B0EA4C2F44F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7866" y="3366814"/>
            <a:ext cx="2177912" cy="1842208"/>
          </a:xfrm>
          <a:prstGeom prst="rect">
            <a:avLst/>
          </a:prstGeom>
          <a:noFill/>
          <a:ln>
            <a:noFill/>
          </a:ln>
        </p:spPr>
      </p:pic>
      <p:sp>
        <p:nvSpPr>
          <p:cNvPr id="3" name="Rectangle 2"/>
          <p:cNvSpPr/>
          <p:nvPr/>
        </p:nvSpPr>
        <p:spPr>
          <a:xfrm>
            <a:off x="2594607" y="5705009"/>
            <a:ext cx="6804430" cy="584775"/>
          </a:xfrm>
          <a:prstGeom prst="rect">
            <a:avLst/>
          </a:prstGeom>
        </p:spPr>
        <p:txBody>
          <a:bodyPr wrap="square">
            <a:spAutoFit/>
          </a:bodyPr>
          <a:lstStyle/>
          <a:p>
            <a:pPr algn="ctr"/>
            <a:r>
              <a:rPr lang="en-GB" sz="3200" u="sng" dirty="0">
                <a:latin typeface="Letter-join Plus 40" panose="02000505000000020003" pitchFamily="50" charset="0"/>
                <a:ea typeface="Calibri" panose="020F0502020204030204" pitchFamily="34" charset="0"/>
                <a:cs typeface="BPreplay" panose="02000503000000020004" charset="0"/>
              </a:rPr>
              <a:t>Week Beginning </a:t>
            </a:r>
            <a:r>
              <a:rPr lang="en-GB" sz="3200" u="sng" dirty="0" smtClean="0">
                <a:latin typeface="Letter-join Plus 40" panose="02000505000000020003" pitchFamily="50" charset="0"/>
                <a:ea typeface="Calibri" panose="020F0502020204030204" pitchFamily="34" charset="0"/>
                <a:cs typeface="BPreplay" panose="02000503000000020004" charset="0"/>
              </a:rPr>
              <a:t>11.01.21 </a:t>
            </a:r>
            <a:endParaRPr lang="en-GB" sz="3200" u="sng" dirty="0" smtClean="0">
              <a:latin typeface="Letter-join Plus 40" panose="02000505000000020003" pitchFamily="50" charset="0"/>
              <a:ea typeface="Calibri" panose="020F0502020204030204" pitchFamily="34" charset="0"/>
              <a:cs typeface="BPreplay" panose="02000503000000020004" charset="0"/>
            </a:endParaRPr>
          </a:p>
        </p:txBody>
      </p:sp>
      <p:pic>
        <p:nvPicPr>
          <p:cNvPr id="1026" name="Picture 2" descr="ENGLISH 1º ESO 17-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58479">
            <a:off x="494954" y="3456309"/>
            <a:ext cx="3644137" cy="16431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6896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ChangeArrowheads="1"/>
          </p:cNvSpPr>
          <p:nvPr/>
        </p:nvSpPr>
        <p:spPr bwMode="auto">
          <a:xfrm>
            <a:off x="605118" y="535840"/>
            <a:ext cx="10981422" cy="699404"/>
          </a:xfrm>
          <a:prstGeom prst="rect">
            <a:avLst/>
          </a:prstGeom>
          <a:solidFill>
            <a:srgbClr val="2DB6BC">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nchor="ct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sz="3600" b="1" dirty="0">
                <a:solidFill>
                  <a:schemeClr val="tx1"/>
                </a:solidFill>
                <a:latin typeface="Letter-join Plus 40" panose="02000505000000020003" pitchFamily="50" charset="0"/>
              </a:rPr>
              <a:t>What is a simple sentence?</a:t>
            </a:r>
          </a:p>
        </p:txBody>
      </p:sp>
      <p:sp>
        <p:nvSpPr>
          <p:cNvPr id="6" name="Rectangle 5"/>
          <p:cNvSpPr>
            <a:spLocks/>
          </p:cNvSpPr>
          <p:nvPr/>
        </p:nvSpPr>
        <p:spPr bwMode="auto">
          <a:xfrm>
            <a:off x="605118" y="1599265"/>
            <a:ext cx="10981422" cy="1510771"/>
          </a:xfrm>
          <a:prstGeom prst="rect">
            <a:avLst/>
          </a:prstGeom>
          <a:noFill/>
          <a:ln w="19050">
            <a:solidFill>
              <a:srgbClr val="87BD3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sz="2800" dirty="0">
                <a:solidFill>
                  <a:schemeClr val="tx1"/>
                </a:solidFill>
                <a:latin typeface="Letter-join Plus 40" panose="02000505000000020003" pitchFamily="50" charset="0"/>
              </a:rPr>
              <a:t>A simple sentence is a group of words that expresses one complete thought. Every simple sentence must contain a </a:t>
            </a:r>
            <a:r>
              <a:rPr lang="en-GB" altLang="en-US" sz="2800" b="1" dirty="0">
                <a:solidFill>
                  <a:srgbClr val="0078C2"/>
                </a:solidFill>
                <a:latin typeface="Letter-join Plus 40" panose="02000505000000020003" pitchFamily="50" charset="0"/>
              </a:rPr>
              <a:t>subject</a:t>
            </a:r>
            <a:r>
              <a:rPr lang="en-GB" altLang="en-US" sz="2800" dirty="0">
                <a:solidFill>
                  <a:schemeClr val="tx1"/>
                </a:solidFill>
                <a:latin typeface="Letter-join Plus 40" panose="02000505000000020003" pitchFamily="50" charset="0"/>
              </a:rPr>
              <a:t> and a </a:t>
            </a:r>
            <a:r>
              <a:rPr lang="en-GB" altLang="en-US" sz="2800" b="1" dirty="0">
                <a:solidFill>
                  <a:srgbClr val="009541"/>
                </a:solidFill>
                <a:latin typeface="Letter-join Plus 40" panose="02000505000000020003" pitchFamily="50" charset="0"/>
              </a:rPr>
              <a:t>verb</a:t>
            </a:r>
            <a:r>
              <a:rPr lang="en-GB" altLang="en-US" sz="2800" dirty="0">
                <a:solidFill>
                  <a:schemeClr val="tx1"/>
                </a:solidFill>
                <a:latin typeface="Letter-join Plus 40" panose="02000505000000020003" pitchFamily="50" charset="0"/>
              </a:rPr>
              <a:t>. They can also be called a </a:t>
            </a:r>
            <a:r>
              <a:rPr lang="en-GB" altLang="en-US" sz="2800" b="1" dirty="0">
                <a:solidFill>
                  <a:schemeClr val="tx1"/>
                </a:solidFill>
                <a:latin typeface="Letter-join Plus 40" panose="02000505000000020003" pitchFamily="50" charset="0"/>
              </a:rPr>
              <a:t>main</a:t>
            </a:r>
            <a:r>
              <a:rPr lang="en-GB" altLang="en-US" sz="2800" dirty="0">
                <a:solidFill>
                  <a:schemeClr val="tx1"/>
                </a:solidFill>
                <a:latin typeface="Letter-join Plus 40" panose="02000505000000020003" pitchFamily="50" charset="0"/>
              </a:rPr>
              <a:t> or </a:t>
            </a:r>
            <a:r>
              <a:rPr lang="en-GB" altLang="en-US" sz="2800" b="1" dirty="0">
                <a:solidFill>
                  <a:schemeClr val="tx1"/>
                </a:solidFill>
                <a:latin typeface="Letter-join Plus 40" panose="02000505000000020003" pitchFamily="50" charset="0"/>
              </a:rPr>
              <a:t>independent</a:t>
            </a:r>
            <a:r>
              <a:rPr lang="en-GB" altLang="en-US" sz="2800" dirty="0">
                <a:solidFill>
                  <a:schemeClr val="tx1"/>
                </a:solidFill>
                <a:latin typeface="Letter-join Plus 40" panose="02000505000000020003" pitchFamily="50" charset="0"/>
              </a:rPr>
              <a:t> clause.</a:t>
            </a:r>
            <a:endParaRPr lang="en-GB" altLang="en-US" sz="3200" dirty="0">
              <a:solidFill>
                <a:schemeClr val="tx1"/>
              </a:solidFill>
              <a:latin typeface="Letter-join Plus 40" panose="02000505000000020003" pitchFamily="50" charset="0"/>
            </a:endParaRPr>
          </a:p>
        </p:txBody>
      </p:sp>
      <p:sp>
        <p:nvSpPr>
          <p:cNvPr id="19" name="Rectangle 18"/>
          <p:cNvSpPr>
            <a:spLocks noChangeArrowheads="1"/>
          </p:cNvSpPr>
          <p:nvPr/>
        </p:nvSpPr>
        <p:spPr bwMode="auto">
          <a:xfrm>
            <a:off x="755650" y="3502120"/>
            <a:ext cx="10720200" cy="587441"/>
          </a:xfrm>
          <a:prstGeom prst="rect">
            <a:avLst/>
          </a:prstGeom>
          <a:solidFill>
            <a:srgbClr val="2DB6BC">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sz="2400" dirty="0">
                <a:solidFill>
                  <a:schemeClr val="tx1"/>
                </a:solidFill>
                <a:latin typeface="Letter-join Plus 40" panose="02000505000000020003" pitchFamily="50" charset="0"/>
              </a:rPr>
              <a:t>Can you spot the subjects and the verbs in these main/independent clauses?</a:t>
            </a:r>
          </a:p>
        </p:txBody>
      </p:sp>
      <p:sp>
        <p:nvSpPr>
          <p:cNvPr id="20" name="Rectangle 19"/>
          <p:cNvSpPr>
            <a:spLocks noChangeArrowheads="1"/>
          </p:cNvSpPr>
          <p:nvPr/>
        </p:nvSpPr>
        <p:spPr bwMode="auto">
          <a:xfrm>
            <a:off x="768350" y="4408488"/>
            <a:ext cx="10720200" cy="648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sz="2800">
                <a:solidFill>
                  <a:schemeClr val="tx1"/>
                </a:solidFill>
                <a:latin typeface="Letter-join Plus 40" panose="02000505000000020003" pitchFamily="50" charset="0"/>
              </a:rPr>
              <a:t>Samira likes football.</a:t>
            </a:r>
          </a:p>
        </p:txBody>
      </p:sp>
      <p:sp>
        <p:nvSpPr>
          <p:cNvPr id="21" name="Rectangle 20"/>
          <p:cNvSpPr>
            <a:spLocks noChangeArrowheads="1"/>
          </p:cNvSpPr>
          <p:nvPr/>
        </p:nvSpPr>
        <p:spPr bwMode="auto">
          <a:xfrm>
            <a:off x="760413" y="5218112"/>
            <a:ext cx="10720200" cy="648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sz="2800">
                <a:solidFill>
                  <a:schemeClr val="tx1"/>
                </a:solidFill>
                <a:latin typeface="Letter-join Plus 40" panose="02000505000000020003" pitchFamily="50" charset="0"/>
              </a:rPr>
              <a:t>Ben loves basketball.</a:t>
            </a:r>
          </a:p>
        </p:txBody>
      </p:sp>
      <p:sp>
        <p:nvSpPr>
          <p:cNvPr id="22" name="Rectangle 21"/>
          <p:cNvSpPr>
            <a:spLocks noChangeArrowheads="1"/>
          </p:cNvSpPr>
          <p:nvPr/>
        </p:nvSpPr>
        <p:spPr bwMode="auto">
          <a:xfrm>
            <a:off x="755650" y="4408488"/>
            <a:ext cx="10720200" cy="648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sz="2800" b="1">
                <a:solidFill>
                  <a:srgbClr val="0078C2"/>
                </a:solidFill>
                <a:latin typeface="Letter-join Plus 40" panose="02000505000000020003" pitchFamily="50" charset="0"/>
              </a:rPr>
              <a:t>Samira</a:t>
            </a:r>
            <a:r>
              <a:rPr lang="en-GB" altLang="en-US" sz="2800">
                <a:solidFill>
                  <a:schemeClr val="tx1"/>
                </a:solidFill>
                <a:latin typeface="Letter-join Plus 40" panose="02000505000000020003" pitchFamily="50" charset="0"/>
              </a:rPr>
              <a:t> likes football.</a:t>
            </a:r>
          </a:p>
        </p:txBody>
      </p:sp>
      <p:sp>
        <p:nvSpPr>
          <p:cNvPr id="23" name="Rectangle 22"/>
          <p:cNvSpPr>
            <a:spLocks noChangeArrowheads="1"/>
          </p:cNvSpPr>
          <p:nvPr/>
        </p:nvSpPr>
        <p:spPr bwMode="auto">
          <a:xfrm>
            <a:off x="755650" y="5218112"/>
            <a:ext cx="10720200" cy="648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sz="2800" b="1">
                <a:solidFill>
                  <a:srgbClr val="0078C2"/>
                </a:solidFill>
                <a:latin typeface="Letter-join Plus 40" panose="02000505000000020003" pitchFamily="50" charset="0"/>
              </a:rPr>
              <a:t>Ben</a:t>
            </a:r>
            <a:r>
              <a:rPr lang="en-GB" altLang="en-US" sz="2800">
                <a:solidFill>
                  <a:schemeClr val="tx1"/>
                </a:solidFill>
                <a:latin typeface="Letter-join Plus 40" panose="02000505000000020003" pitchFamily="50" charset="0"/>
              </a:rPr>
              <a:t> loves basketball.</a:t>
            </a:r>
          </a:p>
        </p:txBody>
      </p:sp>
      <p:sp>
        <p:nvSpPr>
          <p:cNvPr id="24" name="Rectangle 23"/>
          <p:cNvSpPr>
            <a:spLocks noChangeArrowheads="1"/>
          </p:cNvSpPr>
          <p:nvPr/>
        </p:nvSpPr>
        <p:spPr bwMode="auto">
          <a:xfrm>
            <a:off x="763588" y="4408488"/>
            <a:ext cx="10720200" cy="648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sz="2800" b="1" dirty="0">
                <a:solidFill>
                  <a:srgbClr val="0078C2"/>
                </a:solidFill>
                <a:latin typeface="Letter-join Plus 40" panose="02000505000000020003" pitchFamily="50" charset="0"/>
              </a:rPr>
              <a:t>Samira</a:t>
            </a:r>
            <a:r>
              <a:rPr lang="en-GB" altLang="en-US" sz="2800" dirty="0">
                <a:solidFill>
                  <a:schemeClr val="tx1"/>
                </a:solidFill>
                <a:latin typeface="Letter-join Plus 40" panose="02000505000000020003" pitchFamily="50" charset="0"/>
              </a:rPr>
              <a:t> </a:t>
            </a:r>
            <a:r>
              <a:rPr lang="en-GB" altLang="en-US" sz="2800" b="1" dirty="0">
                <a:solidFill>
                  <a:srgbClr val="009541"/>
                </a:solidFill>
                <a:latin typeface="Letter-join Plus 40" panose="02000505000000020003" pitchFamily="50" charset="0"/>
              </a:rPr>
              <a:t>likes</a:t>
            </a:r>
            <a:r>
              <a:rPr lang="en-GB" altLang="en-US" sz="2800" dirty="0">
                <a:solidFill>
                  <a:schemeClr val="tx1"/>
                </a:solidFill>
                <a:latin typeface="Letter-join Plus 40" panose="02000505000000020003" pitchFamily="50" charset="0"/>
              </a:rPr>
              <a:t> football.</a:t>
            </a:r>
          </a:p>
        </p:txBody>
      </p:sp>
      <p:sp>
        <p:nvSpPr>
          <p:cNvPr id="25" name="Rectangle 24"/>
          <p:cNvSpPr>
            <a:spLocks noChangeArrowheads="1"/>
          </p:cNvSpPr>
          <p:nvPr/>
        </p:nvSpPr>
        <p:spPr bwMode="auto">
          <a:xfrm>
            <a:off x="763588" y="5218112"/>
            <a:ext cx="10720200" cy="648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sz="2800" b="1">
                <a:solidFill>
                  <a:srgbClr val="0078C2"/>
                </a:solidFill>
                <a:latin typeface="Letter-join Plus 40" panose="02000505000000020003" pitchFamily="50" charset="0"/>
              </a:rPr>
              <a:t>Ben</a:t>
            </a:r>
            <a:r>
              <a:rPr lang="en-GB" altLang="en-US" sz="2800">
                <a:solidFill>
                  <a:schemeClr val="tx1"/>
                </a:solidFill>
                <a:latin typeface="Letter-join Plus 40" panose="02000505000000020003" pitchFamily="50" charset="0"/>
              </a:rPr>
              <a:t> </a:t>
            </a:r>
            <a:r>
              <a:rPr lang="en-GB" altLang="en-US" sz="2800" b="1">
                <a:solidFill>
                  <a:srgbClr val="009541"/>
                </a:solidFill>
                <a:latin typeface="Letter-join Plus 40" panose="02000505000000020003" pitchFamily="50" charset="0"/>
              </a:rPr>
              <a:t>loves</a:t>
            </a:r>
            <a:r>
              <a:rPr lang="en-GB" altLang="en-US" sz="2800">
                <a:solidFill>
                  <a:schemeClr val="tx1"/>
                </a:solidFill>
                <a:latin typeface="Letter-join Plus 40" panose="02000505000000020003" pitchFamily="50" charset="0"/>
              </a:rPr>
              <a:t> basketball.</a:t>
            </a:r>
          </a:p>
        </p:txBody>
      </p:sp>
      <p:sp>
        <p:nvSpPr>
          <p:cNvPr id="26" name="Rectangle 25"/>
          <p:cNvSpPr>
            <a:spLocks noChangeArrowheads="1"/>
          </p:cNvSpPr>
          <p:nvPr/>
        </p:nvSpPr>
        <p:spPr bwMode="auto">
          <a:xfrm>
            <a:off x="768350" y="4800599"/>
            <a:ext cx="2492759" cy="514738"/>
          </a:xfrm>
          <a:prstGeom prst="rect">
            <a:avLst/>
          </a:prstGeom>
          <a:solidFill>
            <a:srgbClr val="0078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latin typeface="Letter-join Plus 40" panose="02000505000000020003" pitchFamily="50" charset="0"/>
              </a:rPr>
              <a:t>subject</a:t>
            </a:r>
          </a:p>
        </p:txBody>
      </p:sp>
      <p:sp>
        <p:nvSpPr>
          <p:cNvPr id="27" name="Rectangle 26"/>
          <p:cNvSpPr>
            <a:spLocks noChangeArrowheads="1"/>
          </p:cNvSpPr>
          <p:nvPr/>
        </p:nvSpPr>
        <p:spPr bwMode="auto">
          <a:xfrm>
            <a:off x="8985320" y="4838807"/>
            <a:ext cx="2490530" cy="514738"/>
          </a:xfrm>
          <a:prstGeom prst="rect">
            <a:avLst/>
          </a:prstGeom>
          <a:solidFill>
            <a:srgbClr val="00954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latin typeface="Letter-join Plus 40" panose="02000505000000020003" pitchFamily="50" charset="0"/>
              </a:rPr>
              <a:t>verb</a:t>
            </a:r>
          </a:p>
        </p:txBody>
      </p:sp>
    </p:spTree>
    <p:extLst>
      <p:ext uri="{BB962C8B-B14F-4D97-AF65-F5344CB8AC3E}">
        <p14:creationId xmlns:p14="http://schemas.microsoft.com/office/powerpoint/2010/main" val="288835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
          <p:cNvSpPr>
            <a:spLocks noChangeArrowheads="1"/>
          </p:cNvSpPr>
          <p:nvPr/>
        </p:nvSpPr>
        <p:spPr bwMode="auto">
          <a:xfrm>
            <a:off x="2261825" y="2268773"/>
            <a:ext cx="7632700" cy="1007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sz="2800" dirty="0">
                <a:solidFill>
                  <a:schemeClr val="tx1"/>
                </a:solidFill>
                <a:latin typeface="Letter-join Plus 40" panose="02000505000000020003" pitchFamily="50" charset="0"/>
              </a:rPr>
              <a:t>Both of these main/independent clauses make sense on their own.</a:t>
            </a:r>
          </a:p>
        </p:txBody>
      </p:sp>
      <p:pic>
        <p:nvPicPr>
          <p:cNvPr id="11268" name="Picture 1"/>
          <p:cNvPicPr>
            <a:picLocks noChangeAspect="1"/>
          </p:cNvPicPr>
          <p:nvPr/>
        </p:nvPicPr>
        <p:blipFill>
          <a:blip r:embed="rId2">
            <a:extLst>
              <a:ext uri="{28A0092B-C50C-407E-A947-70E740481C1C}">
                <a14:useLocalDpi xmlns:a14="http://schemas.microsoft.com/office/drawing/2010/main" val="0"/>
              </a:ext>
            </a:extLst>
          </a:blip>
          <a:srcRect l="9512" t="14401" b="14270"/>
          <a:stretch>
            <a:fillRect/>
          </a:stretch>
        </p:blipFill>
        <p:spPr bwMode="auto">
          <a:xfrm>
            <a:off x="2133238" y="3275954"/>
            <a:ext cx="3008313"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3"/>
          <p:cNvPicPr>
            <a:picLocks noChangeAspect="1"/>
          </p:cNvPicPr>
          <p:nvPr/>
        </p:nvPicPr>
        <p:blipFill>
          <a:blip r:embed="rId3">
            <a:extLst>
              <a:ext uri="{28A0092B-C50C-407E-A947-70E740481C1C}">
                <a14:useLocalDpi xmlns:a14="http://schemas.microsoft.com/office/drawing/2010/main" val="0"/>
              </a:ext>
            </a:extLst>
          </a:blip>
          <a:srcRect t="15508" b="15767"/>
          <a:stretch>
            <a:fillRect/>
          </a:stretch>
        </p:blipFill>
        <p:spPr bwMode="auto">
          <a:xfrm>
            <a:off x="6873513" y="3320404"/>
            <a:ext cx="3325813"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6"/>
          <p:cNvSpPr txBox="1">
            <a:spLocks noChangeArrowheads="1"/>
          </p:cNvSpPr>
          <p:nvPr/>
        </p:nvSpPr>
        <p:spPr bwMode="auto">
          <a:xfrm>
            <a:off x="2334851" y="3642666"/>
            <a:ext cx="2085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eaLnBrk="1" hangingPunct="1">
              <a:lnSpc>
                <a:spcPct val="100000"/>
              </a:lnSpc>
              <a:spcBef>
                <a:spcPct val="0"/>
              </a:spcBef>
              <a:buFontTx/>
              <a:buNone/>
            </a:pPr>
            <a:r>
              <a:rPr lang="en-GB" altLang="en-US" sz="2400">
                <a:solidFill>
                  <a:schemeClr val="tx1"/>
                </a:solidFill>
                <a:latin typeface="Letter-join Plus 40" panose="02000505000000020003" pitchFamily="50" charset="0"/>
              </a:rPr>
              <a:t>Samira likes football.</a:t>
            </a:r>
          </a:p>
        </p:txBody>
      </p:sp>
      <p:sp>
        <p:nvSpPr>
          <p:cNvPr id="11271" name="TextBox 18"/>
          <p:cNvSpPr txBox="1">
            <a:spLocks noChangeArrowheads="1"/>
          </p:cNvSpPr>
          <p:nvPr/>
        </p:nvSpPr>
        <p:spPr bwMode="auto">
          <a:xfrm>
            <a:off x="7813313" y="3676003"/>
            <a:ext cx="2085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r" eaLnBrk="1" hangingPunct="1">
              <a:lnSpc>
                <a:spcPct val="100000"/>
              </a:lnSpc>
              <a:spcBef>
                <a:spcPct val="0"/>
              </a:spcBef>
              <a:buFontTx/>
              <a:buNone/>
            </a:pPr>
            <a:r>
              <a:rPr lang="en-GB" altLang="en-US" sz="2400">
                <a:solidFill>
                  <a:schemeClr val="bg1"/>
                </a:solidFill>
                <a:latin typeface="Letter-join Plus 40" panose="02000505000000020003" pitchFamily="50" charset="0"/>
              </a:rPr>
              <a:t>Ben loves basketball.</a:t>
            </a:r>
          </a:p>
        </p:txBody>
      </p:sp>
      <p:grpSp>
        <p:nvGrpSpPr>
          <p:cNvPr id="11" name="Group 10"/>
          <p:cNvGrpSpPr>
            <a:grpSpLocks/>
          </p:cNvGrpSpPr>
          <p:nvPr/>
        </p:nvGrpSpPr>
        <p:grpSpPr bwMode="auto">
          <a:xfrm>
            <a:off x="4416063" y="3301354"/>
            <a:ext cx="3324225" cy="1481137"/>
            <a:chOff x="2904673" y="1936059"/>
            <a:chExt cx="3325124" cy="1480371"/>
          </a:xfrm>
        </p:grpSpPr>
        <p:pic>
          <p:nvPicPr>
            <p:cNvPr id="11274" name="Picture 2"/>
            <p:cNvPicPr>
              <a:picLocks noChangeAspect="1"/>
            </p:cNvPicPr>
            <p:nvPr/>
          </p:nvPicPr>
          <p:blipFill>
            <a:blip r:embed="rId4">
              <a:extLst>
                <a:ext uri="{28A0092B-C50C-407E-A947-70E740481C1C}">
                  <a14:useLocalDpi xmlns:a14="http://schemas.microsoft.com/office/drawing/2010/main" val="0"/>
                </a:ext>
              </a:extLst>
            </a:blip>
            <a:srcRect t="15364" b="15649"/>
            <a:stretch>
              <a:fillRect/>
            </a:stretch>
          </p:blipFill>
          <p:spPr bwMode="auto">
            <a:xfrm>
              <a:off x="2904673" y="1936059"/>
              <a:ext cx="3325124" cy="1480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TextBox 19"/>
            <p:cNvSpPr txBox="1">
              <a:spLocks noChangeArrowheads="1"/>
            </p:cNvSpPr>
            <p:nvPr/>
          </p:nvSpPr>
          <p:spPr bwMode="auto">
            <a:xfrm>
              <a:off x="3529213" y="2445411"/>
              <a:ext cx="20855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Letter-join Plus 40" panose="02000505000000020003" pitchFamily="50" charset="0"/>
                </a:rPr>
                <a:t>and</a:t>
              </a:r>
            </a:p>
          </p:txBody>
        </p:sp>
      </p:grpSp>
      <p:sp>
        <p:nvSpPr>
          <p:cNvPr id="23" name="Rectangle 22"/>
          <p:cNvSpPr>
            <a:spLocks noChangeArrowheads="1"/>
          </p:cNvSpPr>
          <p:nvPr/>
        </p:nvSpPr>
        <p:spPr bwMode="auto">
          <a:xfrm>
            <a:off x="2347914" y="5376048"/>
            <a:ext cx="7632700" cy="884237"/>
          </a:xfrm>
          <a:prstGeom prst="rect">
            <a:avLst/>
          </a:prstGeom>
          <a:solidFill>
            <a:srgbClr val="2DB6BC">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sz="2400" dirty="0">
                <a:solidFill>
                  <a:schemeClr val="tx1"/>
                </a:solidFill>
                <a:latin typeface="Letter-join Plus 40" panose="02000505000000020003" pitchFamily="50" charset="0"/>
              </a:rPr>
              <a:t>When we link them together with a co-ordinating conjunction, they form a compound sentence.</a:t>
            </a:r>
          </a:p>
        </p:txBody>
      </p:sp>
      <p:sp>
        <p:nvSpPr>
          <p:cNvPr id="3" name="Title 2"/>
          <p:cNvSpPr>
            <a:spLocks noGrp="1"/>
          </p:cNvSpPr>
          <p:nvPr>
            <p:ph type="title"/>
          </p:nvPr>
        </p:nvSpPr>
        <p:spPr/>
        <p:txBody>
          <a:bodyPr/>
          <a:lstStyle/>
          <a:p>
            <a:endParaRPr lang="en-GB"/>
          </a:p>
        </p:txBody>
      </p:sp>
      <p:sp>
        <p:nvSpPr>
          <p:cNvPr id="14" name="Rectangle 4"/>
          <p:cNvSpPr>
            <a:spLocks noChangeArrowheads="1"/>
          </p:cNvSpPr>
          <p:nvPr/>
        </p:nvSpPr>
        <p:spPr bwMode="auto">
          <a:xfrm>
            <a:off x="587464" y="883376"/>
            <a:ext cx="10981422" cy="699404"/>
          </a:xfrm>
          <a:prstGeom prst="rect">
            <a:avLst/>
          </a:prstGeom>
          <a:solidFill>
            <a:srgbClr val="2DB6BC">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nchor="ct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sz="3600" b="1" dirty="0">
                <a:solidFill>
                  <a:schemeClr val="tx1"/>
                </a:solidFill>
                <a:latin typeface="Letter-join Plus 40" panose="02000505000000020003" pitchFamily="50" charset="0"/>
              </a:rPr>
              <a:t>What is a </a:t>
            </a:r>
            <a:r>
              <a:rPr lang="en-GB" altLang="en-US" sz="3600" b="1" dirty="0" smtClean="0">
                <a:solidFill>
                  <a:schemeClr val="tx1"/>
                </a:solidFill>
                <a:latin typeface="Letter-join Plus 40" panose="02000505000000020003" pitchFamily="50" charset="0"/>
              </a:rPr>
              <a:t>compound </a:t>
            </a:r>
            <a:r>
              <a:rPr lang="en-GB" altLang="en-US" sz="3600" b="1" dirty="0">
                <a:solidFill>
                  <a:schemeClr val="tx1"/>
                </a:solidFill>
                <a:latin typeface="Letter-join Plus 40" panose="02000505000000020003" pitchFamily="50" charset="0"/>
              </a:rPr>
              <a:t>sentence?</a:t>
            </a:r>
          </a:p>
        </p:txBody>
      </p:sp>
    </p:spTree>
    <p:extLst>
      <p:ext uri="{BB962C8B-B14F-4D97-AF65-F5344CB8AC3E}">
        <p14:creationId xmlns:p14="http://schemas.microsoft.com/office/powerpoint/2010/main" val="4040898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nodeType="afterGroup">
                            <p:stCondLst>
                              <p:cond delay="500"/>
                            </p:stCondLst>
                            <p:childTnLst>
                              <p:par>
                                <p:cTn id="9" presetID="10" presetClass="entr" presetSubtype="0" fill="hold"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ChangeArrowheads="1"/>
          </p:cNvSpPr>
          <p:nvPr/>
        </p:nvSpPr>
        <p:spPr bwMode="auto">
          <a:xfrm>
            <a:off x="835213" y="641945"/>
            <a:ext cx="10581340" cy="125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sz="3600" dirty="0">
                <a:solidFill>
                  <a:schemeClr val="tx1"/>
                </a:solidFill>
                <a:latin typeface="Letter-join Plus 40" panose="02000505000000020003" pitchFamily="50" charset="0"/>
              </a:rPr>
              <a:t>There are seven </a:t>
            </a:r>
            <a:r>
              <a:rPr lang="en-GB" altLang="en-US" sz="3600" dirty="0">
                <a:solidFill>
                  <a:srgbClr val="FF0000"/>
                </a:solidFill>
                <a:latin typeface="Letter-join Plus 40" panose="02000505000000020003" pitchFamily="50" charset="0"/>
              </a:rPr>
              <a:t>co-ordinating conjunctions</a:t>
            </a:r>
            <a:r>
              <a:rPr lang="en-GB" altLang="en-US" sz="3600" dirty="0">
                <a:solidFill>
                  <a:schemeClr val="tx1"/>
                </a:solidFill>
                <a:latin typeface="Letter-join Plus 40" panose="02000505000000020003" pitchFamily="50" charset="0"/>
              </a:rPr>
              <a:t> that we can remember using the mnemonic ‘FANBOYS</a:t>
            </a:r>
            <a:r>
              <a:rPr lang="en-GB" altLang="en-US" sz="3600" dirty="0" smtClean="0">
                <a:solidFill>
                  <a:schemeClr val="tx1"/>
                </a:solidFill>
                <a:latin typeface="Letter-join Plus 40" panose="02000505000000020003" pitchFamily="50" charset="0"/>
              </a:rPr>
              <a:t>’. </a:t>
            </a:r>
            <a:endParaRPr lang="en-GB" altLang="en-US" sz="3600" dirty="0">
              <a:solidFill>
                <a:schemeClr val="tx1"/>
              </a:solidFill>
              <a:latin typeface="Letter-join Plus 40" panose="02000505000000020003" pitchFamily="50" charset="0"/>
            </a:endParaRPr>
          </a:p>
        </p:txBody>
      </p:sp>
      <p:grpSp>
        <p:nvGrpSpPr>
          <p:cNvPr id="6" name="Group 5"/>
          <p:cNvGrpSpPr>
            <a:grpSpLocks/>
          </p:cNvGrpSpPr>
          <p:nvPr/>
        </p:nvGrpSpPr>
        <p:grpSpPr bwMode="auto">
          <a:xfrm>
            <a:off x="2135188" y="3497263"/>
            <a:ext cx="3008313" cy="1530350"/>
            <a:chOff x="622372" y="2167718"/>
            <a:chExt cx="3008861" cy="1530647"/>
          </a:xfrm>
        </p:grpSpPr>
        <p:pic>
          <p:nvPicPr>
            <p:cNvPr id="12307" name="Picture 1"/>
            <p:cNvPicPr>
              <a:picLocks noChangeAspect="1"/>
            </p:cNvPicPr>
            <p:nvPr/>
          </p:nvPicPr>
          <p:blipFill>
            <a:blip r:embed="rId2">
              <a:extLst>
                <a:ext uri="{28A0092B-C50C-407E-A947-70E740481C1C}">
                  <a14:useLocalDpi xmlns:a14="http://schemas.microsoft.com/office/drawing/2010/main" val="0"/>
                </a:ext>
              </a:extLst>
            </a:blip>
            <a:srcRect l="9512" t="14401" b="14270"/>
            <a:stretch>
              <a:fillRect/>
            </a:stretch>
          </p:blipFill>
          <p:spPr bwMode="auto">
            <a:xfrm>
              <a:off x="622372" y="2167718"/>
              <a:ext cx="3008861" cy="1530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8" name="TextBox 6"/>
            <p:cNvSpPr txBox="1">
              <a:spLocks noChangeArrowheads="1"/>
            </p:cNvSpPr>
            <p:nvPr/>
          </p:nvSpPr>
          <p:spPr bwMode="auto">
            <a:xfrm>
              <a:off x="823864" y="2532905"/>
              <a:ext cx="208557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eaLnBrk="1" hangingPunct="1">
                <a:lnSpc>
                  <a:spcPct val="100000"/>
                </a:lnSpc>
                <a:spcBef>
                  <a:spcPct val="0"/>
                </a:spcBef>
                <a:buFontTx/>
                <a:buNone/>
              </a:pPr>
              <a:r>
                <a:rPr lang="en-GB" altLang="en-US" sz="2400">
                  <a:solidFill>
                    <a:schemeClr val="tx1"/>
                  </a:solidFill>
                  <a:latin typeface="Letter-join Plus 40" panose="02000505000000020003" pitchFamily="50" charset="0"/>
                </a:rPr>
                <a:t>Samira likes football.</a:t>
              </a:r>
            </a:p>
          </p:txBody>
        </p:sp>
      </p:grpSp>
      <p:grpSp>
        <p:nvGrpSpPr>
          <p:cNvPr id="8" name="Group 7"/>
          <p:cNvGrpSpPr>
            <a:grpSpLocks/>
          </p:cNvGrpSpPr>
          <p:nvPr/>
        </p:nvGrpSpPr>
        <p:grpSpPr bwMode="auto">
          <a:xfrm>
            <a:off x="6875463" y="3540125"/>
            <a:ext cx="3325813" cy="1474788"/>
            <a:chOff x="5363132" y="2211012"/>
            <a:chExt cx="3325123" cy="1474784"/>
          </a:xfrm>
        </p:grpSpPr>
        <p:pic>
          <p:nvPicPr>
            <p:cNvPr id="12305" name="Picture 3"/>
            <p:cNvPicPr>
              <a:picLocks noChangeAspect="1"/>
            </p:cNvPicPr>
            <p:nvPr/>
          </p:nvPicPr>
          <p:blipFill>
            <a:blip r:embed="rId3">
              <a:extLst>
                <a:ext uri="{28A0092B-C50C-407E-A947-70E740481C1C}">
                  <a14:useLocalDpi xmlns:a14="http://schemas.microsoft.com/office/drawing/2010/main" val="0"/>
                </a:ext>
              </a:extLst>
            </a:blip>
            <a:srcRect t="15508" b="15767"/>
            <a:stretch>
              <a:fillRect/>
            </a:stretch>
          </p:blipFill>
          <p:spPr bwMode="auto">
            <a:xfrm>
              <a:off x="5363132" y="2211012"/>
              <a:ext cx="3325123" cy="147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6" name="TextBox 18"/>
            <p:cNvSpPr txBox="1">
              <a:spLocks noChangeArrowheads="1"/>
            </p:cNvSpPr>
            <p:nvPr/>
          </p:nvSpPr>
          <p:spPr bwMode="auto">
            <a:xfrm>
              <a:off x="6302777" y="2566785"/>
              <a:ext cx="208557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r" eaLnBrk="1" hangingPunct="1">
                <a:lnSpc>
                  <a:spcPct val="100000"/>
                </a:lnSpc>
                <a:spcBef>
                  <a:spcPct val="0"/>
                </a:spcBef>
                <a:buFontTx/>
                <a:buNone/>
              </a:pPr>
              <a:r>
                <a:rPr lang="en-GB" altLang="en-US" sz="2400">
                  <a:solidFill>
                    <a:schemeClr val="bg1"/>
                  </a:solidFill>
                  <a:latin typeface="Letter-join Plus 40" panose="02000505000000020003" pitchFamily="50" charset="0"/>
                </a:rPr>
                <a:t>Ben loves basketball.</a:t>
              </a:r>
            </a:p>
          </p:txBody>
        </p:sp>
      </p:grpSp>
      <p:grpSp>
        <p:nvGrpSpPr>
          <p:cNvPr id="11" name="Group 10"/>
          <p:cNvGrpSpPr>
            <a:grpSpLocks/>
          </p:cNvGrpSpPr>
          <p:nvPr/>
        </p:nvGrpSpPr>
        <p:grpSpPr bwMode="auto">
          <a:xfrm>
            <a:off x="4418013" y="3521075"/>
            <a:ext cx="3324225" cy="1481138"/>
            <a:chOff x="2904673" y="1936059"/>
            <a:chExt cx="3325124" cy="1480371"/>
          </a:xfrm>
        </p:grpSpPr>
        <p:pic>
          <p:nvPicPr>
            <p:cNvPr id="12303" name="Picture 2"/>
            <p:cNvPicPr>
              <a:picLocks noChangeAspect="1"/>
            </p:cNvPicPr>
            <p:nvPr/>
          </p:nvPicPr>
          <p:blipFill>
            <a:blip r:embed="rId4">
              <a:extLst>
                <a:ext uri="{28A0092B-C50C-407E-A947-70E740481C1C}">
                  <a14:useLocalDpi xmlns:a14="http://schemas.microsoft.com/office/drawing/2010/main" val="0"/>
                </a:ext>
              </a:extLst>
            </a:blip>
            <a:srcRect t="15364" b="15649"/>
            <a:stretch>
              <a:fillRect/>
            </a:stretch>
          </p:blipFill>
          <p:spPr bwMode="auto">
            <a:xfrm>
              <a:off x="2904673" y="1936059"/>
              <a:ext cx="3325124" cy="1480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TextBox 19"/>
            <p:cNvSpPr txBox="1">
              <a:spLocks noChangeArrowheads="1"/>
            </p:cNvSpPr>
            <p:nvPr/>
          </p:nvSpPr>
          <p:spPr bwMode="auto">
            <a:xfrm>
              <a:off x="3529213" y="2183775"/>
              <a:ext cx="208557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sz="6000">
                  <a:solidFill>
                    <a:schemeClr val="bg1"/>
                  </a:solidFill>
                  <a:latin typeface="Letter-join Plus 40" panose="02000505000000020003" pitchFamily="50" charset="0"/>
                </a:rPr>
                <a:t>?</a:t>
              </a:r>
            </a:p>
          </p:txBody>
        </p:sp>
      </p:grpSp>
      <p:sp>
        <p:nvSpPr>
          <p:cNvPr id="23" name="Rectangle 22"/>
          <p:cNvSpPr>
            <a:spLocks noChangeArrowheads="1"/>
          </p:cNvSpPr>
          <p:nvPr/>
        </p:nvSpPr>
        <p:spPr bwMode="auto">
          <a:xfrm>
            <a:off x="2274888" y="5448021"/>
            <a:ext cx="7632700" cy="957262"/>
          </a:xfrm>
          <a:prstGeom prst="rect">
            <a:avLst/>
          </a:prstGeom>
          <a:solidFill>
            <a:srgbClr val="2DB6BC">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sz="2400" dirty="0">
                <a:solidFill>
                  <a:schemeClr val="tx1"/>
                </a:solidFill>
                <a:latin typeface="Letter-join Plus 40" panose="02000505000000020003" pitchFamily="50" charset="0"/>
              </a:rPr>
              <a:t>Which other co-ordinating conjunctions could be used to link these two main/independent clauses?</a:t>
            </a:r>
          </a:p>
        </p:txBody>
      </p:sp>
      <p:sp>
        <p:nvSpPr>
          <p:cNvPr id="14" name="Rectangle 13"/>
          <p:cNvSpPr>
            <a:spLocks noChangeArrowheads="1"/>
          </p:cNvSpPr>
          <p:nvPr/>
        </p:nvSpPr>
        <p:spPr bwMode="auto">
          <a:xfrm>
            <a:off x="3703826" y="2703895"/>
            <a:ext cx="733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sz="2800" b="1">
                <a:solidFill>
                  <a:srgbClr val="BE0928"/>
                </a:solidFill>
                <a:latin typeface="Letter-join Plus 40" panose="02000505000000020003" pitchFamily="50" charset="0"/>
              </a:rPr>
              <a:t>for</a:t>
            </a:r>
          </a:p>
        </p:txBody>
      </p:sp>
      <p:sp>
        <p:nvSpPr>
          <p:cNvPr id="16" name="Rectangle 15"/>
          <p:cNvSpPr>
            <a:spLocks noChangeArrowheads="1"/>
          </p:cNvSpPr>
          <p:nvPr/>
        </p:nvSpPr>
        <p:spPr bwMode="auto">
          <a:xfrm>
            <a:off x="4437251" y="2703895"/>
            <a:ext cx="733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sz="2800" b="1">
                <a:solidFill>
                  <a:srgbClr val="F08213"/>
                </a:solidFill>
                <a:latin typeface="Letter-join Plus 40" panose="02000505000000020003" pitchFamily="50" charset="0"/>
              </a:rPr>
              <a:t>and</a:t>
            </a:r>
          </a:p>
        </p:txBody>
      </p:sp>
      <p:sp>
        <p:nvSpPr>
          <p:cNvPr id="17" name="Rectangle 16"/>
          <p:cNvSpPr>
            <a:spLocks noChangeArrowheads="1"/>
          </p:cNvSpPr>
          <p:nvPr/>
        </p:nvSpPr>
        <p:spPr bwMode="auto">
          <a:xfrm>
            <a:off x="5169088" y="2703895"/>
            <a:ext cx="733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sz="2800" b="1">
                <a:solidFill>
                  <a:srgbClr val="FAB001"/>
                </a:solidFill>
                <a:latin typeface="Letter-join Plus 40" panose="02000505000000020003" pitchFamily="50" charset="0"/>
              </a:rPr>
              <a:t>nor</a:t>
            </a:r>
          </a:p>
        </p:txBody>
      </p:sp>
      <p:sp>
        <p:nvSpPr>
          <p:cNvPr id="18" name="Rectangle 17"/>
          <p:cNvSpPr>
            <a:spLocks noChangeArrowheads="1"/>
          </p:cNvSpPr>
          <p:nvPr/>
        </p:nvSpPr>
        <p:spPr bwMode="auto">
          <a:xfrm>
            <a:off x="5902513" y="2703895"/>
            <a:ext cx="733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sz="2800" b="1">
                <a:solidFill>
                  <a:srgbClr val="87BE2F"/>
                </a:solidFill>
                <a:latin typeface="Letter-join Plus 40" panose="02000505000000020003" pitchFamily="50" charset="0"/>
              </a:rPr>
              <a:t>but</a:t>
            </a:r>
          </a:p>
        </p:txBody>
      </p:sp>
      <p:sp>
        <p:nvSpPr>
          <p:cNvPr id="22" name="Rectangle 21"/>
          <p:cNvSpPr>
            <a:spLocks noChangeArrowheads="1"/>
          </p:cNvSpPr>
          <p:nvPr/>
        </p:nvSpPr>
        <p:spPr bwMode="auto">
          <a:xfrm>
            <a:off x="6635938" y="2703895"/>
            <a:ext cx="733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sz="2800" b="1">
                <a:solidFill>
                  <a:srgbClr val="00A7E6"/>
                </a:solidFill>
                <a:latin typeface="Letter-join Plus 40" panose="02000505000000020003" pitchFamily="50" charset="0"/>
              </a:rPr>
              <a:t>or</a:t>
            </a:r>
          </a:p>
        </p:txBody>
      </p:sp>
      <p:sp>
        <p:nvSpPr>
          <p:cNvPr id="24" name="Rectangle 23"/>
          <p:cNvSpPr>
            <a:spLocks noChangeArrowheads="1"/>
          </p:cNvSpPr>
          <p:nvPr/>
        </p:nvSpPr>
        <p:spPr bwMode="auto">
          <a:xfrm>
            <a:off x="7367776" y="2703895"/>
            <a:ext cx="733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sz="2800" b="1">
                <a:solidFill>
                  <a:srgbClr val="653B8F"/>
                </a:solidFill>
                <a:latin typeface="Letter-join Plus 40" panose="02000505000000020003" pitchFamily="50" charset="0"/>
              </a:rPr>
              <a:t>yet</a:t>
            </a:r>
          </a:p>
        </p:txBody>
      </p:sp>
      <p:sp>
        <p:nvSpPr>
          <p:cNvPr id="25" name="Rectangle 24"/>
          <p:cNvSpPr>
            <a:spLocks noChangeArrowheads="1"/>
          </p:cNvSpPr>
          <p:nvPr/>
        </p:nvSpPr>
        <p:spPr bwMode="auto">
          <a:xfrm>
            <a:off x="8101201" y="2703895"/>
            <a:ext cx="733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sz="2800" b="1">
                <a:solidFill>
                  <a:srgbClr val="8D358B"/>
                </a:solidFill>
                <a:latin typeface="Letter-join Plus 40" panose="02000505000000020003" pitchFamily="50" charset="0"/>
              </a:rPr>
              <a:t>so</a:t>
            </a:r>
          </a:p>
        </p:txBody>
      </p:sp>
    </p:spTree>
    <p:extLst>
      <p:ext uri="{BB962C8B-B14F-4D97-AF65-F5344CB8AC3E}">
        <p14:creationId xmlns:p14="http://schemas.microsoft.com/office/powerpoint/2010/main" val="3879570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par>
                          <p:cTn id="43" fill="hold" nodeType="afterGroup">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4" grpId="0"/>
      <p:bldP spid="16" grpId="0"/>
      <p:bldP spid="17" grpId="0"/>
      <p:bldP spid="18" grpId="0"/>
      <p:bldP spid="22"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
          <p:cNvSpPr>
            <a:spLocks noChangeArrowheads="1"/>
          </p:cNvSpPr>
          <p:nvPr/>
        </p:nvSpPr>
        <p:spPr bwMode="auto">
          <a:xfrm>
            <a:off x="1319348" y="849085"/>
            <a:ext cx="9455150" cy="637849"/>
          </a:xfrm>
          <a:prstGeom prst="rect">
            <a:avLst/>
          </a:prstGeom>
          <a:solidFill>
            <a:srgbClr val="2DB6BC">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dirty="0">
                <a:solidFill>
                  <a:schemeClr val="tx1"/>
                </a:solidFill>
                <a:latin typeface="Letter-join Plus 40" panose="02000505000000020003" pitchFamily="50" charset="0"/>
              </a:rPr>
              <a:t>What is a complex sentence?</a:t>
            </a:r>
          </a:p>
        </p:txBody>
      </p:sp>
      <p:sp>
        <p:nvSpPr>
          <p:cNvPr id="9" name="Rectangle 8"/>
          <p:cNvSpPr>
            <a:spLocks/>
          </p:cNvSpPr>
          <p:nvPr/>
        </p:nvSpPr>
        <p:spPr bwMode="auto">
          <a:xfrm>
            <a:off x="1319348" y="1647606"/>
            <a:ext cx="9455150" cy="779802"/>
          </a:xfrm>
          <a:prstGeom prst="rect">
            <a:avLst/>
          </a:prstGeom>
          <a:noFill/>
          <a:ln w="19050">
            <a:solidFill>
              <a:srgbClr val="87BD31"/>
            </a:solidFill>
            <a:miter lim="800000"/>
            <a:headEnd/>
            <a:tailEnd/>
          </a:ln>
          <a:extLst>
            <a:ext uri="{909E8E84-426E-40DD-AFC4-6F175D3DCCD1}">
              <a14:hiddenFill xmlns:a14="http://schemas.microsoft.com/office/drawing/2010/main">
                <a:solidFill>
                  <a:srgbClr val="FFFFFF"/>
                </a:solidFill>
              </a14:hiddenFill>
            </a:ext>
          </a:extLst>
        </p:spPr>
        <p:txBody>
          <a:bodyPr wrap="square"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spcBef>
                <a:spcPct val="0"/>
              </a:spcBef>
              <a:buFont typeface="Arial" panose="020B0604020202020204" pitchFamily="34" charset="0"/>
              <a:buNone/>
            </a:pPr>
            <a:r>
              <a:rPr lang="en-GB" altLang="en-US" sz="2000">
                <a:latin typeface="Letter-join Plus 40" panose="02000505000000020003" pitchFamily="50" charset="0"/>
              </a:rPr>
              <a:t>A</a:t>
            </a:r>
            <a:r>
              <a:rPr lang="en-GB" altLang="en-US" sz="2000" b="1">
                <a:latin typeface="Letter-join Plus 40" panose="02000505000000020003" pitchFamily="50" charset="0"/>
              </a:rPr>
              <a:t> complex sentence </a:t>
            </a:r>
            <a:r>
              <a:rPr lang="en-GB" altLang="en-US" sz="2000">
                <a:latin typeface="Letter-join Plus 40" panose="02000505000000020003" pitchFamily="50" charset="0"/>
              </a:rPr>
              <a:t>is made up of a </a:t>
            </a:r>
            <a:r>
              <a:rPr lang="en-GB" altLang="en-US" sz="2000" b="1">
                <a:latin typeface="Letter-join Plus 40" panose="02000505000000020003" pitchFamily="50" charset="0"/>
              </a:rPr>
              <a:t>main clause </a:t>
            </a:r>
            <a:r>
              <a:rPr lang="en-GB" altLang="en-US" sz="2000">
                <a:latin typeface="Letter-join Plus 40" panose="02000505000000020003" pitchFamily="50" charset="0"/>
              </a:rPr>
              <a:t>and then </a:t>
            </a:r>
            <a:br>
              <a:rPr lang="en-GB" altLang="en-US" sz="2000">
                <a:latin typeface="Letter-join Plus 40" panose="02000505000000020003" pitchFamily="50" charset="0"/>
              </a:rPr>
            </a:br>
            <a:r>
              <a:rPr lang="en-GB" altLang="en-US" sz="2000" b="1">
                <a:latin typeface="Letter-join Plus 40" panose="02000505000000020003" pitchFamily="50" charset="0"/>
              </a:rPr>
              <a:t>one or more dependent clauses.</a:t>
            </a:r>
          </a:p>
        </p:txBody>
      </p:sp>
      <p:sp>
        <p:nvSpPr>
          <p:cNvPr id="10" name="Rectangle 9"/>
          <p:cNvSpPr>
            <a:spLocks noChangeArrowheads="1"/>
          </p:cNvSpPr>
          <p:nvPr/>
        </p:nvSpPr>
        <p:spPr bwMode="auto">
          <a:xfrm>
            <a:off x="1319348" y="2621092"/>
            <a:ext cx="9455150" cy="587441"/>
          </a:xfrm>
          <a:prstGeom prst="rect">
            <a:avLst/>
          </a:prstGeom>
          <a:solidFill>
            <a:srgbClr val="2DB6BC">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Letter-join Plus 40" panose="02000505000000020003" pitchFamily="50" charset="0"/>
              </a:rPr>
              <a:t>There are two ways of creating dependent clauses:</a:t>
            </a:r>
          </a:p>
        </p:txBody>
      </p:sp>
      <p:sp>
        <p:nvSpPr>
          <p:cNvPr id="16" name="Rectangle 15"/>
          <p:cNvSpPr>
            <a:spLocks/>
          </p:cNvSpPr>
          <p:nvPr/>
        </p:nvSpPr>
        <p:spPr bwMode="auto">
          <a:xfrm>
            <a:off x="1332048" y="3416656"/>
            <a:ext cx="9455150" cy="779802"/>
          </a:xfrm>
          <a:prstGeom prst="rect">
            <a:avLst/>
          </a:prstGeom>
          <a:noFill/>
          <a:ln w="19050">
            <a:solidFill>
              <a:srgbClr val="87BD31"/>
            </a:solidFill>
            <a:miter lim="800000"/>
            <a:headEnd/>
            <a:tailEnd/>
          </a:ln>
          <a:extLst>
            <a:ext uri="{909E8E84-426E-40DD-AFC4-6F175D3DCCD1}">
              <a14:hiddenFill xmlns:a14="http://schemas.microsoft.com/office/drawing/2010/main">
                <a:solidFill>
                  <a:srgbClr val="FFFFFF"/>
                </a:solidFill>
              </a14:hiddenFill>
            </a:ext>
          </a:extLst>
        </p:spPr>
        <p:txBody>
          <a:bodyPr wrap="square" lIns="108000" tIns="108000" rIns="108000" bIns="108000" anchor="ctr">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spcBef>
                <a:spcPct val="0"/>
              </a:spcBef>
            </a:pPr>
            <a:r>
              <a:rPr lang="en-GB" altLang="en-US" sz="2000" dirty="0">
                <a:latin typeface="Letter-join Plus 40" panose="02000505000000020003" pitchFamily="50" charset="0"/>
              </a:rPr>
              <a:t> </a:t>
            </a:r>
            <a:r>
              <a:rPr lang="en-GB" altLang="en-US" sz="2000" b="1" dirty="0">
                <a:latin typeface="Letter-join Plus 40" panose="02000505000000020003" pitchFamily="50" charset="0"/>
              </a:rPr>
              <a:t>by using a subordinating conjunction </a:t>
            </a:r>
            <a:r>
              <a:rPr lang="en-GB" altLang="en-US" sz="2000" dirty="0">
                <a:latin typeface="Letter-join Plus 40" panose="02000505000000020003" pitchFamily="50" charset="0"/>
              </a:rPr>
              <a:t>(</a:t>
            </a:r>
            <a:r>
              <a:rPr lang="en-GB" altLang="en-US" sz="2000" i="1" dirty="0">
                <a:latin typeface="Letter-join Plus 40" panose="02000505000000020003" pitchFamily="50" charset="0"/>
              </a:rPr>
              <a:t>e.g. </a:t>
            </a:r>
            <a:r>
              <a:rPr lang="en-GB" altLang="en-US" sz="2000" i="1" dirty="0">
                <a:solidFill>
                  <a:srgbClr val="FF0000"/>
                </a:solidFill>
                <a:latin typeface="Letter-join Plus 40" panose="02000505000000020003" pitchFamily="50" charset="0"/>
              </a:rPr>
              <a:t>after</a:t>
            </a:r>
            <a:r>
              <a:rPr lang="en-GB" altLang="en-US" sz="2000" dirty="0">
                <a:latin typeface="Letter-join Plus 40" panose="02000505000000020003" pitchFamily="50" charset="0"/>
              </a:rPr>
              <a:t>) to create a subordinate clause, e.g. </a:t>
            </a:r>
            <a:endParaRPr lang="en-GB" altLang="en-US" sz="2000" b="1" dirty="0">
              <a:latin typeface="Letter-join Plus 40" panose="02000505000000020003" pitchFamily="50" charset="0"/>
            </a:endParaRPr>
          </a:p>
        </p:txBody>
      </p:sp>
      <p:sp>
        <p:nvSpPr>
          <p:cNvPr id="17" name="Rectangle 16"/>
          <p:cNvSpPr>
            <a:spLocks noChangeArrowheads="1"/>
          </p:cNvSpPr>
          <p:nvPr/>
        </p:nvSpPr>
        <p:spPr bwMode="auto">
          <a:xfrm>
            <a:off x="1332048" y="4403911"/>
            <a:ext cx="9455150" cy="5874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dirty="0">
                <a:solidFill>
                  <a:schemeClr val="tx1"/>
                </a:solidFill>
                <a:latin typeface="Letter-join Plus 40" panose="02000505000000020003" pitchFamily="50" charset="0"/>
              </a:rPr>
              <a:t>The horse galloped </a:t>
            </a:r>
            <a:r>
              <a:rPr lang="en-GB" altLang="en-US" sz="2400" u="sng" dirty="0">
                <a:solidFill>
                  <a:srgbClr val="FF0000"/>
                </a:solidFill>
                <a:latin typeface="Letter-join Plus 40" panose="02000505000000020003" pitchFamily="50" charset="0"/>
              </a:rPr>
              <a:t>after</a:t>
            </a:r>
            <a:r>
              <a:rPr lang="en-GB" altLang="en-US" sz="2400" dirty="0">
                <a:solidFill>
                  <a:schemeClr val="tx1"/>
                </a:solidFill>
                <a:latin typeface="Letter-join Plus 40" panose="02000505000000020003" pitchFamily="50" charset="0"/>
              </a:rPr>
              <a:t> it jumped the fence.</a:t>
            </a:r>
          </a:p>
        </p:txBody>
      </p:sp>
      <p:sp>
        <p:nvSpPr>
          <p:cNvPr id="21" name="Rectangle 20"/>
          <p:cNvSpPr>
            <a:spLocks/>
          </p:cNvSpPr>
          <p:nvPr/>
        </p:nvSpPr>
        <p:spPr bwMode="auto">
          <a:xfrm>
            <a:off x="1332048" y="5232660"/>
            <a:ext cx="9455150" cy="502803"/>
          </a:xfrm>
          <a:prstGeom prst="rect">
            <a:avLst/>
          </a:prstGeom>
          <a:noFill/>
          <a:ln w="19050">
            <a:solidFill>
              <a:srgbClr val="87BD31"/>
            </a:solidFill>
            <a:miter lim="800000"/>
            <a:headEnd/>
            <a:tailEnd/>
          </a:ln>
          <a:extLst>
            <a:ext uri="{909E8E84-426E-40DD-AFC4-6F175D3DCCD1}">
              <a14:hiddenFill xmlns:a14="http://schemas.microsoft.com/office/drawing/2010/main">
                <a:solidFill>
                  <a:srgbClr val="FFFFFF"/>
                </a:solidFill>
              </a14:hiddenFill>
            </a:ext>
          </a:extLst>
        </p:spPr>
        <p:txBody>
          <a:bodyPr wrap="square" lIns="108000" tIns="108000" rIns="108000" bIns="108000" anchor="ctr">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spcBef>
                <a:spcPct val="0"/>
              </a:spcBef>
            </a:pPr>
            <a:r>
              <a:rPr lang="en-GB" altLang="en-US" sz="2000" b="1">
                <a:latin typeface="Letter-join Plus 40" panose="02000505000000020003" pitchFamily="50" charset="0"/>
              </a:rPr>
              <a:t>by adding extra information using a relative clause.</a:t>
            </a:r>
          </a:p>
        </p:txBody>
      </p:sp>
      <p:sp>
        <p:nvSpPr>
          <p:cNvPr id="23" name="Rectangle 22"/>
          <p:cNvSpPr>
            <a:spLocks noChangeArrowheads="1"/>
          </p:cNvSpPr>
          <p:nvPr/>
        </p:nvSpPr>
        <p:spPr bwMode="auto">
          <a:xfrm>
            <a:off x="1319348" y="5861384"/>
            <a:ext cx="9455150" cy="5874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dirty="0">
                <a:solidFill>
                  <a:schemeClr val="tx1"/>
                </a:solidFill>
                <a:latin typeface="Letter-join Plus 40" panose="02000505000000020003" pitchFamily="50" charset="0"/>
              </a:rPr>
              <a:t>Mr Richardson, </a:t>
            </a:r>
            <a:r>
              <a:rPr lang="en-GB" altLang="en-US" sz="2400" dirty="0">
                <a:solidFill>
                  <a:srgbClr val="FF0000"/>
                </a:solidFill>
                <a:latin typeface="Letter-join Plus 40" panose="02000505000000020003" pitchFamily="50" charset="0"/>
              </a:rPr>
              <a:t>who was feeling ravenous</a:t>
            </a:r>
            <a:r>
              <a:rPr lang="en-GB" altLang="en-US" sz="2400" dirty="0">
                <a:solidFill>
                  <a:schemeClr val="tx1"/>
                </a:solidFill>
                <a:latin typeface="Letter-join Plus 40" panose="02000505000000020003" pitchFamily="50" charset="0"/>
              </a:rPr>
              <a:t>, ate some cheese.</a:t>
            </a:r>
          </a:p>
        </p:txBody>
      </p:sp>
    </p:spTree>
    <p:extLst>
      <p:ext uri="{BB962C8B-B14F-4D97-AF65-F5344CB8AC3E}">
        <p14:creationId xmlns:p14="http://schemas.microsoft.com/office/powerpoint/2010/main" val="4068719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nodeType="afterGroup">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par>
                          <p:cTn id="27" fill="hold" nodeType="afterGroup">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6" grpId="0" animBg="1"/>
      <p:bldP spid="17" grpId="0" animBg="1"/>
      <p:bldP spid="21"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ChangeArrowheads="1"/>
          </p:cNvSpPr>
          <p:nvPr/>
        </p:nvSpPr>
        <p:spPr bwMode="auto">
          <a:xfrm>
            <a:off x="831850" y="765969"/>
            <a:ext cx="10415270" cy="88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dirty="0">
                <a:solidFill>
                  <a:schemeClr val="tx1"/>
                </a:solidFill>
                <a:latin typeface="Letter-join Plus 40" panose="02000505000000020003" pitchFamily="50" charset="0"/>
              </a:rPr>
              <a:t>Firstly, let’s look at creating complex sentences by using subordinate clauses that begin with a </a:t>
            </a:r>
            <a:r>
              <a:rPr lang="en-GB" altLang="en-US" sz="2400" dirty="0">
                <a:solidFill>
                  <a:srgbClr val="FF0000"/>
                </a:solidFill>
                <a:latin typeface="Letter-join Plus 40" panose="02000505000000020003" pitchFamily="50" charset="0"/>
              </a:rPr>
              <a:t>subordinating conjunction</a:t>
            </a:r>
            <a:r>
              <a:rPr lang="en-GB" altLang="en-US" sz="2400" dirty="0">
                <a:solidFill>
                  <a:schemeClr val="tx1"/>
                </a:solidFill>
                <a:latin typeface="Letter-join Plus 40" panose="02000505000000020003" pitchFamily="50" charset="0"/>
              </a:rPr>
              <a:t>.</a:t>
            </a:r>
          </a:p>
        </p:txBody>
      </p:sp>
      <p:pic>
        <p:nvPicPr>
          <p:cNvPr id="1229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882" y="3384550"/>
            <a:ext cx="2128837"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p:cNvSpPr>
            <a:spLocks noChangeArrowheads="1"/>
          </p:cNvSpPr>
          <p:nvPr/>
        </p:nvSpPr>
        <p:spPr bwMode="auto">
          <a:xfrm>
            <a:off x="3209925" y="2446726"/>
            <a:ext cx="539750" cy="514738"/>
          </a:xfrm>
          <a:prstGeom prst="rect">
            <a:avLst/>
          </a:prstGeom>
          <a:solidFill>
            <a:srgbClr val="87CC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Letter-join Plus 40" panose="02000505000000020003" pitchFamily="50" charset="0"/>
              </a:rPr>
              <a:t>I</a:t>
            </a:r>
          </a:p>
        </p:txBody>
      </p:sp>
      <p:sp>
        <p:nvSpPr>
          <p:cNvPr id="13" name="Rectangle 4"/>
          <p:cNvSpPr>
            <a:spLocks noChangeArrowheads="1"/>
          </p:cNvSpPr>
          <p:nvPr/>
        </p:nvSpPr>
        <p:spPr bwMode="auto">
          <a:xfrm>
            <a:off x="4124325" y="2446726"/>
            <a:ext cx="539750" cy="514738"/>
          </a:xfrm>
          <a:prstGeom prst="rect">
            <a:avLst/>
          </a:prstGeom>
          <a:solidFill>
            <a:srgbClr val="6CBB8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Letter-join Plus 40" panose="02000505000000020003" pitchFamily="50" charset="0"/>
              </a:rPr>
              <a:t>S</a:t>
            </a:r>
          </a:p>
        </p:txBody>
      </p:sp>
      <p:sp>
        <p:nvSpPr>
          <p:cNvPr id="14" name="Rectangle 4"/>
          <p:cNvSpPr>
            <a:spLocks noChangeArrowheads="1"/>
          </p:cNvSpPr>
          <p:nvPr/>
        </p:nvSpPr>
        <p:spPr bwMode="auto">
          <a:xfrm>
            <a:off x="4716463" y="2446726"/>
            <a:ext cx="539750" cy="514738"/>
          </a:xfrm>
          <a:prstGeom prst="rect">
            <a:avLst/>
          </a:prstGeom>
          <a:solidFill>
            <a:srgbClr val="6CBB8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Letter-join Plus 40" panose="02000505000000020003" pitchFamily="50" charset="0"/>
              </a:rPr>
              <a:t>A</a:t>
            </a:r>
          </a:p>
        </p:txBody>
      </p:sp>
      <p:sp>
        <p:nvSpPr>
          <p:cNvPr id="15" name="Rectangle 4"/>
          <p:cNvSpPr>
            <a:spLocks noChangeArrowheads="1"/>
          </p:cNvSpPr>
          <p:nvPr/>
        </p:nvSpPr>
        <p:spPr bwMode="auto">
          <a:xfrm>
            <a:off x="5308600" y="2446726"/>
            <a:ext cx="539750" cy="514738"/>
          </a:xfrm>
          <a:prstGeom prst="rect">
            <a:avLst/>
          </a:prstGeom>
          <a:solidFill>
            <a:srgbClr val="6CBB8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Letter-join Plus 40" panose="02000505000000020003" pitchFamily="50" charset="0"/>
              </a:rPr>
              <a:t>W</a:t>
            </a:r>
          </a:p>
        </p:txBody>
      </p:sp>
      <p:sp>
        <p:nvSpPr>
          <p:cNvPr id="18" name="Rectangle 4"/>
          <p:cNvSpPr>
            <a:spLocks noChangeArrowheads="1"/>
          </p:cNvSpPr>
          <p:nvPr/>
        </p:nvSpPr>
        <p:spPr bwMode="auto">
          <a:xfrm>
            <a:off x="6284913" y="2446726"/>
            <a:ext cx="539750" cy="514738"/>
          </a:xfrm>
          <a:prstGeom prst="rect">
            <a:avLst/>
          </a:prstGeom>
          <a:solidFill>
            <a:srgbClr val="B9D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Letter-join Plus 40" panose="02000505000000020003" pitchFamily="50" charset="0"/>
              </a:rPr>
              <a:t>A</a:t>
            </a:r>
          </a:p>
        </p:txBody>
      </p:sp>
      <p:sp>
        <p:nvSpPr>
          <p:cNvPr id="19" name="Rectangle 4"/>
          <p:cNvSpPr>
            <a:spLocks noChangeArrowheads="1"/>
          </p:cNvSpPr>
          <p:nvPr/>
        </p:nvSpPr>
        <p:spPr bwMode="auto">
          <a:xfrm>
            <a:off x="7261225" y="2446726"/>
            <a:ext cx="539750" cy="514738"/>
          </a:xfrm>
          <a:prstGeom prst="rect">
            <a:avLst/>
          </a:prstGeom>
          <a:solidFill>
            <a:srgbClr val="FDCF8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Letter-join Plus 40" panose="02000505000000020003" pitchFamily="50" charset="0"/>
              </a:rPr>
              <a:t>W</a:t>
            </a:r>
          </a:p>
        </p:txBody>
      </p:sp>
      <p:sp>
        <p:nvSpPr>
          <p:cNvPr id="20" name="Rectangle 4"/>
          <p:cNvSpPr>
            <a:spLocks noChangeArrowheads="1"/>
          </p:cNvSpPr>
          <p:nvPr/>
        </p:nvSpPr>
        <p:spPr bwMode="auto">
          <a:xfrm>
            <a:off x="7862888" y="2446726"/>
            <a:ext cx="539750" cy="514738"/>
          </a:xfrm>
          <a:prstGeom prst="rect">
            <a:avLst/>
          </a:prstGeom>
          <a:solidFill>
            <a:srgbClr val="FDCF8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Letter-join Plus 40" panose="02000505000000020003" pitchFamily="50" charset="0"/>
              </a:rPr>
              <a:t>A</a:t>
            </a:r>
          </a:p>
        </p:txBody>
      </p:sp>
      <p:sp>
        <p:nvSpPr>
          <p:cNvPr id="22" name="Rectangle 4"/>
          <p:cNvSpPr>
            <a:spLocks noChangeArrowheads="1"/>
          </p:cNvSpPr>
          <p:nvPr/>
        </p:nvSpPr>
        <p:spPr bwMode="auto">
          <a:xfrm>
            <a:off x="8464550" y="2446726"/>
            <a:ext cx="539750" cy="514738"/>
          </a:xfrm>
          <a:prstGeom prst="rect">
            <a:avLst/>
          </a:prstGeom>
          <a:solidFill>
            <a:srgbClr val="FDCF8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Letter-join Plus 40" panose="02000505000000020003" pitchFamily="50" charset="0"/>
              </a:rPr>
              <a:t>B</a:t>
            </a:r>
          </a:p>
        </p:txBody>
      </p:sp>
      <p:sp>
        <p:nvSpPr>
          <p:cNvPr id="24" name="Rectangle 4"/>
          <p:cNvSpPr>
            <a:spLocks noChangeArrowheads="1"/>
          </p:cNvSpPr>
          <p:nvPr/>
        </p:nvSpPr>
        <p:spPr bwMode="auto">
          <a:xfrm>
            <a:off x="9066213" y="2446726"/>
            <a:ext cx="539750" cy="514738"/>
          </a:xfrm>
          <a:prstGeom prst="rect">
            <a:avLst/>
          </a:prstGeom>
          <a:solidFill>
            <a:srgbClr val="FDCF8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Letter-join Plus 40" panose="02000505000000020003" pitchFamily="50" charset="0"/>
              </a:rPr>
              <a:t>U</a:t>
            </a:r>
          </a:p>
        </p:txBody>
      </p:sp>
      <p:sp>
        <p:nvSpPr>
          <p:cNvPr id="25" name="Rectangle 4"/>
          <p:cNvSpPr>
            <a:spLocks noChangeArrowheads="1"/>
          </p:cNvSpPr>
          <p:nvPr/>
        </p:nvSpPr>
        <p:spPr bwMode="auto">
          <a:xfrm>
            <a:off x="9667875" y="2446726"/>
            <a:ext cx="539750" cy="514738"/>
          </a:xfrm>
          <a:prstGeom prst="rect">
            <a:avLst/>
          </a:prstGeom>
          <a:solidFill>
            <a:srgbClr val="FDCF8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Letter-join Plus 40" panose="02000505000000020003" pitchFamily="50" charset="0"/>
              </a:rPr>
              <a:t>B</a:t>
            </a:r>
          </a:p>
        </p:txBody>
      </p:sp>
      <p:sp>
        <p:nvSpPr>
          <p:cNvPr id="26" name="Rectangle 4"/>
          <p:cNvSpPr>
            <a:spLocks noChangeArrowheads="1"/>
          </p:cNvSpPr>
          <p:nvPr/>
        </p:nvSpPr>
        <p:spPr bwMode="auto">
          <a:xfrm>
            <a:off x="4056063" y="3299306"/>
            <a:ext cx="5797550" cy="125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2400" dirty="0">
                <a:solidFill>
                  <a:schemeClr val="tx1"/>
                </a:solidFill>
                <a:latin typeface="Letter-join Plus 40" panose="02000505000000020003" pitchFamily="50" charset="0"/>
              </a:rPr>
              <a:t>is an acronym to help you remember the first letters of some of the most important subordinating conjunctions.</a:t>
            </a:r>
          </a:p>
        </p:txBody>
      </p:sp>
      <p:sp>
        <p:nvSpPr>
          <p:cNvPr id="27" name="Rectangle 4"/>
          <p:cNvSpPr>
            <a:spLocks noChangeArrowheads="1"/>
          </p:cNvSpPr>
          <p:nvPr/>
        </p:nvSpPr>
        <p:spPr bwMode="auto">
          <a:xfrm>
            <a:off x="3698874" y="4787628"/>
            <a:ext cx="920750" cy="576293"/>
          </a:xfrm>
          <a:prstGeom prst="rect">
            <a:avLst/>
          </a:prstGeom>
          <a:solidFill>
            <a:schemeClr val="bg1"/>
          </a:solidFill>
          <a:ln w="28575">
            <a:solidFill>
              <a:srgbClr val="2DB6BC"/>
            </a:solidFill>
            <a:miter lim="800000"/>
            <a:headEnd/>
            <a:tailEnd/>
          </a:ln>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a:solidFill>
                  <a:srgbClr val="2DB6BC"/>
                </a:solidFill>
                <a:latin typeface="Letter-join Plus 40" panose="02000505000000020003" pitchFamily="50" charset="0"/>
              </a:rPr>
              <a:t>I</a:t>
            </a:r>
            <a:r>
              <a:rPr lang="en-GB" altLang="en-US" sz="2800">
                <a:solidFill>
                  <a:schemeClr val="tx1"/>
                </a:solidFill>
                <a:latin typeface="Letter-join Plus 40" panose="02000505000000020003" pitchFamily="50" charset="0"/>
              </a:rPr>
              <a:t>f</a:t>
            </a:r>
          </a:p>
        </p:txBody>
      </p:sp>
      <p:sp>
        <p:nvSpPr>
          <p:cNvPr id="29" name="Rectangle 4"/>
          <p:cNvSpPr>
            <a:spLocks noChangeArrowheads="1"/>
          </p:cNvSpPr>
          <p:nvPr/>
        </p:nvSpPr>
        <p:spPr bwMode="auto">
          <a:xfrm>
            <a:off x="4751386" y="4787628"/>
            <a:ext cx="1193800" cy="576293"/>
          </a:xfrm>
          <a:prstGeom prst="rect">
            <a:avLst/>
          </a:prstGeom>
          <a:solidFill>
            <a:schemeClr val="bg1"/>
          </a:solidFill>
          <a:ln w="28575">
            <a:solidFill>
              <a:srgbClr val="009541"/>
            </a:solidFill>
            <a:miter lim="800000"/>
            <a:headEnd/>
            <a:tailEnd/>
          </a:ln>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a:solidFill>
                  <a:srgbClr val="009541"/>
                </a:solidFill>
                <a:latin typeface="Letter-join Plus 40" panose="02000505000000020003" pitchFamily="50" charset="0"/>
              </a:rPr>
              <a:t>S</a:t>
            </a:r>
            <a:r>
              <a:rPr lang="en-GB" altLang="en-US" sz="2800">
                <a:solidFill>
                  <a:schemeClr val="tx1"/>
                </a:solidFill>
                <a:latin typeface="Letter-join Plus 40" panose="02000505000000020003" pitchFamily="50" charset="0"/>
              </a:rPr>
              <a:t>ince</a:t>
            </a:r>
          </a:p>
        </p:txBody>
      </p:sp>
      <p:sp>
        <p:nvSpPr>
          <p:cNvPr id="30" name="Rectangle 4"/>
          <p:cNvSpPr>
            <a:spLocks noChangeArrowheads="1"/>
          </p:cNvSpPr>
          <p:nvPr/>
        </p:nvSpPr>
        <p:spPr bwMode="auto">
          <a:xfrm>
            <a:off x="6076949" y="4787628"/>
            <a:ext cx="906462" cy="576293"/>
          </a:xfrm>
          <a:prstGeom prst="rect">
            <a:avLst/>
          </a:prstGeom>
          <a:solidFill>
            <a:schemeClr val="bg1"/>
          </a:solidFill>
          <a:ln w="28575">
            <a:solidFill>
              <a:srgbClr val="009541"/>
            </a:solidFill>
            <a:miter lim="800000"/>
            <a:headEnd/>
            <a:tailEnd/>
          </a:ln>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a:solidFill>
                  <a:srgbClr val="009541"/>
                </a:solidFill>
                <a:latin typeface="Letter-join Plus 40" panose="02000505000000020003" pitchFamily="50" charset="0"/>
              </a:rPr>
              <a:t>A</a:t>
            </a:r>
            <a:r>
              <a:rPr lang="en-GB" altLang="en-US" sz="2800">
                <a:solidFill>
                  <a:schemeClr val="tx1"/>
                </a:solidFill>
                <a:latin typeface="Letter-join Plus 40" panose="02000505000000020003" pitchFamily="50" charset="0"/>
              </a:rPr>
              <a:t>s</a:t>
            </a:r>
          </a:p>
        </p:txBody>
      </p:sp>
      <p:sp>
        <p:nvSpPr>
          <p:cNvPr id="31" name="Rectangle 4"/>
          <p:cNvSpPr>
            <a:spLocks noChangeArrowheads="1"/>
          </p:cNvSpPr>
          <p:nvPr/>
        </p:nvSpPr>
        <p:spPr bwMode="auto">
          <a:xfrm>
            <a:off x="7115174" y="4787628"/>
            <a:ext cx="1211262" cy="576293"/>
          </a:xfrm>
          <a:prstGeom prst="rect">
            <a:avLst/>
          </a:prstGeom>
          <a:solidFill>
            <a:schemeClr val="bg1"/>
          </a:solidFill>
          <a:ln w="28575">
            <a:solidFill>
              <a:srgbClr val="009541"/>
            </a:solidFill>
            <a:miter lim="800000"/>
            <a:headEnd/>
            <a:tailEnd/>
          </a:ln>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a:solidFill>
                  <a:srgbClr val="009541"/>
                </a:solidFill>
                <a:latin typeface="Letter-join Plus 40" panose="02000505000000020003" pitchFamily="50" charset="0"/>
              </a:rPr>
              <a:t>W</a:t>
            </a:r>
            <a:r>
              <a:rPr lang="en-GB" altLang="en-US" sz="2800">
                <a:solidFill>
                  <a:schemeClr val="tx1"/>
                </a:solidFill>
                <a:latin typeface="Letter-join Plus 40" panose="02000505000000020003" pitchFamily="50" charset="0"/>
              </a:rPr>
              <a:t>hen</a:t>
            </a:r>
          </a:p>
        </p:txBody>
      </p:sp>
      <p:sp>
        <p:nvSpPr>
          <p:cNvPr id="32" name="Rectangle 4"/>
          <p:cNvSpPr>
            <a:spLocks noChangeArrowheads="1"/>
          </p:cNvSpPr>
          <p:nvPr/>
        </p:nvSpPr>
        <p:spPr bwMode="auto">
          <a:xfrm>
            <a:off x="8458199" y="4787628"/>
            <a:ext cx="1573212" cy="576293"/>
          </a:xfrm>
          <a:prstGeom prst="rect">
            <a:avLst/>
          </a:prstGeom>
          <a:solidFill>
            <a:schemeClr val="bg1"/>
          </a:solidFill>
          <a:ln w="28575">
            <a:solidFill>
              <a:srgbClr val="87BD31"/>
            </a:solidFill>
            <a:miter lim="800000"/>
            <a:headEnd/>
            <a:tailEnd/>
          </a:ln>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a:solidFill>
                  <a:srgbClr val="87BD31"/>
                </a:solidFill>
                <a:latin typeface="Letter-join Plus 40" panose="02000505000000020003" pitchFamily="50" charset="0"/>
              </a:rPr>
              <a:t>A</a:t>
            </a:r>
            <a:r>
              <a:rPr lang="en-GB" altLang="en-US" sz="2800">
                <a:solidFill>
                  <a:schemeClr val="tx1"/>
                </a:solidFill>
                <a:latin typeface="Letter-join Plus 40" panose="02000505000000020003" pitchFamily="50" charset="0"/>
              </a:rPr>
              <a:t>lthough</a:t>
            </a:r>
          </a:p>
        </p:txBody>
      </p:sp>
      <p:sp>
        <p:nvSpPr>
          <p:cNvPr id="33" name="Rectangle 4"/>
          <p:cNvSpPr>
            <a:spLocks noChangeArrowheads="1"/>
          </p:cNvSpPr>
          <p:nvPr/>
        </p:nvSpPr>
        <p:spPr bwMode="auto">
          <a:xfrm>
            <a:off x="3209925" y="5598841"/>
            <a:ext cx="1239837" cy="576293"/>
          </a:xfrm>
          <a:prstGeom prst="rect">
            <a:avLst/>
          </a:prstGeom>
          <a:solidFill>
            <a:schemeClr val="bg1"/>
          </a:solidFill>
          <a:ln w="28575">
            <a:solidFill>
              <a:srgbClr val="FAB001"/>
            </a:solidFill>
            <a:miter lim="800000"/>
            <a:headEnd/>
            <a:tailEnd/>
          </a:ln>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a:solidFill>
                  <a:srgbClr val="F18213"/>
                </a:solidFill>
                <a:latin typeface="Letter-join Plus 40" panose="02000505000000020003" pitchFamily="50" charset="0"/>
              </a:rPr>
              <a:t>W</a:t>
            </a:r>
            <a:r>
              <a:rPr lang="en-GB" altLang="en-US" sz="2800">
                <a:solidFill>
                  <a:schemeClr val="tx1"/>
                </a:solidFill>
                <a:latin typeface="Letter-join Plus 40" panose="02000505000000020003" pitchFamily="50" charset="0"/>
              </a:rPr>
              <a:t>hile</a:t>
            </a:r>
          </a:p>
        </p:txBody>
      </p:sp>
      <p:sp>
        <p:nvSpPr>
          <p:cNvPr id="34" name="Rectangle 4"/>
          <p:cNvSpPr>
            <a:spLocks noChangeArrowheads="1"/>
          </p:cNvSpPr>
          <p:nvPr/>
        </p:nvSpPr>
        <p:spPr bwMode="auto">
          <a:xfrm>
            <a:off x="4583111" y="5598841"/>
            <a:ext cx="1239838" cy="576293"/>
          </a:xfrm>
          <a:prstGeom prst="rect">
            <a:avLst/>
          </a:prstGeom>
          <a:solidFill>
            <a:schemeClr val="bg1"/>
          </a:solidFill>
          <a:ln w="28575">
            <a:solidFill>
              <a:srgbClr val="FAB001"/>
            </a:solidFill>
            <a:miter lim="800000"/>
            <a:headEnd/>
            <a:tailEnd/>
          </a:ln>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a:solidFill>
                  <a:srgbClr val="F18213"/>
                </a:solidFill>
                <a:latin typeface="Letter-join Plus 40" panose="02000505000000020003" pitchFamily="50" charset="0"/>
              </a:rPr>
              <a:t>A</a:t>
            </a:r>
            <a:r>
              <a:rPr lang="en-GB" altLang="en-US" sz="2800">
                <a:solidFill>
                  <a:schemeClr val="tx1"/>
                </a:solidFill>
                <a:latin typeface="Letter-join Plus 40" panose="02000505000000020003" pitchFamily="50" charset="0"/>
              </a:rPr>
              <a:t>fter</a:t>
            </a:r>
          </a:p>
        </p:txBody>
      </p:sp>
      <p:sp>
        <p:nvSpPr>
          <p:cNvPr id="35" name="Rectangle 4"/>
          <p:cNvSpPr>
            <a:spLocks noChangeArrowheads="1"/>
          </p:cNvSpPr>
          <p:nvPr/>
        </p:nvSpPr>
        <p:spPr bwMode="auto">
          <a:xfrm>
            <a:off x="5956300" y="5598841"/>
            <a:ext cx="1239837" cy="576293"/>
          </a:xfrm>
          <a:prstGeom prst="rect">
            <a:avLst/>
          </a:prstGeom>
          <a:solidFill>
            <a:schemeClr val="bg1"/>
          </a:solidFill>
          <a:ln w="28575">
            <a:solidFill>
              <a:srgbClr val="FAB001"/>
            </a:solidFill>
            <a:miter lim="800000"/>
            <a:headEnd/>
            <a:tailEnd/>
          </a:ln>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a:solidFill>
                  <a:srgbClr val="F18213"/>
                </a:solidFill>
                <a:latin typeface="Letter-join Plus 40" panose="02000505000000020003" pitchFamily="50" charset="0"/>
              </a:rPr>
              <a:t>B</a:t>
            </a:r>
            <a:r>
              <a:rPr lang="en-GB" altLang="en-US" sz="2800">
                <a:solidFill>
                  <a:schemeClr val="tx1"/>
                </a:solidFill>
                <a:latin typeface="Letter-join Plus 40" panose="02000505000000020003" pitchFamily="50" charset="0"/>
              </a:rPr>
              <a:t>efore</a:t>
            </a:r>
          </a:p>
        </p:txBody>
      </p:sp>
      <p:sp>
        <p:nvSpPr>
          <p:cNvPr id="36" name="Rectangle 4"/>
          <p:cNvSpPr>
            <a:spLocks noChangeArrowheads="1"/>
          </p:cNvSpPr>
          <p:nvPr/>
        </p:nvSpPr>
        <p:spPr bwMode="auto">
          <a:xfrm>
            <a:off x="7329486" y="5598841"/>
            <a:ext cx="1239838" cy="576293"/>
          </a:xfrm>
          <a:prstGeom prst="rect">
            <a:avLst/>
          </a:prstGeom>
          <a:solidFill>
            <a:schemeClr val="bg1"/>
          </a:solidFill>
          <a:ln w="28575">
            <a:solidFill>
              <a:srgbClr val="FAB001"/>
            </a:solidFill>
            <a:miter lim="800000"/>
            <a:headEnd/>
            <a:tailEnd/>
          </a:ln>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a:solidFill>
                  <a:srgbClr val="F18213"/>
                </a:solidFill>
                <a:latin typeface="Letter-join Plus 40" panose="02000505000000020003" pitchFamily="50" charset="0"/>
              </a:rPr>
              <a:t>U</a:t>
            </a:r>
            <a:r>
              <a:rPr lang="en-GB" altLang="en-US" sz="2800">
                <a:solidFill>
                  <a:schemeClr val="tx1"/>
                </a:solidFill>
                <a:latin typeface="Letter-join Plus 40" panose="02000505000000020003" pitchFamily="50" charset="0"/>
              </a:rPr>
              <a:t>ntil</a:t>
            </a:r>
          </a:p>
        </p:txBody>
      </p:sp>
      <p:sp>
        <p:nvSpPr>
          <p:cNvPr id="37" name="Rectangle 4"/>
          <p:cNvSpPr>
            <a:spLocks noChangeArrowheads="1"/>
          </p:cNvSpPr>
          <p:nvPr/>
        </p:nvSpPr>
        <p:spPr bwMode="auto">
          <a:xfrm>
            <a:off x="8702675" y="5598841"/>
            <a:ext cx="1328737" cy="576293"/>
          </a:xfrm>
          <a:prstGeom prst="rect">
            <a:avLst/>
          </a:prstGeom>
          <a:solidFill>
            <a:schemeClr val="bg1"/>
          </a:solidFill>
          <a:ln w="28575">
            <a:solidFill>
              <a:srgbClr val="FAB001"/>
            </a:solidFill>
            <a:miter lim="800000"/>
            <a:headEnd/>
            <a:tailEnd/>
          </a:ln>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a:solidFill>
                  <a:srgbClr val="F18213"/>
                </a:solidFill>
                <a:latin typeface="Letter-join Plus 40" panose="02000505000000020003" pitchFamily="50" charset="0"/>
              </a:rPr>
              <a:t>B</a:t>
            </a:r>
            <a:r>
              <a:rPr lang="en-GB" altLang="en-US" sz="2800">
                <a:solidFill>
                  <a:schemeClr val="tx1"/>
                </a:solidFill>
                <a:latin typeface="Letter-join Plus 40" panose="02000505000000020003" pitchFamily="50" charset="0"/>
              </a:rPr>
              <a:t>ecause</a:t>
            </a:r>
          </a:p>
        </p:txBody>
      </p:sp>
    </p:spTree>
    <p:extLst>
      <p:ext uri="{BB962C8B-B14F-4D97-AF65-F5344CB8AC3E}">
        <p14:creationId xmlns:p14="http://schemas.microsoft.com/office/powerpoint/2010/main" val="98377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nodeType="afterGroup">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nodeType="afterGroup">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nodeType="afterGroup">
                            <p:stCondLst>
                              <p:cond delay="2000"/>
                            </p:stCondLst>
                            <p:childTnLst>
                              <p:par>
                                <p:cTn id="17" presetID="10" presetClass="entr" presetSubtype="0" fill="hold" grpId="0" nodeType="afterEffect">
                                  <p:stCondLst>
                                    <p:cond delay="25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nodeType="afterGroup">
                            <p:stCondLst>
                              <p:cond delay="2750"/>
                            </p:stCondLst>
                            <p:childTnLst>
                              <p:par>
                                <p:cTn id="21" presetID="10" presetClass="entr" presetSubtype="0" fill="hold" grpId="0" nodeType="afterEffect">
                                  <p:stCondLst>
                                    <p:cond delay="25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nodeType="afterGroup">
                            <p:stCondLst>
                              <p:cond delay="3500"/>
                            </p:stCondLst>
                            <p:childTnLst>
                              <p:par>
                                <p:cTn id="25" presetID="10" presetClass="entr" presetSubtype="0" fill="hold" grpId="0" nodeType="afterEffect">
                                  <p:stCondLst>
                                    <p:cond delay="25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nodeType="afterGroup">
                            <p:stCondLst>
                              <p:cond delay="4250"/>
                            </p:stCondLst>
                            <p:childTnLst>
                              <p:par>
                                <p:cTn id="29" presetID="10" presetClass="entr" presetSubtype="0" fill="hold" grpId="0" nodeType="afterEffect">
                                  <p:stCondLst>
                                    <p:cond delay="25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nodeType="afterGroup">
                            <p:stCondLst>
                              <p:cond delay="5000"/>
                            </p:stCondLst>
                            <p:childTnLst>
                              <p:par>
                                <p:cTn id="33" presetID="10" presetClass="entr" presetSubtype="0" fill="hold" grpId="0" nodeType="afterEffect">
                                  <p:stCondLst>
                                    <p:cond delay="25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nodeType="afterGroup">
                            <p:stCondLst>
                              <p:cond delay="5750"/>
                            </p:stCondLst>
                            <p:childTnLst>
                              <p:par>
                                <p:cTn id="37" presetID="10" presetClass="entr" presetSubtype="0" fill="hold" grpId="0" nodeType="afterEffect">
                                  <p:stCondLst>
                                    <p:cond delay="25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nodeType="afterGroup">
                            <p:stCondLst>
                              <p:cond delay="6500"/>
                            </p:stCondLst>
                            <p:childTnLst>
                              <p:par>
                                <p:cTn id="41" presetID="10" presetClass="entr" presetSubtype="0" fill="hold" grpId="0" nodeType="afterEffect">
                                  <p:stCondLst>
                                    <p:cond delay="25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nodeType="afterGroup">
                            <p:stCondLst>
                              <p:cond delay="7250"/>
                            </p:stCondLst>
                            <p:childTnLst>
                              <p:par>
                                <p:cTn id="45" presetID="10" presetClass="entr" presetSubtype="0" fill="hold" grpId="0" nodeType="afterEffect">
                                  <p:stCondLst>
                                    <p:cond delay="25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500"/>
                                        <p:tgtEl>
                                          <p:spTgt spid="3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500"/>
                                        <p:tgtEl>
                                          <p:spTgt spid="34"/>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fade">
                                      <p:cBhvr>
                                        <p:cTn id="92" dur="500"/>
                                        <p:tgtEl>
                                          <p:spTgt spid="36"/>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fade">
                                      <p:cBhvr>
                                        <p:cTn id="9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8" grpId="0" animBg="1"/>
      <p:bldP spid="19" grpId="0" animBg="1"/>
      <p:bldP spid="20" grpId="0" animBg="1"/>
      <p:bldP spid="22" grpId="0" animBg="1"/>
      <p:bldP spid="24" grpId="0" animBg="1"/>
      <p:bldP spid="25" grpId="0" animBg="1"/>
      <p:bldP spid="26" grpId="0"/>
      <p:bldP spid="27"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ChangeArrowheads="1"/>
          </p:cNvSpPr>
          <p:nvPr/>
        </p:nvSpPr>
        <p:spPr bwMode="auto">
          <a:xfrm>
            <a:off x="2279650" y="1393825"/>
            <a:ext cx="7632700" cy="884238"/>
          </a:xfrm>
          <a:prstGeom prst="rect">
            <a:avLst/>
          </a:prstGeom>
          <a:solidFill>
            <a:srgbClr val="2DB6BC">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2400">
                <a:solidFill>
                  <a:schemeClr val="tx1"/>
                </a:solidFill>
                <a:latin typeface="Letter-join Plus 40" panose="02000505000000020003" pitchFamily="50" charset="0"/>
              </a:rPr>
              <a:t>Can you spot the </a:t>
            </a:r>
            <a:r>
              <a:rPr lang="en-GB" altLang="en-US" sz="2400" b="1">
                <a:solidFill>
                  <a:srgbClr val="0175B0"/>
                </a:solidFill>
                <a:latin typeface="Letter-join Plus 40" panose="02000505000000020003" pitchFamily="50" charset="0"/>
              </a:rPr>
              <a:t>subordinate clause </a:t>
            </a:r>
            <a:r>
              <a:rPr lang="en-GB" altLang="en-US" sz="2400">
                <a:solidFill>
                  <a:schemeClr val="tx1"/>
                </a:solidFill>
                <a:latin typeface="Letter-join Plus 40" panose="02000505000000020003" pitchFamily="50" charset="0"/>
              </a:rPr>
              <a:t>and the </a:t>
            </a:r>
            <a:r>
              <a:rPr lang="en-GB" altLang="en-US" sz="2400" b="1">
                <a:solidFill>
                  <a:srgbClr val="653B8F"/>
                </a:solidFill>
                <a:latin typeface="Letter-join Plus 40" panose="02000505000000020003" pitchFamily="50" charset="0"/>
              </a:rPr>
              <a:t>subordinating conjunction </a:t>
            </a:r>
            <a:r>
              <a:rPr lang="en-GB" altLang="en-US" sz="2400">
                <a:solidFill>
                  <a:schemeClr val="tx1"/>
                </a:solidFill>
                <a:latin typeface="Letter-join Plus 40" panose="02000505000000020003" pitchFamily="50" charset="0"/>
              </a:rPr>
              <a:t>in this complex sentence?</a:t>
            </a:r>
          </a:p>
        </p:txBody>
      </p:sp>
      <p:sp>
        <p:nvSpPr>
          <p:cNvPr id="21" name="Rectangle 4"/>
          <p:cNvSpPr>
            <a:spLocks noChangeArrowheads="1"/>
          </p:cNvSpPr>
          <p:nvPr/>
        </p:nvSpPr>
        <p:spPr bwMode="auto">
          <a:xfrm>
            <a:off x="2286000" y="2722563"/>
            <a:ext cx="7632700" cy="1992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4000">
                <a:solidFill>
                  <a:schemeClr val="tx1"/>
                </a:solidFill>
                <a:latin typeface="Letter-join Plus 40" panose="02000505000000020003" pitchFamily="50" charset="0"/>
              </a:rPr>
              <a:t>The boy scouts sang around </a:t>
            </a:r>
            <a:br>
              <a:rPr lang="en-GB" altLang="en-US" sz="4000">
                <a:solidFill>
                  <a:schemeClr val="tx1"/>
                </a:solidFill>
                <a:latin typeface="Letter-join Plus 40" panose="02000505000000020003" pitchFamily="50" charset="0"/>
              </a:rPr>
            </a:br>
            <a:r>
              <a:rPr lang="en-GB" altLang="en-US" sz="4000">
                <a:solidFill>
                  <a:schemeClr val="tx1"/>
                </a:solidFill>
                <a:latin typeface="Letter-join Plus 40" panose="02000505000000020003" pitchFamily="50" charset="0"/>
              </a:rPr>
              <a:t>the campfire until it was time </a:t>
            </a:r>
            <a:br>
              <a:rPr lang="en-GB" altLang="en-US" sz="4000">
                <a:solidFill>
                  <a:schemeClr val="tx1"/>
                </a:solidFill>
                <a:latin typeface="Letter-join Plus 40" panose="02000505000000020003" pitchFamily="50" charset="0"/>
              </a:rPr>
            </a:br>
            <a:r>
              <a:rPr lang="en-GB" altLang="en-US" sz="4000">
                <a:solidFill>
                  <a:schemeClr val="tx1"/>
                </a:solidFill>
                <a:latin typeface="Letter-join Plus 40" panose="02000505000000020003" pitchFamily="50" charset="0"/>
              </a:rPr>
              <a:t>for bed.</a:t>
            </a:r>
          </a:p>
        </p:txBody>
      </p:sp>
      <p:sp>
        <p:nvSpPr>
          <p:cNvPr id="9" name="Rectangle 4"/>
          <p:cNvSpPr>
            <a:spLocks noChangeArrowheads="1"/>
          </p:cNvSpPr>
          <p:nvPr/>
        </p:nvSpPr>
        <p:spPr bwMode="auto">
          <a:xfrm>
            <a:off x="2286000" y="2722563"/>
            <a:ext cx="7632700" cy="1992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4000">
                <a:solidFill>
                  <a:schemeClr val="tx1"/>
                </a:solidFill>
                <a:latin typeface="Letter-join Plus 40" panose="02000505000000020003" pitchFamily="50" charset="0"/>
              </a:rPr>
              <a:t>The boy scouts sang around </a:t>
            </a:r>
            <a:br>
              <a:rPr lang="en-GB" altLang="en-US" sz="4000">
                <a:solidFill>
                  <a:schemeClr val="tx1"/>
                </a:solidFill>
                <a:latin typeface="Letter-join Plus 40" panose="02000505000000020003" pitchFamily="50" charset="0"/>
              </a:rPr>
            </a:br>
            <a:r>
              <a:rPr lang="en-GB" altLang="en-US" sz="4000">
                <a:solidFill>
                  <a:schemeClr val="tx1"/>
                </a:solidFill>
                <a:latin typeface="Letter-join Plus 40" panose="02000505000000020003" pitchFamily="50" charset="0"/>
              </a:rPr>
              <a:t>the campfire </a:t>
            </a:r>
            <a:r>
              <a:rPr lang="en-GB" altLang="en-US" sz="4000">
                <a:solidFill>
                  <a:srgbClr val="0175B0"/>
                </a:solidFill>
                <a:latin typeface="Letter-join Plus 40" panose="02000505000000020003" pitchFamily="50" charset="0"/>
              </a:rPr>
              <a:t>until it was time </a:t>
            </a:r>
            <a:br>
              <a:rPr lang="en-GB" altLang="en-US" sz="4000">
                <a:solidFill>
                  <a:srgbClr val="0175B0"/>
                </a:solidFill>
                <a:latin typeface="Letter-join Plus 40" panose="02000505000000020003" pitchFamily="50" charset="0"/>
              </a:rPr>
            </a:br>
            <a:r>
              <a:rPr lang="en-GB" altLang="en-US" sz="4000">
                <a:solidFill>
                  <a:srgbClr val="0175B0"/>
                </a:solidFill>
                <a:latin typeface="Letter-join Plus 40" panose="02000505000000020003" pitchFamily="50" charset="0"/>
              </a:rPr>
              <a:t>for bed.</a:t>
            </a:r>
          </a:p>
        </p:txBody>
      </p:sp>
      <p:sp>
        <p:nvSpPr>
          <p:cNvPr id="2" name="Oval 1"/>
          <p:cNvSpPr/>
          <p:nvPr/>
        </p:nvSpPr>
        <p:spPr>
          <a:xfrm>
            <a:off x="5638801" y="3409951"/>
            <a:ext cx="1266825" cy="650875"/>
          </a:xfrm>
          <a:prstGeom prst="ellipse">
            <a:avLst/>
          </a:prstGeom>
          <a:noFill/>
          <a:ln w="38100">
            <a:solidFill>
              <a:srgbClr val="653B8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Letter-join Plus 40" panose="02000505000000020003" pitchFamily="50" charset="0"/>
            </a:endParaRPr>
          </a:p>
        </p:txBody>
      </p:sp>
      <p:pic>
        <p:nvPicPr>
          <p:cNvPr id="11" name="Picture 3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2030" y="4699002"/>
            <a:ext cx="1287463"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ular Callout 11"/>
          <p:cNvSpPr/>
          <p:nvPr/>
        </p:nvSpPr>
        <p:spPr>
          <a:xfrm>
            <a:off x="1455329" y="6227765"/>
            <a:ext cx="2141538" cy="460375"/>
          </a:xfrm>
          <a:prstGeom prst="wedgeRoundRectCallout">
            <a:avLst>
              <a:gd name="adj1" fmla="val -58590"/>
              <a:gd name="adj2" fmla="val 439"/>
              <a:gd name="adj3" fmla="val 16667"/>
            </a:avLst>
          </a:prstGeom>
          <a:solidFill>
            <a:schemeClr val="bg1"/>
          </a:solidFill>
          <a:ln w="19050">
            <a:solidFill>
              <a:srgbClr val="2DB6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175B0"/>
                </a:solidFill>
                <a:latin typeface="Letter-join Plus 40" panose="02000505000000020003" pitchFamily="50" charset="0"/>
              </a:rPr>
              <a:t>I SAW A WABUB! </a:t>
            </a:r>
          </a:p>
        </p:txBody>
      </p:sp>
    </p:spTree>
    <p:extLst>
      <p:ext uri="{BB962C8B-B14F-4D97-AF65-F5344CB8AC3E}">
        <p14:creationId xmlns:p14="http://schemas.microsoft.com/office/powerpoint/2010/main" val="3082029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9"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ChangeArrowheads="1"/>
          </p:cNvSpPr>
          <p:nvPr/>
        </p:nvSpPr>
        <p:spPr bwMode="auto">
          <a:xfrm>
            <a:off x="2279650" y="1393825"/>
            <a:ext cx="7632700" cy="884238"/>
          </a:xfrm>
          <a:prstGeom prst="rect">
            <a:avLst/>
          </a:prstGeom>
          <a:solidFill>
            <a:srgbClr val="2DB6BC">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2400">
                <a:solidFill>
                  <a:schemeClr val="tx1"/>
                </a:solidFill>
                <a:latin typeface="Letter-join Plus 40" panose="02000505000000020003" pitchFamily="50" charset="0"/>
              </a:rPr>
              <a:t>Can you spot the </a:t>
            </a:r>
            <a:r>
              <a:rPr lang="en-GB" altLang="en-US" sz="2400" b="1">
                <a:solidFill>
                  <a:srgbClr val="0175B0"/>
                </a:solidFill>
                <a:latin typeface="Letter-join Plus 40" panose="02000505000000020003" pitchFamily="50" charset="0"/>
              </a:rPr>
              <a:t>subordinate clause </a:t>
            </a:r>
            <a:r>
              <a:rPr lang="en-GB" altLang="en-US" sz="2400">
                <a:solidFill>
                  <a:schemeClr val="tx1"/>
                </a:solidFill>
                <a:latin typeface="Letter-join Plus 40" panose="02000505000000020003" pitchFamily="50" charset="0"/>
              </a:rPr>
              <a:t>and the </a:t>
            </a:r>
            <a:r>
              <a:rPr lang="en-GB" altLang="en-US" sz="2400" b="1">
                <a:solidFill>
                  <a:srgbClr val="653B8F"/>
                </a:solidFill>
                <a:latin typeface="Letter-join Plus 40" panose="02000505000000020003" pitchFamily="50" charset="0"/>
              </a:rPr>
              <a:t>subordinating conjunction </a:t>
            </a:r>
            <a:r>
              <a:rPr lang="en-GB" altLang="en-US" sz="2400">
                <a:solidFill>
                  <a:schemeClr val="tx1"/>
                </a:solidFill>
                <a:latin typeface="Letter-join Plus 40" panose="02000505000000020003" pitchFamily="50" charset="0"/>
              </a:rPr>
              <a:t>in this complex sentence?</a:t>
            </a:r>
          </a:p>
        </p:txBody>
      </p:sp>
      <p:sp>
        <p:nvSpPr>
          <p:cNvPr id="21" name="Rectangle 4"/>
          <p:cNvSpPr>
            <a:spLocks noChangeArrowheads="1"/>
          </p:cNvSpPr>
          <p:nvPr/>
        </p:nvSpPr>
        <p:spPr bwMode="auto">
          <a:xfrm>
            <a:off x="2286000" y="2655888"/>
            <a:ext cx="7632700" cy="1376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4000">
                <a:solidFill>
                  <a:schemeClr val="tx1"/>
                </a:solidFill>
                <a:latin typeface="Letter-join Plus 40" panose="02000505000000020003" pitchFamily="50" charset="0"/>
              </a:rPr>
              <a:t>Hakim could win the talent contest if he improved his juggling skills.</a:t>
            </a:r>
          </a:p>
        </p:txBody>
      </p:sp>
      <p:sp>
        <p:nvSpPr>
          <p:cNvPr id="10" name="Rectangle 4"/>
          <p:cNvSpPr>
            <a:spLocks noChangeArrowheads="1"/>
          </p:cNvSpPr>
          <p:nvPr/>
        </p:nvSpPr>
        <p:spPr bwMode="auto">
          <a:xfrm>
            <a:off x="2286000" y="2655888"/>
            <a:ext cx="7632700" cy="1376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4000">
                <a:solidFill>
                  <a:schemeClr val="tx1"/>
                </a:solidFill>
                <a:latin typeface="Letter-join Plus 40" panose="02000505000000020003" pitchFamily="50" charset="0"/>
              </a:rPr>
              <a:t>Hakim could win the talent contest </a:t>
            </a:r>
            <a:r>
              <a:rPr lang="en-GB" altLang="en-US" sz="4000">
                <a:solidFill>
                  <a:srgbClr val="0175B0"/>
                </a:solidFill>
                <a:latin typeface="Letter-join Plus 40" panose="02000505000000020003" pitchFamily="50" charset="0"/>
              </a:rPr>
              <a:t>if he improved his juggling skills.</a:t>
            </a:r>
          </a:p>
        </p:txBody>
      </p:sp>
      <p:sp>
        <p:nvSpPr>
          <p:cNvPr id="2" name="Oval 1"/>
          <p:cNvSpPr/>
          <p:nvPr/>
        </p:nvSpPr>
        <p:spPr>
          <a:xfrm>
            <a:off x="2380617" y="3344144"/>
            <a:ext cx="608012" cy="652462"/>
          </a:xfrm>
          <a:prstGeom prst="ellipse">
            <a:avLst/>
          </a:prstGeom>
          <a:noFill/>
          <a:ln w="38100">
            <a:solidFill>
              <a:srgbClr val="653B8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Letter-join Plus 40" panose="02000505000000020003" pitchFamily="50" charset="0"/>
            </a:endParaRPr>
          </a:p>
        </p:txBody>
      </p:sp>
      <p:pic>
        <p:nvPicPr>
          <p:cNvPr id="11" name="Picture 3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2030" y="4699002"/>
            <a:ext cx="1287463"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ular Callout 11"/>
          <p:cNvSpPr/>
          <p:nvPr/>
        </p:nvSpPr>
        <p:spPr>
          <a:xfrm>
            <a:off x="1455329" y="6227765"/>
            <a:ext cx="2141538" cy="460375"/>
          </a:xfrm>
          <a:prstGeom prst="wedgeRoundRectCallout">
            <a:avLst>
              <a:gd name="adj1" fmla="val -58590"/>
              <a:gd name="adj2" fmla="val 439"/>
              <a:gd name="adj3" fmla="val 16667"/>
            </a:avLst>
          </a:prstGeom>
          <a:solidFill>
            <a:schemeClr val="bg1"/>
          </a:solidFill>
          <a:ln w="19050">
            <a:solidFill>
              <a:srgbClr val="2DB6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175B0"/>
                </a:solidFill>
                <a:latin typeface="Letter-join Plus 40" panose="02000505000000020003" pitchFamily="50" charset="0"/>
              </a:rPr>
              <a:t>I SAW A WABUB! </a:t>
            </a:r>
          </a:p>
        </p:txBody>
      </p:sp>
    </p:spTree>
    <p:extLst>
      <p:ext uri="{BB962C8B-B14F-4D97-AF65-F5344CB8AC3E}">
        <p14:creationId xmlns:p14="http://schemas.microsoft.com/office/powerpoint/2010/main" val="2531873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ChangeArrowheads="1"/>
          </p:cNvSpPr>
          <p:nvPr/>
        </p:nvSpPr>
        <p:spPr bwMode="auto">
          <a:xfrm>
            <a:off x="2279650" y="1393825"/>
            <a:ext cx="7632700" cy="1252538"/>
          </a:xfrm>
          <a:prstGeom prst="rect">
            <a:avLst/>
          </a:prstGeom>
          <a:solidFill>
            <a:srgbClr val="2DB6BC">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2400">
                <a:solidFill>
                  <a:schemeClr val="tx1"/>
                </a:solidFill>
                <a:latin typeface="Letter-join Plus 40" panose="02000505000000020003" pitchFamily="50" charset="0"/>
              </a:rPr>
              <a:t>In the complex sentences we have looked at so far, the subordinate clause has always come after the main clause but watch…</a:t>
            </a:r>
          </a:p>
        </p:txBody>
      </p:sp>
      <p:pic>
        <p:nvPicPr>
          <p:cNvPr id="17412" name="Picture 3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2030" y="4699002"/>
            <a:ext cx="1287463"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ular Callout 15"/>
          <p:cNvSpPr/>
          <p:nvPr/>
        </p:nvSpPr>
        <p:spPr>
          <a:xfrm>
            <a:off x="1455329" y="6227765"/>
            <a:ext cx="2141538" cy="460375"/>
          </a:xfrm>
          <a:prstGeom prst="wedgeRoundRectCallout">
            <a:avLst>
              <a:gd name="adj1" fmla="val -58590"/>
              <a:gd name="adj2" fmla="val 439"/>
              <a:gd name="adj3" fmla="val 16667"/>
            </a:avLst>
          </a:prstGeom>
          <a:solidFill>
            <a:schemeClr val="bg1"/>
          </a:solidFill>
          <a:ln w="19050">
            <a:solidFill>
              <a:srgbClr val="2DB6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175B0"/>
                </a:solidFill>
                <a:latin typeface="Letter-join Plus 40" panose="02000505000000020003" pitchFamily="50" charset="0"/>
              </a:rPr>
              <a:t>I SAW A WABUB! </a:t>
            </a:r>
          </a:p>
        </p:txBody>
      </p:sp>
      <p:grpSp>
        <p:nvGrpSpPr>
          <p:cNvPr id="3" name="Group 2"/>
          <p:cNvGrpSpPr>
            <a:grpSpLocks/>
          </p:cNvGrpSpPr>
          <p:nvPr/>
        </p:nvGrpSpPr>
        <p:grpSpPr bwMode="auto">
          <a:xfrm>
            <a:off x="2284413" y="3082926"/>
            <a:ext cx="7632700" cy="1992313"/>
            <a:chOff x="771127" y="2883539"/>
            <a:chExt cx="7632700" cy="1992066"/>
          </a:xfrm>
        </p:grpSpPr>
        <p:sp>
          <p:nvSpPr>
            <p:cNvPr id="17418" name="Rectangle 4"/>
            <p:cNvSpPr>
              <a:spLocks noChangeArrowheads="1"/>
            </p:cNvSpPr>
            <p:nvPr/>
          </p:nvSpPr>
          <p:spPr bwMode="auto">
            <a:xfrm>
              <a:off x="771127" y="2883539"/>
              <a:ext cx="7632700" cy="19920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4000">
                  <a:solidFill>
                    <a:schemeClr val="tx1"/>
                  </a:solidFill>
                  <a:latin typeface="Letter-join Plus 40" panose="02000505000000020003" pitchFamily="50" charset="0"/>
                </a:rPr>
                <a:t>Juvenile penguins are able to swim </a:t>
              </a:r>
              <a:r>
                <a:rPr lang="en-GB" altLang="en-US" sz="4000">
                  <a:solidFill>
                    <a:srgbClr val="0175B0"/>
                  </a:solidFill>
                  <a:latin typeface="Letter-join Plus 40" panose="02000505000000020003" pitchFamily="50" charset="0"/>
                </a:rPr>
                <a:t>although their feathers aren’t yet waterproof.</a:t>
              </a:r>
            </a:p>
          </p:txBody>
        </p:sp>
        <p:sp>
          <p:nvSpPr>
            <p:cNvPr id="2" name="Oval 1"/>
            <p:cNvSpPr/>
            <p:nvPr/>
          </p:nvSpPr>
          <p:spPr>
            <a:xfrm>
              <a:off x="1969372" y="3539890"/>
              <a:ext cx="2171700" cy="704763"/>
            </a:xfrm>
            <a:prstGeom prst="ellipse">
              <a:avLst/>
            </a:prstGeom>
            <a:noFill/>
            <a:ln w="38100">
              <a:solidFill>
                <a:srgbClr val="653B8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Letter-join Plus 40" panose="02000505000000020003" pitchFamily="50" charset="0"/>
              </a:endParaRPr>
            </a:p>
          </p:txBody>
        </p:sp>
      </p:grpSp>
      <p:grpSp>
        <p:nvGrpSpPr>
          <p:cNvPr id="4" name="Group 3"/>
          <p:cNvGrpSpPr>
            <a:grpSpLocks/>
          </p:cNvGrpSpPr>
          <p:nvPr/>
        </p:nvGrpSpPr>
        <p:grpSpPr bwMode="auto">
          <a:xfrm>
            <a:off x="2292531" y="3071814"/>
            <a:ext cx="7637463" cy="1992313"/>
            <a:chOff x="755650" y="3083682"/>
            <a:chExt cx="7638057" cy="1992066"/>
          </a:xfrm>
        </p:grpSpPr>
        <p:sp>
          <p:nvSpPr>
            <p:cNvPr id="17416" name="Rectangle 4"/>
            <p:cNvSpPr>
              <a:spLocks noChangeArrowheads="1"/>
            </p:cNvSpPr>
            <p:nvPr/>
          </p:nvSpPr>
          <p:spPr bwMode="auto">
            <a:xfrm>
              <a:off x="761007" y="3083682"/>
              <a:ext cx="7632700" cy="19920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4000">
                  <a:solidFill>
                    <a:srgbClr val="0175B0"/>
                  </a:solidFill>
                  <a:latin typeface="Letter-join Plus 40" panose="02000505000000020003" pitchFamily="50" charset="0"/>
                </a:rPr>
                <a:t>Although their feathers aren’t yet waterproof, </a:t>
              </a:r>
              <a:r>
                <a:rPr lang="en-GB" altLang="en-US" sz="4000">
                  <a:solidFill>
                    <a:schemeClr val="tx1"/>
                  </a:solidFill>
                  <a:latin typeface="Letter-join Plus 40" panose="02000505000000020003" pitchFamily="50" charset="0"/>
                </a:rPr>
                <a:t>juvenile penguins are able to swim.</a:t>
              </a:r>
            </a:p>
          </p:txBody>
        </p:sp>
        <p:sp>
          <p:nvSpPr>
            <p:cNvPr id="11" name="Oval 10"/>
            <p:cNvSpPr/>
            <p:nvPr/>
          </p:nvSpPr>
          <p:spPr>
            <a:xfrm>
              <a:off x="755650" y="3123365"/>
              <a:ext cx="2171869" cy="704763"/>
            </a:xfrm>
            <a:prstGeom prst="ellipse">
              <a:avLst/>
            </a:prstGeom>
            <a:noFill/>
            <a:ln w="38100">
              <a:solidFill>
                <a:srgbClr val="653B8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Letter-join Plus 40" panose="02000505000000020003" pitchFamily="50" charset="0"/>
              </a:endParaRPr>
            </a:p>
          </p:txBody>
        </p:sp>
      </p:grpSp>
    </p:spTree>
    <p:extLst>
      <p:ext uri="{BB962C8B-B14F-4D97-AF65-F5344CB8AC3E}">
        <p14:creationId xmlns:p14="http://schemas.microsoft.com/office/powerpoint/2010/main" val="270912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5118E-1DD4-47AA-BBB5-3507D2068E23}"/>
              </a:ext>
            </a:extLst>
          </p:cNvPr>
          <p:cNvSpPr>
            <a:spLocks noGrp="1"/>
          </p:cNvSpPr>
          <p:nvPr>
            <p:ph type="title"/>
          </p:nvPr>
        </p:nvSpPr>
        <p:spPr>
          <a:xfrm>
            <a:off x="707533" y="790789"/>
            <a:ext cx="8761413" cy="706964"/>
          </a:xfrm>
        </p:spPr>
        <p:txBody>
          <a:bodyPr/>
          <a:lstStyle/>
          <a:p>
            <a:r>
              <a:rPr lang="en-GB" dirty="0" smtClean="0">
                <a:latin typeface="Letter-join Plus 40" panose="02000505000000020003" pitchFamily="50" charset="0"/>
              </a:rPr>
              <a:t>Now it’s your turn…</a:t>
            </a:r>
            <a:endParaRPr lang="en-GB" dirty="0">
              <a:latin typeface="Letter-join Plus 40" panose="02000505000000020003" pitchFamily="50" charset="0"/>
            </a:endParaRPr>
          </a:p>
        </p:txBody>
      </p:sp>
      <p:pic>
        <p:nvPicPr>
          <p:cNvPr id="5" name="Picture 4">
            <a:extLst>
              <a:ext uri="{FF2B5EF4-FFF2-40B4-BE49-F238E27FC236}">
                <a16:creationId xmlns:a16="http://schemas.microsoft.com/office/drawing/2014/main" id="{70376284-40F5-4297-80EB-D4A08B6F761C}"/>
              </a:ext>
            </a:extLst>
          </p:cNvPr>
          <p:cNvPicPr>
            <a:picLocks noChangeAspect="1"/>
          </p:cNvPicPr>
          <p:nvPr/>
        </p:nvPicPr>
        <p:blipFill>
          <a:blip r:embed="rId2"/>
          <a:stretch>
            <a:fillRect/>
          </a:stretch>
        </p:blipFill>
        <p:spPr>
          <a:xfrm rot="20976208">
            <a:off x="537716" y="2834927"/>
            <a:ext cx="3954821" cy="3043358"/>
          </a:xfrm>
          <a:prstGeom prst="rect">
            <a:avLst/>
          </a:prstGeom>
          <a:ln>
            <a:solidFill>
              <a:schemeClr val="tx1"/>
            </a:solidFill>
          </a:ln>
        </p:spPr>
      </p:pic>
      <p:sp>
        <p:nvSpPr>
          <p:cNvPr id="6" name="TextBox 5"/>
          <p:cNvSpPr txBox="1"/>
          <p:nvPr/>
        </p:nvSpPr>
        <p:spPr>
          <a:xfrm>
            <a:off x="4624251" y="2834927"/>
            <a:ext cx="7289075" cy="461665"/>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latin typeface="Letter-join Plus 40" panose="02000505000000020003" pitchFamily="50" charset="0"/>
              </a:rPr>
              <a:t>Simple (main clause containing a subject and verb)</a:t>
            </a:r>
          </a:p>
        </p:txBody>
      </p:sp>
      <p:sp>
        <p:nvSpPr>
          <p:cNvPr id="10" name="TextBox 9"/>
          <p:cNvSpPr txBox="1"/>
          <p:nvPr/>
        </p:nvSpPr>
        <p:spPr>
          <a:xfrm>
            <a:off x="4885509" y="3540034"/>
            <a:ext cx="6910251" cy="1200329"/>
          </a:xfrm>
          <a:prstGeom prst="rect">
            <a:avLst/>
          </a:prstGeom>
          <a:noFill/>
        </p:spPr>
        <p:txBody>
          <a:bodyPr wrap="square" rtlCol="0">
            <a:spAutoFit/>
          </a:bodyPr>
          <a:lstStyle/>
          <a:p>
            <a:r>
              <a:rPr lang="en-GB" sz="2400" dirty="0" smtClean="0">
                <a:solidFill>
                  <a:srgbClr val="FF0000"/>
                </a:solidFill>
                <a:latin typeface="Letter-join Plus 40" panose="02000505000000020003" pitchFamily="50" charset="0"/>
              </a:rPr>
              <a:t>e.g. </a:t>
            </a:r>
          </a:p>
          <a:p>
            <a:endParaRPr lang="en-GB" sz="2400" dirty="0">
              <a:solidFill>
                <a:srgbClr val="FF0000"/>
              </a:solidFill>
              <a:latin typeface="Letter-join Plus 40" panose="02000505000000020003" pitchFamily="50" charset="0"/>
            </a:endParaRPr>
          </a:p>
          <a:p>
            <a:r>
              <a:rPr lang="en-GB" sz="2400" dirty="0" smtClean="0">
                <a:solidFill>
                  <a:srgbClr val="FF0000"/>
                </a:solidFill>
                <a:latin typeface="Letter-join Plus 40" panose="02000505000000020003" pitchFamily="50" charset="0"/>
              </a:rPr>
              <a:t>The wolves fled further into the darkness. </a:t>
            </a:r>
            <a:endParaRPr lang="en-GB" sz="2400" dirty="0">
              <a:solidFill>
                <a:srgbClr val="FF0000"/>
              </a:solidFill>
              <a:latin typeface="Letter-join Plus 40" panose="02000505000000020003" pitchFamily="50" charset="0"/>
            </a:endParaRPr>
          </a:p>
        </p:txBody>
      </p:sp>
    </p:spTree>
    <p:extLst>
      <p:ext uri="{BB962C8B-B14F-4D97-AF65-F5344CB8AC3E}">
        <p14:creationId xmlns:p14="http://schemas.microsoft.com/office/powerpoint/2010/main" val="829913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5118E-1DD4-47AA-BBB5-3507D2068E23}"/>
              </a:ext>
            </a:extLst>
          </p:cNvPr>
          <p:cNvSpPr>
            <a:spLocks noGrp="1"/>
          </p:cNvSpPr>
          <p:nvPr>
            <p:ph type="title"/>
          </p:nvPr>
        </p:nvSpPr>
        <p:spPr>
          <a:xfrm>
            <a:off x="707533" y="790789"/>
            <a:ext cx="8761413" cy="706964"/>
          </a:xfrm>
        </p:spPr>
        <p:txBody>
          <a:bodyPr/>
          <a:lstStyle/>
          <a:p>
            <a:r>
              <a:rPr lang="en-GB" dirty="0" smtClean="0">
                <a:latin typeface="Letter-join Plus 40" panose="02000505000000020003" pitchFamily="50" charset="0"/>
              </a:rPr>
              <a:t>Now it’s your turn…</a:t>
            </a:r>
            <a:endParaRPr lang="en-GB" dirty="0">
              <a:latin typeface="Letter-join Plus 40" panose="02000505000000020003" pitchFamily="50" charset="0"/>
            </a:endParaRPr>
          </a:p>
        </p:txBody>
      </p:sp>
      <p:sp>
        <p:nvSpPr>
          <p:cNvPr id="6" name="TextBox 5"/>
          <p:cNvSpPr txBox="1"/>
          <p:nvPr/>
        </p:nvSpPr>
        <p:spPr>
          <a:xfrm>
            <a:off x="4624251" y="2834927"/>
            <a:ext cx="7289075" cy="461665"/>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Letter-join Plus 40" panose="02000505000000020003" pitchFamily="50" charset="0"/>
              </a:rPr>
              <a:t>Compound (coordinating conjunctions – </a:t>
            </a:r>
            <a:r>
              <a:rPr lang="en-GB" sz="2400" dirty="0" err="1">
                <a:latin typeface="Letter-join Plus 40" panose="02000505000000020003" pitchFamily="50" charset="0"/>
              </a:rPr>
              <a:t>fanboys</a:t>
            </a:r>
            <a:r>
              <a:rPr lang="en-GB" sz="2400" dirty="0" smtClean="0">
                <a:latin typeface="Letter-join Plus 40" panose="02000505000000020003" pitchFamily="50" charset="0"/>
              </a:rPr>
              <a:t>)</a:t>
            </a:r>
            <a:endParaRPr lang="en-GB" sz="2400" dirty="0">
              <a:latin typeface="Letter-join Plus 40" panose="02000505000000020003" pitchFamily="50" charset="0"/>
            </a:endParaRPr>
          </a:p>
        </p:txBody>
      </p:sp>
      <p:sp>
        <p:nvSpPr>
          <p:cNvPr id="7" name="TextBox 6"/>
          <p:cNvSpPr txBox="1"/>
          <p:nvPr/>
        </p:nvSpPr>
        <p:spPr>
          <a:xfrm>
            <a:off x="4885509" y="3540034"/>
            <a:ext cx="6910251" cy="1569660"/>
          </a:xfrm>
          <a:prstGeom prst="rect">
            <a:avLst/>
          </a:prstGeom>
          <a:noFill/>
        </p:spPr>
        <p:txBody>
          <a:bodyPr wrap="square" rtlCol="0">
            <a:spAutoFit/>
          </a:bodyPr>
          <a:lstStyle/>
          <a:p>
            <a:r>
              <a:rPr lang="en-GB" sz="2400" dirty="0" smtClean="0">
                <a:solidFill>
                  <a:srgbClr val="FF0000"/>
                </a:solidFill>
                <a:latin typeface="Letter-join Plus 40" panose="02000505000000020003" pitchFamily="50" charset="0"/>
              </a:rPr>
              <a:t>e.g. </a:t>
            </a:r>
          </a:p>
          <a:p>
            <a:endParaRPr lang="en-GB" sz="2400" dirty="0">
              <a:solidFill>
                <a:srgbClr val="FF0000"/>
              </a:solidFill>
              <a:latin typeface="Letter-join Plus 40" panose="02000505000000020003" pitchFamily="50" charset="0"/>
            </a:endParaRPr>
          </a:p>
          <a:p>
            <a:r>
              <a:rPr lang="en-GB" sz="2400" dirty="0" smtClean="0">
                <a:solidFill>
                  <a:srgbClr val="FF0000"/>
                </a:solidFill>
                <a:latin typeface="Letter-join Plus 40" panose="02000505000000020003" pitchFamily="50" charset="0"/>
              </a:rPr>
              <a:t>The mist was spreading through the forest yet the wolves’ eyes glowed red with anger.</a:t>
            </a:r>
            <a:endParaRPr lang="en-GB" sz="2400" dirty="0">
              <a:solidFill>
                <a:srgbClr val="FF0000"/>
              </a:solidFill>
              <a:latin typeface="Letter-join Plus 40" panose="02000505000000020003" pitchFamily="50" charset="0"/>
            </a:endParaRPr>
          </a:p>
        </p:txBody>
      </p:sp>
      <p:pic>
        <p:nvPicPr>
          <p:cNvPr id="8" name="Picture 7">
            <a:extLst>
              <a:ext uri="{FF2B5EF4-FFF2-40B4-BE49-F238E27FC236}">
                <a16:creationId xmlns:a16="http://schemas.microsoft.com/office/drawing/2014/main" id="{884C8FCC-7779-440B-A8CE-6A25B0FD00A3}"/>
              </a:ext>
            </a:extLst>
          </p:cNvPr>
          <p:cNvPicPr>
            <a:picLocks noChangeAspect="1"/>
          </p:cNvPicPr>
          <p:nvPr/>
        </p:nvPicPr>
        <p:blipFill>
          <a:blip r:embed="rId2"/>
          <a:stretch>
            <a:fillRect/>
          </a:stretch>
        </p:blipFill>
        <p:spPr>
          <a:xfrm rot="20921730">
            <a:off x="537715" y="2948934"/>
            <a:ext cx="3562048" cy="2751858"/>
          </a:xfrm>
          <a:prstGeom prst="rect">
            <a:avLst/>
          </a:prstGeom>
          <a:ln>
            <a:solidFill>
              <a:schemeClr val="tx1"/>
            </a:solidFill>
          </a:ln>
        </p:spPr>
      </p:pic>
    </p:spTree>
    <p:extLst>
      <p:ext uri="{BB962C8B-B14F-4D97-AF65-F5344CB8AC3E}">
        <p14:creationId xmlns:p14="http://schemas.microsoft.com/office/powerpoint/2010/main" val="922328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766" y="418010"/>
            <a:ext cx="10280467" cy="5925775"/>
          </a:xfrm>
        </p:spPr>
        <p:txBody>
          <a:bodyPr>
            <a:noAutofit/>
          </a:bodyPr>
          <a:lstStyle/>
          <a:p>
            <a:pPr marL="0" indent="0">
              <a:buNone/>
            </a:pPr>
            <a:r>
              <a:rPr lang="en-GB" sz="2400" b="1" dirty="0" smtClean="0">
                <a:solidFill>
                  <a:srgbClr val="FF0000"/>
                </a:solidFill>
                <a:latin typeface="Letter-join Plus 40" panose="02000505000000020003" pitchFamily="50" charset="0"/>
              </a:rPr>
              <a:t>Suggested format for completing your work</a:t>
            </a:r>
            <a:r>
              <a:rPr lang="en-GB" sz="2400" b="1" dirty="0" smtClean="0">
                <a:solidFill>
                  <a:srgbClr val="FF0000"/>
                </a:solidFill>
                <a:latin typeface="Letter-join Plus 40" panose="02000505000000020003" pitchFamily="50" charset="0"/>
              </a:rPr>
              <a:t>:</a:t>
            </a:r>
            <a:endParaRPr lang="en-GB" sz="2400" b="1" dirty="0">
              <a:latin typeface="Letter-join Plus 40" panose="02000505000000020003" pitchFamily="50" charset="0"/>
            </a:endParaRPr>
          </a:p>
          <a:p>
            <a:pPr marL="0" indent="0">
              <a:buNone/>
            </a:pPr>
            <a:r>
              <a:rPr lang="en-GB" sz="2400" b="1" dirty="0" smtClean="0">
                <a:latin typeface="Letter-join Plus 40" panose="02000505000000020003" pitchFamily="50" charset="0"/>
              </a:rPr>
              <a:t>Each time you open a new English PowerPoint, please check the format that we would like you to save your work as.</a:t>
            </a:r>
          </a:p>
          <a:p>
            <a:pPr marL="0" indent="0">
              <a:buNone/>
            </a:pPr>
            <a:endParaRPr lang="en-GB" sz="1100" dirty="0" smtClean="0">
              <a:latin typeface="Letter-join Plus 40" panose="02000505000000020003" pitchFamily="50" charset="0"/>
            </a:endParaRPr>
          </a:p>
          <a:p>
            <a:pPr marL="0" indent="0">
              <a:buNone/>
            </a:pPr>
            <a:r>
              <a:rPr lang="en-GB" sz="2000" dirty="0" smtClean="0">
                <a:latin typeface="Letter-join Plus 40" panose="02000505000000020003" pitchFamily="50" charset="0"/>
              </a:rPr>
              <a:t>For this week’s learning, if you wish to submit your work online, you can save a copy of the PowerPoint following the instructions below. This will enable you to edit the document and type your work straight into the PowerPoint.</a:t>
            </a:r>
          </a:p>
          <a:p>
            <a:pPr marL="0" indent="0">
              <a:buNone/>
            </a:pPr>
            <a:endParaRPr lang="en-GB" sz="900" dirty="0" smtClean="0">
              <a:latin typeface="Letter-join Plus 40" panose="02000505000000020003" pitchFamily="50" charset="0"/>
            </a:endParaRPr>
          </a:p>
          <a:p>
            <a:pPr marL="0" indent="0">
              <a:buNone/>
            </a:pPr>
            <a:r>
              <a:rPr lang="en-GB" sz="2000" dirty="0">
                <a:latin typeface="Letter-join Plus 40" panose="02000505000000020003" pitchFamily="50" charset="0"/>
              </a:rPr>
              <a:t>File –  </a:t>
            </a:r>
          </a:p>
          <a:p>
            <a:pPr marL="0" indent="0">
              <a:buNone/>
            </a:pPr>
            <a:r>
              <a:rPr lang="en-GB" sz="2000" dirty="0">
                <a:latin typeface="Letter-join Plus 40" panose="02000505000000020003" pitchFamily="50" charset="0"/>
              </a:rPr>
              <a:t>Save a copy online –</a:t>
            </a:r>
          </a:p>
          <a:p>
            <a:pPr marL="0" indent="0">
              <a:buNone/>
            </a:pPr>
            <a:r>
              <a:rPr lang="en-GB" sz="2000" dirty="0">
                <a:latin typeface="Letter-join Plus 40" panose="02000505000000020003" pitchFamily="50" charset="0"/>
              </a:rPr>
              <a:t>Type in your name, followed by ‘ – English’ and the short date</a:t>
            </a:r>
          </a:p>
          <a:p>
            <a:pPr marL="0" indent="0">
              <a:buNone/>
            </a:pPr>
            <a:endParaRPr lang="en-GB" sz="1050" dirty="0">
              <a:latin typeface="Letter-join Plus 40" panose="02000505000000020003" pitchFamily="50" charset="0"/>
            </a:endParaRPr>
          </a:p>
          <a:p>
            <a:pPr marL="0" indent="0">
              <a:buNone/>
            </a:pPr>
            <a:r>
              <a:rPr lang="en-GB" sz="2000" dirty="0">
                <a:solidFill>
                  <a:srgbClr val="00B050"/>
                </a:solidFill>
                <a:latin typeface="Letter-join Plus 40" panose="02000505000000020003" pitchFamily="50" charset="0"/>
              </a:rPr>
              <a:t>E.g. Brian Selznick - English </a:t>
            </a:r>
            <a:r>
              <a:rPr lang="en-GB" sz="2000" dirty="0" smtClean="0">
                <a:solidFill>
                  <a:srgbClr val="00B050"/>
                </a:solidFill>
                <a:latin typeface="Letter-join Plus 40" panose="02000505000000020003" pitchFamily="50" charset="0"/>
              </a:rPr>
              <a:t>05.01.21</a:t>
            </a:r>
            <a:endParaRPr lang="en-GB" sz="2000" dirty="0">
              <a:latin typeface="Letter-join Plus 40" panose="02000505000000020003" pitchFamily="50" charset="0"/>
            </a:endParaRPr>
          </a:p>
          <a:p>
            <a:pPr marL="0" indent="0">
              <a:buNone/>
            </a:pPr>
            <a:endParaRPr lang="en-GB" sz="1000" dirty="0" smtClean="0">
              <a:latin typeface="Letter-join Plus 40" panose="02000505000000020003" pitchFamily="50" charset="0"/>
            </a:endParaRPr>
          </a:p>
          <a:p>
            <a:pPr marL="0" indent="0">
              <a:buNone/>
            </a:pPr>
            <a:r>
              <a:rPr lang="en-GB" sz="2000" dirty="0" smtClean="0">
                <a:latin typeface="Letter-join Plus 40" panose="02000505000000020003" pitchFamily="50" charset="0"/>
              </a:rPr>
              <a:t>Alternatively, </a:t>
            </a:r>
            <a:r>
              <a:rPr lang="en-GB" sz="2000" dirty="0" smtClean="0">
                <a:latin typeface="Letter-join Plus 40" panose="02000505000000020003" pitchFamily="50" charset="0"/>
              </a:rPr>
              <a:t>you can </a:t>
            </a:r>
            <a:r>
              <a:rPr lang="en-GB" sz="2000" dirty="0" smtClean="0">
                <a:latin typeface="Letter-join Plus 40" panose="02000505000000020003" pitchFamily="50" charset="0"/>
              </a:rPr>
              <a:t>type </a:t>
            </a:r>
            <a:r>
              <a:rPr lang="en-GB" sz="2000" dirty="0" smtClean="0">
                <a:latin typeface="Letter-join Plus 40" panose="02000505000000020003" pitchFamily="50" charset="0"/>
              </a:rPr>
              <a:t>your work into </a:t>
            </a:r>
            <a:r>
              <a:rPr lang="en-GB" sz="2000" dirty="0" smtClean="0">
                <a:latin typeface="Letter-join Plus 40" panose="02000505000000020003" pitchFamily="50" charset="0"/>
              </a:rPr>
              <a:t>a document using Microsoft Word (accessed from your welearn365 </a:t>
            </a:r>
            <a:r>
              <a:rPr lang="en-GB" sz="2000" dirty="0" smtClean="0">
                <a:latin typeface="Letter-join Plus 40" panose="02000505000000020003" pitchFamily="50" charset="0"/>
              </a:rPr>
              <a:t>account), or </a:t>
            </a:r>
            <a:r>
              <a:rPr lang="en-GB" sz="2000" dirty="0" smtClean="0">
                <a:latin typeface="Letter-join Plus 40" panose="02000505000000020003" pitchFamily="50" charset="0"/>
              </a:rPr>
              <a:t>work on paper and upload a photograph/scanned copy of your work into a Microsoft Word document. </a:t>
            </a:r>
            <a:r>
              <a:rPr lang="en-GB" sz="2000" dirty="0" smtClean="0">
                <a:latin typeface="Letter-join Plus 40" panose="02000505000000020003" pitchFamily="50" charset="0"/>
              </a:rPr>
              <a:t>There is no expectation fo</a:t>
            </a:r>
            <a:r>
              <a:rPr lang="en-GB" sz="2000" dirty="0" smtClean="0">
                <a:latin typeface="Letter-join Plus 40" panose="02000505000000020003" pitchFamily="50" charset="0"/>
              </a:rPr>
              <a:t>r you to share your work with us but we love to see how you are getting on.</a:t>
            </a:r>
            <a:endParaRPr lang="en-GB" sz="2000" dirty="0" smtClean="0">
              <a:latin typeface="Letter-join Plus 40" panose="02000505000000020003" pitchFamily="50" charset="0"/>
            </a:endParaRPr>
          </a:p>
        </p:txBody>
      </p:sp>
    </p:spTree>
    <p:extLst>
      <p:ext uri="{BB962C8B-B14F-4D97-AF65-F5344CB8AC3E}">
        <p14:creationId xmlns:p14="http://schemas.microsoft.com/office/powerpoint/2010/main" val="36214813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5118E-1DD4-47AA-BBB5-3507D2068E23}"/>
              </a:ext>
            </a:extLst>
          </p:cNvPr>
          <p:cNvSpPr>
            <a:spLocks noGrp="1"/>
          </p:cNvSpPr>
          <p:nvPr>
            <p:ph type="title"/>
          </p:nvPr>
        </p:nvSpPr>
        <p:spPr>
          <a:xfrm>
            <a:off x="707533" y="790789"/>
            <a:ext cx="8761413" cy="706964"/>
          </a:xfrm>
        </p:spPr>
        <p:txBody>
          <a:bodyPr/>
          <a:lstStyle/>
          <a:p>
            <a:r>
              <a:rPr lang="en-GB" dirty="0" smtClean="0">
                <a:latin typeface="Letter-join Plus 40" panose="02000505000000020003" pitchFamily="50" charset="0"/>
              </a:rPr>
              <a:t>Now it’s your turn…</a:t>
            </a:r>
            <a:endParaRPr lang="en-GB" dirty="0">
              <a:latin typeface="Letter-join Plus 40" panose="02000505000000020003" pitchFamily="50" charset="0"/>
            </a:endParaRPr>
          </a:p>
        </p:txBody>
      </p:sp>
      <p:sp>
        <p:nvSpPr>
          <p:cNvPr id="6" name="TextBox 5"/>
          <p:cNvSpPr txBox="1"/>
          <p:nvPr/>
        </p:nvSpPr>
        <p:spPr>
          <a:xfrm>
            <a:off x="4624251" y="2834927"/>
            <a:ext cx="7289075" cy="461665"/>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Letter-join Plus 40" panose="02000505000000020003" pitchFamily="50" charset="0"/>
              </a:rPr>
              <a:t>Complex (subordinating – </a:t>
            </a:r>
            <a:r>
              <a:rPr lang="en-GB" sz="2400" dirty="0" err="1">
                <a:latin typeface="Letter-join Plus 40" panose="02000505000000020003" pitchFamily="50" charset="0"/>
              </a:rPr>
              <a:t>isawawabub</a:t>
            </a:r>
            <a:r>
              <a:rPr lang="en-GB" sz="2400" dirty="0" smtClean="0">
                <a:latin typeface="Letter-join Plus 40" panose="02000505000000020003" pitchFamily="50" charset="0"/>
              </a:rPr>
              <a:t>)</a:t>
            </a:r>
            <a:endParaRPr lang="en-GB" sz="2400" dirty="0">
              <a:latin typeface="Letter-join Plus 40" panose="02000505000000020003" pitchFamily="50" charset="0"/>
            </a:endParaRPr>
          </a:p>
        </p:txBody>
      </p:sp>
      <p:sp>
        <p:nvSpPr>
          <p:cNvPr id="7" name="TextBox 6"/>
          <p:cNvSpPr txBox="1"/>
          <p:nvPr/>
        </p:nvSpPr>
        <p:spPr>
          <a:xfrm>
            <a:off x="4885509" y="3540034"/>
            <a:ext cx="6910251" cy="1569660"/>
          </a:xfrm>
          <a:prstGeom prst="rect">
            <a:avLst/>
          </a:prstGeom>
          <a:noFill/>
        </p:spPr>
        <p:txBody>
          <a:bodyPr wrap="square" rtlCol="0">
            <a:spAutoFit/>
          </a:bodyPr>
          <a:lstStyle/>
          <a:p>
            <a:r>
              <a:rPr lang="en-GB" sz="2400" dirty="0" smtClean="0">
                <a:solidFill>
                  <a:srgbClr val="FF0000"/>
                </a:solidFill>
                <a:latin typeface="Letter-join Plus 40" panose="02000505000000020003" pitchFamily="50" charset="0"/>
              </a:rPr>
              <a:t>e.g. </a:t>
            </a:r>
          </a:p>
          <a:p>
            <a:endParaRPr lang="en-GB" sz="2400" dirty="0">
              <a:solidFill>
                <a:srgbClr val="FF0000"/>
              </a:solidFill>
              <a:latin typeface="Letter-join Plus 40" panose="02000505000000020003" pitchFamily="50" charset="0"/>
            </a:endParaRPr>
          </a:p>
          <a:p>
            <a:r>
              <a:rPr lang="en-GB" sz="2400" dirty="0" smtClean="0">
                <a:solidFill>
                  <a:srgbClr val="FF0000"/>
                </a:solidFill>
                <a:latin typeface="Letter-join Plus 40" panose="02000505000000020003" pitchFamily="50" charset="0"/>
              </a:rPr>
              <a:t>Although the moon sat watching from above, the mysterious creatures scavenged below.</a:t>
            </a:r>
            <a:endParaRPr lang="en-GB" sz="2400" dirty="0">
              <a:solidFill>
                <a:srgbClr val="FF0000"/>
              </a:solidFill>
              <a:latin typeface="Letter-join Plus 40" panose="02000505000000020003" pitchFamily="50" charset="0"/>
            </a:endParaRPr>
          </a:p>
        </p:txBody>
      </p:sp>
      <p:pic>
        <p:nvPicPr>
          <p:cNvPr id="8" name="Picture 7">
            <a:extLst>
              <a:ext uri="{FF2B5EF4-FFF2-40B4-BE49-F238E27FC236}">
                <a16:creationId xmlns:a16="http://schemas.microsoft.com/office/drawing/2014/main" id="{EDF4B668-9B9A-4E67-9388-90E0FFCFDA39}"/>
              </a:ext>
            </a:extLst>
          </p:cNvPr>
          <p:cNvPicPr>
            <a:picLocks noChangeAspect="1"/>
          </p:cNvPicPr>
          <p:nvPr/>
        </p:nvPicPr>
        <p:blipFill>
          <a:blip r:embed="rId2"/>
          <a:stretch>
            <a:fillRect/>
          </a:stretch>
        </p:blipFill>
        <p:spPr>
          <a:xfrm rot="21009123">
            <a:off x="679269" y="3102179"/>
            <a:ext cx="3344780" cy="2549582"/>
          </a:xfrm>
          <a:prstGeom prst="rect">
            <a:avLst/>
          </a:prstGeom>
          <a:ln>
            <a:solidFill>
              <a:schemeClr val="tx1"/>
            </a:solidFill>
          </a:ln>
        </p:spPr>
      </p:pic>
    </p:spTree>
    <p:extLst>
      <p:ext uri="{BB962C8B-B14F-4D97-AF65-F5344CB8AC3E}">
        <p14:creationId xmlns:p14="http://schemas.microsoft.com/office/powerpoint/2010/main" val="8844731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80614-B2D5-4276-B008-92A89DC8EBE5}"/>
              </a:ext>
            </a:extLst>
          </p:cNvPr>
          <p:cNvSpPr>
            <a:spLocks noGrp="1"/>
          </p:cNvSpPr>
          <p:nvPr>
            <p:ph type="title"/>
          </p:nvPr>
        </p:nvSpPr>
        <p:spPr>
          <a:xfrm>
            <a:off x="600170" y="775810"/>
            <a:ext cx="10009560" cy="706964"/>
          </a:xfrm>
        </p:spPr>
        <p:txBody>
          <a:bodyPr/>
          <a:lstStyle/>
          <a:p>
            <a:r>
              <a:rPr lang="en-GB" dirty="0" smtClean="0">
                <a:latin typeface="Letter-join Plus 40" panose="02000505000000020003" pitchFamily="50" charset="0"/>
              </a:rPr>
              <a:t>Once you have saved a copy of the PowerPoint feel free to edit this slide and type in your work.</a:t>
            </a:r>
            <a:endParaRPr lang="en-GB" dirty="0">
              <a:latin typeface="Letter-join Plus 40" panose="02000505000000020003" pitchFamily="50" charset="0"/>
            </a:endParaRPr>
          </a:p>
        </p:txBody>
      </p:sp>
      <p:sp>
        <p:nvSpPr>
          <p:cNvPr id="6" name="TextBox 5"/>
          <p:cNvSpPr txBox="1"/>
          <p:nvPr/>
        </p:nvSpPr>
        <p:spPr>
          <a:xfrm>
            <a:off x="497541" y="2339788"/>
            <a:ext cx="7893424" cy="4247317"/>
          </a:xfrm>
          <a:prstGeom prst="rect">
            <a:avLst/>
          </a:prstGeom>
          <a:noFill/>
          <a:ln>
            <a:solidFill>
              <a:schemeClr val="tx1"/>
            </a:solidFill>
          </a:ln>
        </p:spPr>
        <p:txBody>
          <a:bodyPr wrap="square" rtlCol="0">
            <a:spAutoFit/>
          </a:bodyPr>
          <a:lstStyle/>
          <a:p>
            <a:r>
              <a:rPr lang="en-GB" dirty="0" smtClean="0">
                <a:latin typeface="Letter-join Plus 40" panose="02000505000000020003" pitchFamily="50" charset="0"/>
              </a:rPr>
              <a:t>Try to write at least one simple, compound and complex sentence about the images (to the right).</a:t>
            </a:r>
          </a:p>
          <a:p>
            <a:endParaRPr lang="en-GB" dirty="0">
              <a:latin typeface="Letter-join Plus 40" panose="02000505000000020003" pitchFamily="50" charset="0"/>
            </a:endParaRPr>
          </a:p>
          <a:p>
            <a:endParaRPr lang="en-GB" dirty="0" smtClean="0">
              <a:latin typeface="Letter-join Plus 40" panose="02000505000000020003" pitchFamily="50" charset="0"/>
            </a:endParaRPr>
          </a:p>
          <a:p>
            <a:endParaRPr lang="en-GB" dirty="0">
              <a:latin typeface="Letter-join Plus 40" panose="02000505000000020003" pitchFamily="50" charset="0"/>
            </a:endParaRPr>
          </a:p>
          <a:p>
            <a:endParaRPr lang="en-GB" dirty="0" smtClean="0">
              <a:latin typeface="Letter-join Plus 40" panose="02000505000000020003" pitchFamily="50" charset="0"/>
            </a:endParaRPr>
          </a:p>
          <a:p>
            <a:endParaRPr lang="en-GB" dirty="0">
              <a:latin typeface="Letter-join Plus 40" panose="02000505000000020003" pitchFamily="50" charset="0"/>
            </a:endParaRPr>
          </a:p>
          <a:p>
            <a:endParaRPr lang="en-GB" dirty="0" smtClean="0">
              <a:latin typeface="Letter-join Plus 40" panose="02000505000000020003" pitchFamily="50" charset="0"/>
            </a:endParaRPr>
          </a:p>
          <a:p>
            <a:endParaRPr lang="en-GB" dirty="0">
              <a:latin typeface="Letter-join Plus 40" panose="02000505000000020003" pitchFamily="50" charset="0"/>
            </a:endParaRPr>
          </a:p>
          <a:p>
            <a:endParaRPr lang="en-GB" dirty="0" smtClean="0">
              <a:latin typeface="Letter-join Plus 40" panose="02000505000000020003" pitchFamily="50" charset="0"/>
            </a:endParaRPr>
          </a:p>
          <a:p>
            <a:endParaRPr lang="en-GB" dirty="0">
              <a:latin typeface="Letter-join Plus 40" panose="02000505000000020003" pitchFamily="50" charset="0"/>
            </a:endParaRPr>
          </a:p>
          <a:p>
            <a:endParaRPr lang="en-GB" dirty="0" smtClean="0">
              <a:latin typeface="Letter-join Plus 40" panose="02000505000000020003" pitchFamily="50" charset="0"/>
            </a:endParaRPr>
          </a:p>
          <a:p>
            <a:endParaRPr lang="en-GB" dirty="0">
              <a:latin typeface="Letter-join Plus 40" panose="02000505000000020003" pitchFamily="50" charset="0"/>
            </a:endParaRPr>
          </a:p>
          <a:p>
            <a:endParaRPr lang="en-GB" dirty="0" smtClean="0">
              <a:latin typeface="Letter-join Plus 40" panose="02000505000000020003" pitchFamily="50" charset="0"/>
            </a:endParaRPr>
          </a:p>
          <a:p>
            <a:endParaRPr lang="en-GB" dirty="0">
              <a:latin typeface="Letter-join Plus 40" panose="02000505000000020003" pitchFamily="50" charset="0"/>
            </a:endParaRPr>
          </a:p>
        </p:txBody>
      </p:sp>
      <p:pic>
        <p:nvPicPr>
          <p:cNvPr id="7" name="Picture 6">
            <a:extLst>
              <a:ext uri="{FF2B5EF4-FFF2-40B4-BE49-F238E27FC236}">
                <a16:creationId xmlns:a16="http://schemas.microsoft.com/office/drawing/2014/main" id="{70376284-40F5-4297-80EB-D4A08B6F761C}"/>
              </a:ext>
            </a:extLst>
          </p:cNvPr>
          <p:cNvPicPr>
            <a:picLocks noChangeAspect="1"/>
          </p:cNvPicPr>
          <p:nvPr/>
        </p:nvPicPr>
        <p:blipFill>
          <a:blip r:embed="rId2"/>
          <a:stretch>
            <a:fillRect/>
          </a:stretch>
        </p:blipFill>
        <p:spPr>
          <a:xfrm>
            <a:off x="10142252" y="2270915"/>
            <a:ext cx="1507123" cy="1159778"/>
          </a:xfrm>
          <a:prstGeom prst="rect">
            <a:avLst/>
          </a:prstGeom>
          <a:ln>
            <a:solidFill>
              <a:schemeClr val="tx1"/>
            </a:solidFill>
          </a:ln>
        </p:spPr>
      </p:pic>
      <p:pic>
        <p:nvPicPr>
          <p:cNvPr id="8" name="Picture 7">
            <a:extLst>
              <a:ext uri="{FF2B5EF4-FFF2-40B4-BE49-F238E27FC236}">
                <a16:creationId xmlns:a16="http://schemas.microsoft.com/office/drawing/2014/main" id="{EDF4B668-9B9A-4E67-9388-90E0FFCFDA39}"/>
              </a:ext>
            </a:extLst>
          </p:cNvPr>
          <p:cNvPicPr>
            <a:picLocks noChangeAspect="1"/>
          </p:cNvPicPr>
          <p:nvPr/>
        </p:nvPicPr>
        <p:blipFill>
          <a:blip r:embed="rId3"/>
          <a:stretch>
            <a:fillRect/>
          </a:stretch>
        </p:blipFill>
        <p:spPr>
          <a:xfrm>
            <a:off x="10142252" y="5335909"/>
            <a:ext cx="1559474" cy="1188720"/>
          </a:xfrm>
          <a:prstGeom prst="rect">
            <a:avLst/>
          </a:prstGeom>
          <a:ln>
            <a:solidFill>
              <a:schemeClr val="tx1"/>
            </a:solidFill>
          </a:ln>
        </p:spPr>
      </p:pic>
      <p:pic>
        <p:nvPicPr>
          <p:cNvPr id="9" name="Picture 8">
            <a:extLst>
              <a:ext uri="{FF2B5EF4-FFF2-40B4-BE49-F238E27FC236}">
                <a16:creationId xmlns:a16="http://schemas.microsoft.com/office/drawing/2014/main" id="{884C8FCC-7779-440B-A8CE-6A25B0FD00A3}"/>
              </a:ext>
            </a:extLst>
          </p:cNvPr>
          <p:cNvPicPr>
            <a:picLocks noChangeAspect="1"/>
          </p:cNvPicPr>
          <p:nvPr/>
        </p:nvPicPr>
        <p:blipFill>
          <a:blip r:embed="rId4"/>
          <a:stretch>
            <a:fillRect/>
          </a:stretch>
        </p:blipFill>
        <p:spPr>
          <a:xfrm>
            <a:off x="10142252" y="3763854"/>
            <a:ext cx="1603644" cy="1238894"/>
          </a:xfrm>
          <a:prstGeom prst="rect">
            <a:avLst/>
          </a:prstGeom>
          <a:ln>
            <a:solidFill>
              <a:schemeClr val="tx1"/>
            </a:solidFill>
          </a:ln>
        </p:spPr>
      </p:pic>
    </p:spTree>
    <p:extLst>
      <p:ext uri="{BB962C8B-B14F-4D97-AF65-F5344CB8AC3E}">
        <p14:creationId xmlns:p14="http://schemas.microsoft.com/office/powerpoint/2010/main" val="19947977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52CAD-33DD-4C72-BADB-11945A265931}"/>
              </a:ext>
            </a:extLst>
          </p:cNvPr>
          <p:cNvSpPr>
            <a:spLocks noGrp="1"/>
          </p:cNvSpPr>
          <p:nvPr>
            <p:ph type="ctrTitle"/>
          </p:nvPr>
        </p:nvSpPr>
        <p:spPr>
          <a:xfrm>
            <a:off x="502402" y="3291841"/>
            <a:ext cx="10875936" cy="713316"/>
          </a:xfrm>
        </p:spPr>
        <p:txBody>
          <a:bodyPr/>
          <a:lstStyle/>
          <a:p>
            <a:r>
              <a:rPr lang="en-GB" sz="3600" u="sng" dirty="0">
                <a:latin typeface="Letter-join Plus 40" panose="02000505000000020003" pitchFamily="50" charset="0"/>
              </a:rPr>
              <a:t>WALT</a:t>
            </a:r>
            <a:r>
              <a:rPr lang="en-GB" sz="3600" u="sng" dirty="0" smtClean="0">
                <a:latin typeface="Letter-join Plus 40" panose="02000505000000020003" pitchFamily="50" charset="0"/>
              </a:rPr>
              <a:t>: Create a sense of anticipation in our writing</a:t>
            </a:r>
            <a:endParaRPr lang="en-GB" sz="3600" u="sng" dirty="0">
              <a:latin typeface="Letter-join Plus 40" panose="02000505000000020003" pitchFamily="50" charset="0"/>
            </a:endParaRPr>
          </a:p>
        </p:txBody>
      </p:sp>
      <p:sp>
        <p:nvSpPr>
          <p:cNvPr id="3" name="Title 1">
            <a:extLst>
              <a:ext uri="{FF2B5EF4-FFF2-40B4-BE49-F238E27FC236}">
                <a16:creationId xmlns:a16="http://schemas.microsoft.com/office/drawing/2014/main" id="{8F452CAD-33DD-4C72-BADB-11945A265931}"/>
              </a:ext>
            </a:extLst>
          </p:cNvPr>
          <p:cNvSpPr txBox="1">
            <a:spLocks/>
          </p:cNvSpPr>
          <p:nvPr/>
        </p:nvSpPr>
        <p:spPr bwMode="gray">
          <a:xfrm>
            <a:off x="4885510" y="1293222"/>
            <a:ext cx="6492828" cy="643649"/>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GB" sz="3600" b="0" i="0" u="sng" strike="noStrike" kern="1200" cap="none" spc="0" normalizeH="0" baseline="0" noProof="0" dirty="0" smtClean="0">
                <a:ln>
                  <a:noFill/>
                </a:ln>
                <a:solidFill>
                  <a:srgbClr val="EBEBEB"/>
                </a:solidFill>
                <a:effectLst/>
                <a:uLnTx/>
                <a:uFillTx/>
                <a:latin typeface="Letter-join Plus 40" panose="02000505000000020003" pitchFamily="50" charset="0"/>
                <a:ea typeface="+mj-ea"/>
                <a:cs typeface="+mj-cs"/>
              </a:rPr>
              <a:t>Wednesday 13</a:t>
            </a:r>
            <a:r>
              <a:rPr kumimoji="0" lang="en-GB" sz="3600" b="0" i="0" u="sng" strike="noStrike" kern="1200" cap="none" spc="0" normalizeH="0" baseline="30000" noProof="0" dirty="0" smtClean="0">
                <a:ln>
                  <a:noFill/>
                </a:ln>
                <a:solidFill>
                  <a:srgbClr val="EBEBEB"/>
                </a:solidFill>
                <a:effectLst/>
                <a:uLnTx/>
                <a:uFillTx/>
                <a:latin typeface="Letter-join Plus 40" panose="02000505000000020003" pitchFamily="50" charset="0"/>
                <a:ea typeface="+mj-ea"/>
                <a:cs typeface="+mj-cs"/>
              </a:rPr>
              <a:t>th</a:t>
            </a:r>
            <a:r>
              <a:rPr kumimoji="0" lang="en-GB" sz="3600" b="0" i="0" u="sng" strike="noStrike" kern="1200" cap="none" spc="0" normalizeH="0" baseline="0" noProof="0" dirty="0" smtClean="0">
                <a:ln>
                  <a:noFill/>
                </a:ln>
                <a:solidFill>
                  <a:srgbClr val="EBEBEB"/>
                </a:solidFill>
                <a:effectLst/>
                <a:uLnTx/>
                <a:uFillTx/>
                <a:latin typeface="Letter-join Plus 40" panose="02000505000000020003" pitchFamily="50" charset="0"/>
                <a:ea typeface="+mj-ea"/>
                <a:cs typeface="+mj-cs"/>
              </a:rPr>
              <a:t> January 2021</a:t>
            </a:r>
            <a:endParaRPr kumimoji="0" lang="en-GB" sz="3600" b="0" i="0" u="sng" strike="noStrike" kern="1200" cap="none" spc="0" normalizeH="0" baseline="0" noProof="0" dirty="0">
              <a:ln>
                <a:noFill/>
              </a:ln>
              <a:solidFill>
                <a:srgbClr val="EBEBEB"/>
              </a:solidFill>
              <a:effectLst/>
              <a:uLnTx/>
              <a:uFillTx/>
              <a:latin typeface="Letter-join Plus 40" panose="02000505000000020003" pitchFamily="50" charset="0"/>
              <a:ea typeface="+mj-ea"/>
              <a:cs typeface="+mj-cs"/>
            </a:endParaRPr>
          </a:p>
        </p:txBody>
      </p:sp>
    </p:spTree>
    <p:extLst>
      <p:ext uri="{BB962C8B-B14F-4D97-AF65-F5344CB8AC3E}">
        <p14:creationId xmlns:p14="http://schemas.microsoft.com/office/powerpoint/2010/main" val="12921001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5118E-1DD4-47AA-BBB5-3507D2068E23}"/>
              </a:ext>
            </a:extLst>
          </p:cNvPr>
          <p:cNvSpPr>
            <a:spLocks noGrp="1"/>
          </p:cNvSpPr>
          <p:nvPr>
            <p:ph type="title"/>
          </p:nvPr>
        </p:nvSpPr>
        <p:spPr>
          <a:xfrm>
            <a:off x="504264" y="599334"/>
            <a:ext cx="9932959" cy="1242530"/>
          </a:xfrm>
        </p:spPr>
        <p:txBody>
          <a:bodyPr/>
          <a:lstStyle/>
          <a:p>
            <a:r>
              <a:rPr lang="en-GB" sz="3200" dirty="0" smtClean="0">
                <a:latin typeface="Letter-join Plus 40" panose="02000505000000020003" pitchFamily="50" charset="0"/>
              </a:rPr>
              <a:t>Today will be a continuation of yesterday’s lesson, bu</a:t>
            </a:r>
            <a:r>
              <a:rPr lang="en-GB" sz="3200" dirty="0" smtClean="0">
                <a:latin typeface="Letter-join Plus 40" panose="02000505000000020003" pitchFamily="50" charset="0"/>
              </a:rPr>
              <a:t>t with an emphasis on creating a sense of </a:t>
            </a:r>
            <a:r>
              <a:rPr lang="en-GB" sz="3200" dirty="0" smtClean="0">
                <a:solidFill>
                  <a:srgbClr val="FF0000"/>
                </a:solidFill>
                <a:latin typeface="Letter-join Plus 40" panose="02000505000000020003" pitchFamily="50" charset="0"/>
              </a:rPr>
              <a:t>anticipation</a:t>
            </a:r>
            <a:endParaRPr lang="en-GB" sz="3200" dirty="0">
              <a:solidFill>
                <a:srgbClr val="FF0000"/>
              </a:solidFill>
              <a:latin typeface="Letter-join Plus 40" panose="02000505000000020003" pitchFamily="50" charset="0"/>
            </a:endParaRPr>
          </a:p>
        </p:txBody>
      </p:sp>
      <p:pic>
        <p:nvPicPr>
          <p:cNvPr id="5" name="Picture 4">
            <a:extLst>
              <a:ext uri="{FF2B5EF4-FFF2-40B4-BE49-F238E27FC236}">
                <a16:creationId xmlns:a16="http://schemas.microsoft.com/office/drawing/2014/main" id="{70376284-40F5-4297-80EB-D4A08B6F761C}"/>
              </a:ext>
            </a:extLst>
          </p:cNvPr>
          <p:cNvPicPr>
            <a:picLocks noChangeAspect="1"/>
          </p:cNvPicPr>
          <p:nvPr/>
        </p:nvPicPr>
        <p:blipFill>
          <a:blip r:embed="rId2"/>
          <a:stretch>
            <a:fillRect/>
          </a:stretch>
        </p:blipFill>
        <p:spPr>
          <a:xfrm>
            <a:off x="1295362" y="2573672"/>
            <a:ext cx="1507123" cy="1159778"/>
          </a:xfrm>
          <a:prstGeom prst="rect">
            <a:avLst/>
          </a:prstGeom>
          <a:ln>
            <a:solidFill>
              <a:schemeClr val="tx1"/>
            </a:solidFill>
          </a:ln>
        </p:spPr>
      </p:pic>
      <p:pic>
        <p:nvPicPr>
          <p:cNvPr id="7" name="Picture 6">
            <a:extLst>
              <a:ext uri="{FF2B5EF4-FFF2-40B4-BE49-F238E27FC236}">
                <a16:creationId xmlns:a16="http://schemas.microsoft.com/office/drawing/2014/main" id="{EDF4B668-9B9A-4E67-9388-90E0FFCFDA39}"/>
              </a:ext>
            </a:extLst>
          </p:cNvPr>
          <p:cNvPicPr>
            <a:picLocks noChangeAspect="1"/>
          </p:cNvPicPr>
          <p:nvPr/>
        </p:nvPicPr>
        <p:blipFill>
          <a:blip r:embed="rId3"/>
          <a:stretch>
            <a:fillRect/>
          </a:stretch>
        </p:blipFill>
        <p:spPr>
          <a:xfrm>
            <a:off x="3640231" y="2573672"/>
            <a:ext cx="1559474" cy="1188720"/>
          </a:xfrm>
          <a:prstGeom prst="rect">
            <a:avLst/>
          </a:prstGeom>
          <a:ln>
            <a:solidFill>
              <a:schemeClr val="tx1"/>
            </a:solidFill>
          </a:ln>
        </p:spPr>
      </p:pic>
      <p:pic>
        <p:nvPicPr>
          <p:cNvPr id="9" name="Picture 8">
            <a:extLst>
              <a:ext uri="{FF2B5EF4-FFF2-40B4-BE49-F238E27FC236}">
                <a16:creationId xmlns:a16="http://schemas.microsoft.com/office/drawing/2014/main" id="{EC8A8017-1B09-481F-A734-A15719C580FB}"/>
              </a:ext>
            </a:extLst>
          </p:cNvPr>
          <p:cNvPicPr>
            <a:picLocks noChangeAspect="1"/>
          </p:cNvPicPr>
          <p:nvPr/>
        </p:nvPicPr>
        <p:blipFill>
          <a:blip r:embed="rId4"/>
          <a:stretch>
            <a:fillRect/>
          </a:stretch>
        </p:blipFill>
        <p:spPr>
          <a:xfrm>
            <a:off x="6350509" y="2596385"/>
            <a:ext cx="1542295" cy="1193468"/>
          </a:xfrm>
          <a:prstGeom prst="rect">
            <a:avLst/>
          </a:prstGeom>
          <a:ln>
            <a:solidFill>
              <a:schemeClr val="tx1"/>
            </a:solidFill>
          </a:ln>
        </p:spPr>
      </p:pic>
      <p:pic>
        <p:nvPicPr>
          <p:cNvPr id="11" name="Picture 10">
            <a:extLst>
              <a:ext uri="{FF2B5EF4-FFF2-40B4-BE49-F238E27FC236}">
                <a16:creationId xmlns:a16="http://schemas.microsoft.com/office/drawing/2014/main" id="{884C8FCC-7779-440B-A8CE-6A25B0FD00A3}"/>
              </a:ext>
            </a:extLst>
          </p:cNvPr>
          <p:cNvPicPr>
            <a:picLocks noChangeAspect="1"/>
          </p:cNvPicPr>
          <p:nvPr/>
        </p:nvPicPr>
        <p:blipFill>
          <a:blip r:embed="rId5"/>
          <a:stretch>
            <a:fillRect/>
          </a:stretch>
        </p:blipFill>
        <p:spPr>
          <a:xfrm>
            <a:off x="9043608" y="2573672"/>
            <a:ext cx="1603644" cy="1238894"/>
          </a:xfrm>
          <a:prstGeom prst="rect">
            <a:avLst/>
          </a:prstGeom>
          <a:ln>
            <a:solidFill>
              <a:schemeClr val="tx1"/>
            </a:solidFill>
          </a:ln>
        </p:spPr>
      </p:pic>
      <p:sp>
        <p:nvSpPr>
          <p:cNvPr id="4" name="Rectangle 3"/>
          <p:cNvSpPr/>
          <p:nvPr/>
        </p:nvSpPr>
        <p:spPr>
          <a:xfrm>
            <a:off x="504264" y="4268430"/>
            <a:ext cx="10142988" cy="707886"/>
          </a:xfrm>
          <a:prstGeom prst="rect">
            <a:avLst/>
          </a:prstGeom>
        </p:spPr>
        <p:txBody>
          <a:bodyPr wrap="square">
            <a:spAutoFit/>
          </a:bodyPr>
          <a:lstStyle/>
          <a:p>
            <a:r>
              <a:rPr lang="en-GB" sz="2000" dirty="0" smtClean="0">
                <a:solidFill>
                  <a:srgbClr val="FF0000"/>
                </a:solidFill>
                <a:latin typeface="Letter-join Plus 40" panose="02000505000000020003" pitchFamily="50" charset="0"/>
              </a:rPr>
              <a:t>Anticipation: </a:t>
            </a:r>
            <a:endParaRPr lang="en-GB" sz="2000" dirty="0">
              <a:solidFill>
                <a:srgbClr val="FF0000"/>
              </a:solidFill>
              <a:latin typeface="Letter-join Plus 40" panose="02000505000000020003" pitchFamily="50" charset="0"/>
            </a:endParaRPr>
          </a:p>
          <a:p>
            <a:r>
              <a:rPr lang="en-GB" sz="2000" dirty="0" smtClean="0">
                <a:solidFill>
                  <a:srgbClr val="FF0000"/>
                </a:solidFill>
                <a:latin typeface="Letter-join Plus 40" panose="02000505000000020003" pitchFamily="50" charset="0"/>
              </a:rPr>
              <a:t>a </a:t>
            </a:r>
            <a:r>
              <a:rPr lang="en-GB" sz="2000" dirty="0">
                <a:solidFill>
                  <a:srgbClr val="FF0000"/>
                </a:solidFill>
                <a:latin typeface="Letter-join Plus 40" panose="02000505000000020003" pitchFamily="50" charset="0"/>
              </a:rPr>
              <a:t>feeling of excitement about something that is going to happen in the near </a:t>
            </a:r>
            <a:r>
              <a:rPr lang="en-GB" sz="2000" dirty="0" smtClean="0">
                <a:solidFill>
                  <a:srgbClr val="FF0000"/>
                </a:solidFill>
                <a:latin typeface="Letter-join Plus 40" panose="02000505000000020003" pitchFamily="50" charset="0"/>
              </a:rPr>
              <a:t>future</a:t>
            </a:r>
            <a:endParaRPr lang="en-GB" sz="2000" dirty="0">
              <a:solidFill>
                <a:srgbClr val="FF0000"/>
              </a:solidFill>
              <a:latin typeface="Letter-join Plus 40" panose="02000505000000020003" pitchFamily="50" charset="0"/>
            </a:endParaRPr>
          </a:p>
        </p:txBody>
      </p:sp>
      <p:sp>
        <p:nvSpPr>
          <p:cNvPr id="6" name="Rectangle 5"/>
          <p:cNvSpPr/>
          <p:nvPr/>
        </p:nvSpPr>
        <p:spPr>
          <a:xfrm>
            <a:off x="504264" y="5559851"/>
            <a:ext cx="10613077" cy="1200329"/>
          </a:xfrm>
          <a:prstGeom prst="rect">
            <a:avLst/>
          </a:prstGeom>
        </p:spPr>
        <p:txBody>
          <a:bodyPr wrap="square">
            <a:spAutoFit/>
          </a:bodyPr>
          <a:lstStyle/>
          <a:p>
            <a:r>
              <a:rPr lang="en-GB" sz="2000" dirty="0" smtClean="0">
                <a:latin typeface="Letter-join Plus 40" panose="02000505000000020003" pitchFamily="50" charset="0"/>
              </a:rPr>
              <a:t>When you are generating your sentences today, we would like you to consider your audience. You want </a:t>
            </a:r>
            <a:r>
              <a:rPr lang="en-GB" sz="2000" dirty="0">
                <a:latin typeface="Letter-join Plus 40" panose="02000505000000020003" pitchFamily="50" charset="0"/>
              </a:rPr>
              <a:t>the reader to want to read on </a:t>
            </a:r>
            <a:r>
              <a:rPr lang="en-GB" sz="2000" dirty="0" smtClean="0">
                <a:latin typeface="Letter-join Plus 40" panose="02000505000000020003" pitchFamily="50" charset="0"/>
              </a:rPr>
              <a:t>- so </a:t>
            </a:r>
            <a:r>
              <a:rPr lang="en-GB" sz="2000" dirty="0">
                <a:latin typeface="Letter-join Plus 40" panose="02000505000000020003" pitchFamily="50" charset="0"/>
              </a:rPr>
              <a:t>make them </a:t>
            </a:r>
            <a:r>
              <a:rPr lang="en-GB" sz="2000" dirty="0" smtClean="0">
                <a:latin typeface="Letter-join Plus 40" panose="02000505000000020003" pitchFamily="50" charset="0"/>
              </a:rPr>
              <a:t>as interesting as you can!</a:t>
            </a:r>
            <a:endParaRPr lang="en-GB" sz="2000" dirty="0">
              <a:latin typeface="Letter-join Plus 40" panose="02000505000000020003" pitchFamily="50" charset="0"/>
            </a:endParaRPr>
          </a:p>
          <a:p>
            <a:endParaRPr lang="en-GB" sz="1600" dirty="0">
              <a:latin typeface="Letter-join Plus 40" panose="02000505000000020003" pitchFamily="50" charset="0"/>
            </a:endParaRPr>
          </a:p>
          <a:p>
            <a:endParaRPr lang="en-GB" sz="1600" dirty="0"/>
          </a:p>
        </p:txBody>
      </p:sp>
    </p:spTree>
    <p:extLst>
      <p:ext uri="{BB962C8B-B14F-4D97-AF65-F5344CB8AC3E}">
        <p14:creationId xmlns:p14="http://schemas.microsoft.com/office/powerpoint/2010/main" val="4012051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5118E-1DD4-47AA-BBB5-3507D2068E23}"/>
              </a:ext>
            </a:extLst>
          </p:cNvPr>
          <p:cNvSpPr>
            <a:spLocks noGrp="1"/>
          </p:cNvSpPr>
          <p:nvPr>
            <p:ph type="title"/>
          </p:nvPr>
        </p:nvSpPr>
        <p:spPr>
          <a:xfrm>
            <a:off x="504264" y="599334"/>
            <a:ext cx="9932959" cy="1242530"/>
          </a:xfrm>
        </p:spPr>
        <p:txBody>
          <a:bodyPr/>
          <a:lstStyle/>
          <a:p>
            <a:r>
              <a:rPr lang="en-GB" sz="3200" dirty="0" smtClean="0">
                <a:latin typeface="Letter-join Plus 40" panose="02000505000000020003" pitchFamily="50" charset="0"/>
              </a:rPr>
              <a:t>Today will be a continuation of yesterday’s lesson, bu</a:t>
            </a:r>
            <a:r>
              <a:rPr lang="en-GB" sz="3200" dirty="0" smtClean="0">
                <a:latin typeface="Letter-join Plus 40" panose="02000505000000020003" pitchFamily="50" charset="0"/>
              </a:rPr>
              <a:t>t with an emphasis on creating a sense of </a:t>
            </a:r>
            <a:r>
              <a:rPr lang="en-GB" sz="3200" dirty="0" smtClean="0">
                <a:solidFill>
                  <a:srgbClr val="FF0000"/>
                </a:solidFill>
                <a:latin typeface="Letter-join Plus 40" panose="02000505000000020003" pitchFamily="50" charset="0"/>
              </a:rPr>
              <a:t>anticipation</a:t>
            </a:r>
            <a:endParaRPr lang="en-GB" sz="3200" dirty="0">
              <a:solidFill>
                <a:srgbClr val="FF0000"/>
              </a:solidFill>
              <a:latin typeface="Letter-join Plus 40" panose="02000505000000020003" pitchFamily="50" charset="0"/>
            </a:endParaRPr>
          </a:p>
        </p:txBody>
      </p:sp>
      <p:sp>
        <p:nvSpPr>
          <p:cNvPr id="3" name="Content Placeholder 2">
            <a:extLst>
              <a:ext uri="{FF2B5EF4-FFF2-40B4-BE49-F238E27FC236}">
                <a16:creationId xmlns:a16="http://schemas.microsoft.com/office/drawing/2014/main" id="{E98DEC82-C209-46ED-98B5-50CEFEF7B727}"/>
              </a:ext>
            </a:extLst>
          </p:cNvPr>
          <p:cNvSpPr>
            <a:spLocks noGrp="1"/>
          </p:cNvSpPr>
          <p:nvPr>
            <p:ph idx="1"/>
          </p:nvPr>
        </p:nvSpPr>
        <p:spPr>
          <a:xfrm>
            <a:off x="358120" y="2603498"/>
            <a:ext cx="11481183" cy="4036451"/>
          </a:xfrm>
        </p:spPr>
        <p:txBody>
          <a:bodyPr>
            <a:normAutofit/>
          </a:bodyPr>
          <a:lstStyle/>
          <a:p>
            <a:r>
              <a:rPr lang="en-GB" dirty="0">
                <a:latin typeface="Letter-join Plus 40" panose="02000505000000020003" pitchFamily="50" charset="0"/>
              </a:rPr>
              <a:t>Using the four images </a:t>
            </a:r>
            <a:r>
              <a:rPr lang="en-GB" dirty="0" smtClean="0">
                <a:latin typeface="Letter-join Plus 40" panose="02000505000000020003" pitchFamily="50" charset="0"/>
              </a:rPr>
              <a:t>below, consider all </a:t>
            </a:r>
            <a:r>
              <a:rPr lang="en-GB" dirty="0">
                <a:latin typeface="Letter-join Plus 40" panose="02000505000000020003" pitchFamily="50" charset="0"/>
              </a:rPr>
              <a:t>of the different ways that they could be sequenced to create a brief story opening. </a:t>
            </a:r>
          </a:p>
          <a:p>
            <a:endParaRPr lang="en-GB" dirty="0">
              <a:latin typeface="Letter-join Plus 40" panose="02000505000000020003" pitchFamily="50" charset="0"/>
            </a:endParaRPr>
          </a:p>
          <a:p>
            <a:endParaRPr lang="en-GB" dirty="0">
              <a:latin typeface="Letter-join Plus 40" panose="02000505000000020003" pitchFamily="50" charset="0"/>
            </a:endParaRPr>
          </a:p>
          <a:p>
            <a:endParaRPr lang="en-GB" dirty="0">
              <a:latin typeface="Letter-join Plus 40" panose="02000505000000020003" pitchFamily="50" charset="0"/>
            </a:endParaRPr>
          </a:p>
          <a:p>
            <a:endParaRPr lang="en-GB" dirty="0">
              <a:latin typeface="Letter-join Plus 40" panose="02000505000000020003" pitchFamily="50" charset="0"/>
            </a:endParaRPr>
          </a:p>
          <a:p>
            <a:endParaRPr lang="en-GB" dirty="0">
              <a:latin typeface="Letter-join Plus 40" panose="02000505000000020003" pitchFamily="50" charset="0"/>
            </a:endParaRPr>
          </a:p>
          <a:p>
            <a:pPr marL="0" indent="0" algn="ctr">
              <a:buNone/>
            </a:pPr>
            <a:r>
              <a:rPr lang="en-GB" sz="2000" dirty="0" smtClean="0">
                <a:solidFill>
                  <a:srgbClr val="FF0000"/>
                </a:solidFill>
                <a:latin typeface="Letter-join Plus 40" panose="02000505000000020003" pitchFamily="50" charset="0"/>
              </a:rPr>
              <a:t>Have a go at rearranging the order of the sequence… how many different scenarios can you create?</a:t>
            </a:r>
          </a:p>
          <a:p>
            <a:pPr marL="0" indent="0" algn="ctr">
              <a:buNone/>
            </a:pPr>
            <a:r>
              <a:rPr lang="en-GB" sz="2000" dirty="0" smtClean="0">
                <a:solidFill>
                  <a:srgbClr val="FF0000"/>
                </a:solidFill>
                <a:latin typeface="Letter-join Plus 40" panose="02000505000000020003" pitchFamily="50" charset="0"/>
              </a:rPr>
              <a:t>Can you write a simple, compound or complex sentence to link two of them together?</a:t>
            </a:r>
            <a:endParaRPr lang="en-GB" sz="2000" dirty="0">
              <a:solidFill>
                <a:srgbClr val="FF0000"/>
              </a:solidFill>
              <a:latin typeface="Letter-join Plus 40" panose="02000505000000020003" pitchFamily="50" charset="0"/>
            </a:endParaRPr>
          </a:p>
          <a:p>
            <a:endParaRPr lang="en-GB" dirty="0"/>
          </a:p>
          <a:p>
            <a:endParaRPr lang="en-GB" dirty="0"/>
          </a:p>
        </p:txBody>
      </p:sp>
      <p:pic>
        <p:nvPicPr>
          <p:cNvPr id="5" name="Picture 4">
            <a:extLst>
              <a:ext uri="{FF2B5EF4-FFF2-40B4-BE49-F238E27FC236}">
                <a16:creationId xmlns:a16="http://schemas.microsoft.com/office/drawing/2014/main" id="{70376284-40F5-4297-80EB-D4A08B6F761C}"/>
              </a:ext>
            </a:extLst>
          </p:cNvPr>
          <p:cNvPicPr>
            <a:picLocks noChangeAspect="1"/>
          </p:cNvPicPr>
          <p:nvPr/>
        </p:nvPicPr>
        <p:blipFill>
          <a:blip r:embed="rId2"/>
          <a:stretch>
            <a:fillRect/>
          </a:stretch>
        </p:blipFill>
        <p:spPr>
          <a:xfrm>
            <a:off x="1517431" y="3461946"/>
            <a:ext cx="1507123" cy="1159778"/>
          </a:xfrm>
          <a:prstGeom prst="rect">
            <a:avLst/>
          </a:prstGeom>
        </p:spPr>
      </p:pic>
      <p:pic>
        <p:nvPicPr>
          <p:cNvPr id="7" name="Picture 6">
            <a:extLst>
              <a:ext uri="{FF2B5EF4-FFF2-40B4-BE49-F238E27FC236}">
                <a16:creationId xmlns:a16="http://schemas.microsoft.com/office/drawing/2014/main" id="{EDF4B668-9B9A-4E67-9388-90E0FFCFDA39}"/>
              </a:ext>
            </a:extLst>
          </p:cNvPr>
          <p:cNvPicPr>
            <a:picLocks noChangeAspect="1"/>
          </p:cNvPicPr>
          <p:nvPr/>
        </p:nvPicPr>
        <p:blipFill>
          <a:blip r:embed="rId3"/>
          <a:stretch>
            <a:fillRect/>
          </a:stretch>
        </p:blipFill>
        <p:spPr>
          <a:xfrm>
            <a:off x="3862300" y="3461946"/>
            <a:ext cx="1559474" cy="1188720"/>
          </a:xfrm>
          <a:prstGeom prst="rect">
            <a:avLst/>
          </a:prstGeom>
        </p:spPr>
      </p:pic>
      <p:pic>
        <p:nvPicPr>
          <p:cNvPr id="9" name="Picture 8">
            <a:extLst>
              <a:ext uri="{FF2B5EF4-FFF2-40B4-BE49-F238E27FC236}">
                <a16:creationId xmlns:a16="http://schemas.microsoft.com/office/drawing/2014/main" id="{EC8A8017-1B09-481F-A734-A15719C580FB}"/>
              </a:ext>
            </a:extLst>
          </p:cNvPr>
          <p:cNvPicPr>
            <a:picLocks noChangeAspect="1"/>
          </p:cNvPicPr>
          <p:nvPr/>
        </p:nvPicPr>
        <p:blipFill>
          <a:blip r:embed="rId4"/>
          <a:stretch>
            <a:fillRect/>
          </a:stretch>
        </p:blipFill>
        <p:spPr>
          <a:xfrm>
            <a:off x="6572578" y="3484659"/>
            <a:ext cx="1542295" cy="1193468"/>
          </a:xfrm>
          <a:prstGeom prst="rect">
            <a:avLst/>
          </a:prstGeom>
        </p:spPr>
      </p:pic>
      <p:pic>
        <p:nvPicPr>
          <p:cNvPr id="11" name="Picture 10">
            <a:extLst>
              <a:ext uri="{FF2B5EF4-FFF2-40B4-BE49-F238E27FC236}">
                <a16:creationId xmlns:a16="http://schemas.microsoft.com/office/drawing/2014/main" id="{884C8FCC-7779-440B-A8CE-6A25B0FD00A3}"/>
              </a:ext>
            </a:extLst>
          </p:cNvPr>
          <p:cNvPicPr>
            <a:picLocks noChangeAspect="1"/>
          </p:cNvPicPr>
          <p:nvPr/>
        </p:nvPicPr>
        <p:blipFill>
          <a:blip r:embed="rId5"/>
          <a:stretch>
            <a:fillRect/>
          </a:stretch>
        </p:blipFill>
        <p:spPr>
          <a:xfrm>
            <a:off x="9265677" y="3461946"/>
            <a:ext cx="1603644" cy="1238894"/>
          </a:xfrm>
          <a:prstGeom prst="rect">
            <a:avLst/>
          </a:prstGeom>
        </p:spPr>
      </p:pic>
      <p:sp>
        <p:nvSpPr>
          <p:cNvPr id="4" name="TextBox 3"/>
          <p:cNvSpPr txBox="1"/>
          <p:nvPr/>
        </p:nvSpPr>
        <p:spPr>
          <a:xfrm>
            <a:off x="1073293" y="3461946"/>
            <a:ext cx="444138" cy="369332"/>
          </a:xfrm>
          <a:prstGeom prst="rect">
            <a:avLst/>
          </a:prstGeom>
          <a:noFill/>
        </p:spPr>
        <p:txBody>
          <a:bodyPr wrap="square" rtlCol="0">
            <a:spAutoFit/>
          </a:bodyPr>
          <a:lstStyle/>
          <a:p>
            <a:r>
              <a:rPr lang="en-GB" dirty="0" smtClean="0">
                <a:solidFill>
                  <a:srgbClr val="FF0000"/>
                </a:solidFill>
              </a:rPr>
              <a:t>1.</a:t>
            </a:r>
            <a:endParaRPr lang="en-GB" dirty="0">
              <a:solidFill>
                <a:srgbClr val="FF0000"/>
              </a:solidFill>
            </a:endParaRPr>
          </a:p>
        </p:txBody>
      </p:sp>
      <p:sp>
        <p:nvSpPr>
          <p:cNvPr id="10" name="TextBox 9"/>
          <p:cNvSpPr txBox="1"/>
          <p:nvPr/>
        </p:nvSpPr>
        <p:spPr>
          <a:xfrm>
            <a:off x="3468692" y="3461946"/>
            <a:ext cx="444138" cy="369332"/>
          </a:xfrm>
          <a:prstGeom prst="rect">
            <a:avLst/>
          </a:prstGeom>
          <a:noFill/>
        </p:spPr>
        <p:txBody>
          <a:bodyPr wrap="square" rtlCol="0">
            <a:spAutoFit/>
          </a:bodyPr>
          <a:lstStyle/>
          <a:p>
            <a:r>
              <a:rPr lang="en-GB" dirty="0">
                <a:solidFill>
                  <a:srgbClr val="FF0000"/>
                </a:solidFill>
              </a:rPr>
              <a:t>2</a:t>
            </a:r>
            <a:r>
              <a:rPr lang="en-GB" dirty="0" smtClean="0">
                <a:solidFill>
                  <a:srgbClr val="FF0000"/>
                </a:solidFill>
              </a:rPr>
              <a:t>.</a:t>
            </a:r>
            <a:endParaRPr lang="en-GB" dirty="0">
              <a:solidFill>
                <a:srgbClr val="FF0000"/>
              </a:solidFill>
            </a:endParaRPr>
          </a:p>
        </p:txBody>
      </p:sp>
      <p:sp>
        <p:nvSpPr>
          <p:cNvPr id="12" name="TextBox 11"/>
          <p:cNvSpPr txBox="1"/>
          <p:nvPr/>
        </p:nvSpPr>
        <p:spPr>
          <a:xfrm>
            <a:off x="6222471" y="3461946"/>
            <a:ext cx="444138" cy="369332"/>
          </a:xfrm>
          <a:prstGeom prst="rect">
            <a:avLst/>
          </a:prstGeom>
          <a:noFill/>
        </p:spPr>
        <p:txBody>
          <a:bodyPr wrap="square" rtlCol="0">
            <a:spAutoFit/>
          </a:bodyPr>
          <a:lstStyle/>
          <a:p>
            <a:r>
              <a:rPr lang="en-GB" dirty="0">
                <a:solidFill>
                  <a:srgbClr val="FF0000"/>
                </a:solidFill>
              </a:rPr>
              <a:t>3</a:t>
            </a:r>
            <a:r>
              <a:rPr lang="en-GB" dirty="0" smtClean="0">
                <a:solidFill>
                  <a:srgbClr val="FF0000"/>
                </a:solidFill>
              </a:rPr>
              <a:t>.</a:t>
            </a:r>
            <a:endParaRPr lang="en-GB" dirty="0">
              <a:solidFill>
                <a:srgbClr val="FF0000"/>
              </a:solidFill>
            </a:endParaRPr>
          </a:p>
        </p:txBody>
      </p:sp>
      <p:sp>
        <p:nvSpPr>
          <p:cNvPr id="13" name="TextBox 12"/>
          <p:cNvSpPr txBox="1"/>
          <p:nvPr/>
        </p:nvSpPr>
        <p:spPr>
          <a:xfrm>
            <a:off x="8886315" y="3461946"/>
            <a:ext cx="444138" cy="369332"/>
          </a:xfrm>
          <a:prstGeom prst="rect">
            <a:avLst/>
          </a:prstGeom>
          <a:noFill/>
        </p:spPr>
        <p:txBody>
          <a:bodyPr wrap="square" rtlCol="0">
            <a:spAutoFit/>
          </a:bodyPr>
          <a:lstStyle/>
          <a:p>
            <a:r>
              <a:rPr lang="en-GB" dirty="0">
                <a:solidFill>
                  <a:srgbClr val="FF0000"/>
                </a:solidFill>
              </a:rPr>
              <a:t>4</a:t>
            </a:r>
            <a:r>
              <a:rPr lang="en-GB" smtClean="0">
                <a:solidFill>
                  <a:srgbClr val="FF0000"/>
                </a:solidFill>
              </a:rPr>
              <a:t>.</a:t>
            </a:r>
            <a:endParaRPr lang="en-GB" dirty="0">
              <a:solidFill>
                <a:srgbClr val="FF0000"/>
              </a:solidFill>
            </a:endParaRPr>
          </a:p>
        </p:txBody>
      </p:sp>
    </p:spTree>
    <p:extLst>
      <p:ext uri="{BB962C8B-B14F-4D97-AF65-F5344CB8AC3E}">
        <p14:creationId xmlns:p14="http://schemas.microsoft.com/office/powerpoint/2010/main" val="1688948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5118E-1DD4-47AA-BBB5-3507D2068E23}"/>
              </a:ext>
            </a:extLst>
          </p:cNvPr>
          <p:cNvSpPr>
            <a:spLocks noGrp="1"/>
          </p:cNvSpPr>
          <p:nvPr>
            <p:ph type="title"/>
          </p:nvPr>
        </p:nvSpPr>
        <p:spPr>
          <a:xfrm>
            <a:off x="504264" y="599334"/>
            <a:ext cx="9932959" cy="1242530"/>
          </a:xfrm>
        </p:spPr>
        <p:txBody>
          <a:bodyPr/>
          <a:lstStyle/>
          <a:p>
            <a:r>
              <a:rPr lang="en-GB" sz="3200" dirty="0" smtClean="0">
                <a:latin typeface="Letter-join Plus 40" panose="02000505000000020003" pitchFamily="50" charset="0"/>
              </a:rPr>
              <a:t>Today will be a continuation of yesterday’s lesson, bu</a:t>
            </a:r>
            <a:r>
              <a:rPr lang="en-GB" sz="3200" dirty="0" smtClean="0">
                <a:latin typeface="Letter-join Plus 40" panose="02000505000000020003" pitchFamily="50" charset="0"/>
              </a:rPr>
              <a:t>t with an emphasis on creating a sense of </a:t>
            </a:r>
            <a:r>
              <a:rPr lang="en-GB" sz="3200" dirty="0" smtClean="0">
                <a:solidFill>
                  <a:srgbClr val="FF0000"/>
                </a:solidFill>
                <a:latin typeface="Letter-join Plus 40" panose="02000505000000020003" pitchFamily="50" charset="0"/>
              </a:rPr>
              <a:t>anticipation</a:t>
            </a:r>
            <a:endParaRPr lang="en-GB" sz="3200" dirty="0">
              <a:solidFill>
                <a:srgbClr val="FF0000"/>
              </a:solidFill>
              <a:latin typeface="Letter-join Plus 40" panose="02000505000000020003" pitchFamily="50" charset="0"/>
            </a:endParaRPr>
          </a:p>
        </p:txBody>
      </p:sp>
      <p:sp>
        <p:nvSpPr>
          <p:cNvPr id="3" name="Content Placeholder 2">
            <a:extLst>
              <a:ext uri="{FF2B5EF4-FFF2-40B4-BE49-F238E27FC236}">
                <a16:creationId xmlns:a16="http://schemas.microsoft.com/office/drawing/2014/main" id="{E98DEC82-C209-46ED-98B5-50CEFEF7B727}"/>
              </a:ext>
            </a:extLst>
          </p:cNvPr>
          <p:cNvSpPr>
            <a:spLocks noGrp="1"/>
          </p:cNvSpPr>
          <p:nvPr>
            <p:ph idx="1"/>
          </p:nvPr>
        </p:nvSpPr>
        <p:spPr>
          <a:xfrm>
            <a:off x="710817" y="2603498"/>
            <a:ext cx="10479027" cy="4036451"/>
          </a:xfrm>
        </p:spPr>
        <p:txBody>
          <a:bodyPr>
            <a:normAutofit lnSpcReduction="10000"/>
          </a:bodyPr>
          <a:lstStyle/>
          <a:p>
            <a:r>
              <a:rPr lang="en-GB" sz="2400" dirty="0" smtClean="0">
                <a:latin typeface="Letter-join Plus 40" panose="02000505000000020003" pitchFamily="50" charset="0"/>
              </a:rPr>
              <a:t>Decide </a:t>
            </a:r>
            <a:r>
              <a:rPr lang="en-GB" sz="2400" dirty="0" smtClean="0">
                <a:latin typeface="Letter-join Plus 40" panose="02000505000000020003" pitchFamily="50" charset="0"/>
              </a:rPr>
              <a:t>on your final sequence and (using </a:t>
            </a:r>
            <a:r>
              <a:rPr lang="en-GB" sz="2400" dirty="0">
                <a:latin typeface="Letter-join Plus 40" panose="02000505000000020003" pitchFamily="50" charset="0"/>
              </a:rPr>
              <a:t>simple, compound and complex </a:t>
            </a:r>
            <a:r>
              <a:rPr lang="en-GB" sz="2400" dirty="0" smtClean="0">
                <a:latin typeface="Letter-join Plus 40" panose="02000505000000020003" pitchFamily="50" charset="0"/>
              </a:rPr>
              <a:t>sentences) record </a:t>
            </a:r>
            <a:r>
              <a:rPr lang="en-GB" sz="2400" dirty="0">
                <a:latin typeface="Letter-join Plus 40" panose="02000505000000020003" pitchFamily="50" charset="0"/>
              </a:rPr>
              <a:t>your final sequence in your book by writing </a:t>
            </a:r>
            <a:r>
              <a:rPr lang="en-GB" sz="2400" dirty="0" smtClean="0">
                <a:latin typeface="Letter-join Plus 40" panose="02000505000000020003" pitchFamily="50" charset="0"/>
              </a:rPr>
              <a:t>a mini introduction to the story</a:t>
            </a:r>
            <a:r>
              <a:rPr lang="en-GB" sz="2400" dirty="0" smtClean="0">
                <a:latin typeface="Letter-join Plus 40" panose="02000505000000020003" pitchFamily="50" charset="0"/>
              </a:rPr>
              <a:t>.</a:t>
            </a:r>
          </a:p>
          <a:p>
            <a:endParaRPr lang="en-GB" dirty="0" smtClean="0">
              <a:latin typeface="Letter-join Plus 40" panose="02000505000000020003" pitchFamily="50" charset="0"/>
            </a:endParaRPr>
          </a:p>
          <a:p>
            <a:endParaRPr lang="en-GB" dirty="0">
              <a:latin typeface="Letter-join Plus 40" panose="02000505000000020003" pitchFamily="50" charset="0"/>
            </a:endParaRPr>
          </a:p>
          <a:p>
            <a:endParaRPr lang="en-GB" dirty="0" smtClean="0">
              <a:latin typeface="Letter-join Plus 40" panose="02000505000000020003" pitchFamily="50" charset="0"/>
            </a:endParaRPr>
          </a:p>
          <a:p>
            <a:endParaRPr lang="en-GB" dirty="0">
              <a:latin typeface="Letter-join Plus 40" panose="02000505000000020003" pitchFamily="50" charset="0"/>
            </a:endParaRPr>
          </a:p>
          <a:p>
            <a:endParaRPr lang="en-GB" dirty="0">
              <a:latin typeface="Letter-join Plus 40" panose="02000505000000020003" pitchFamily="50" charset="0"/>
            </a:endParaRPr>
          </a:p>
          <a:p>
            <a:pPr marL="0" indent="0" algn="ctr">
              <a:buNone/>
            </a:pPr>
            <a:r>
              <a:rPr lang="en-GB" sz="2400" dirty="0">
                <a:solidFill>
                  <a:schemeClr val="tx1"/>
                </a:solidFill>
                <a:latin typeface="Letter-join Plus 40" panose="02000505000000020003" pitchFamily="50" charset="0"/>
              </a:rPr>
              <a:t>Remember you want the reader to want to read on so make them interesting. </a:t>
            </a:r>
            <a:endParaRPr lang="en-GB" sz="2400" dirty="0" smtClean="0">
              <a:solidFill>
                <a:schemeClr val="tx1"/>
              </a:solidFill>
              <a:latin typeface="Letter-join Plus 40" panose="02000505000000020003" pitchFamily="50" charset="0"/>
            </a:endParaRPr>
          </a:p>
          <a:p>
            <a:pPr marL="0" indent="0" algn="ctr">
              <a:buNone/>
            </a:pPr>
            <a:r>
              <a:rPr lang="en-GB" sz="2400" b="1" dirty="0" smtClean="0">
                <a:solidFill>
                  <a:srgbClr val="FF0000"/>
                </a:solidFill>
                <a:latin typeface="Letter-join Plus 40" panose="02000505000000020003" pitchFamily="50" charset="0"/>
              </a:rPr>
              <a:t>CHALLENGE: Can you include any sentence types in your introduction?</a:t>
            </a:r>
            <a:endParaRPr lang="en-GB" sz="2400" b="1" dirty="0" smtClean="0">
              <a:solidFill>
                <a:srgbClr val="FF0000"/>
              </a:solidFill>
              <a:latin typeface="Letter-join Plus 40" panose="02000505000000020003" pitchFamily="50" charset="0"/>
            </a:endParaRPr>
          </a:p>
          <a:p>
            <a:pPr marL="0" indent="0" algn="ctr">
              <a:buNone/>
            </a:pPr>
            <a:endParaRPr lang="en-GB" dirty="0">
              <a:solidFill>
                <a:srgbClr val="FF0000"/>
              </a:solidFill>
              <a:latin typeface="Letter-join Plus 40" panose="02000505000000020003" pitchFamily="50" charset="0"/>
            </a:endParaRPr>
          </a:p>
          <a:p>
            <a:endParaRPr lang="en-GB" dirty="0"/>
          </a:p>
          <a:p>
            <a:endParaRPr lang="en-GB" dirty="0"/>
          </a:p>
        </p:txBody>
      </p:sp>
      <p:pic>
        <p:nvPicPr>
          <p:cNvPr id="5" name="Picture 4">
            <a:extLst>
              <a:ext uri="{FF2B5EF4-FFF2-40B4-BE49-F238E27FC236}">
                <a16:creationId xmlns:a16="http://schemas.microsoft.com/office/drawing/2014/main" id="{70376284-40F5-4297-80EB-D4A08B6F761C}"/>
              </a:ext>
            </a:extLst>
          </p:cNvPr>
          <p:cNvPicPr>
            <a:picLocks noChangeAspect="1"/>
          </p:cNvPicPr>
          <p:nvPr/>
        </p:nvPicPr>
        <p:blipFill>
          <a:blip r:embed="rId2"/>
          <a:stretch>
            <a:fillRect/>
          </a:stretch>
        </p:blipFill>
        <p:spPr>
          <a:xfrm>
            <a:off x="1439054" y="3997523"/>
            <a:ext cx="1507123" cy="1159778"/>
          </a:xfrm>
          <a:prstGeom prst="rect">
            <a:avLst/>
          </a:prstGeom>
        </p:spPr>
      </p:pic>
      <p:pic>
        <p:nvPicPr>
          <p:cNvPr id="7" name="Picture 6">
            <a:extLst>
              <a:ext uri="{FF2B5EF4-FFF2-40B4-BE49-F238E27FC236}">
                <a16:creationId xmlns:a16="http://schemas.microsoft.com/office/drawing/2014/main" id="{EDF4B668-9B9A-4E67-9388-90E0FFCFDA39}"/>
              </a:ext>
            </a:extLst>
          </p:cNvPr>
          <p:cNvPicPr>
            <a:picLocks noChangeAspect="1"/>
          </p:cNvPicPr>
          <p:nvPr/>
        </p:nvPicPr>
        <p:blipFill>
          <a:blip r:embed="rId3"/>
          <a:stretch>
            <a:fillRect/>
          </a:stretch>
        </p:blipFill>
        <p:spPr>
          <a:xfrm>
            <a:off x="3783923" y="3997523"/>
            <a:ext cx="1559474" cy="1188720"/>
          </a:xfrm>
          <a:prstGeom prst="rect">
            <a:avLst/>
          </a:prstGeom>
        </p:spPr>
      </p:pic>
      <p:pic>
        <p:nvPicPr>
          <p:cNvPr id="9" name="Picture 8">
            <a:extLst>
              <a:ext uri="{FF2B5EF4-FFF2-40B4-BE49-F238E27FC236}">
                <a16:creationId xmlns:a16="http://schemas.microsoft.com/office/drawing/2014/main" id="{EC8A8017-1B09-481F-A734-A15719C580FB}"/>
              </a:ext>
            </a:extLst>
          </p:cNvPr>
          <p:cNvPicPr>
            <a:picLocks noChangeAspect="1"/>
          </p:cNvPicPr>
          <p:nvPr/>
        </p:nvPicPr>
        <p:blipFill>
          <a:blip r:embed="rId4"/>
          <a:stretch>
            <a:fillRect/>
          </a:stretch>
        </p:blipFill>
        <p:spPr>
          <a:xfrm>
            <a:off x="6494201" y="4020236"/>
            <a:ext cx="1542295" cy="1193468"/>
          </a:xfrm>
          <a:prstGeom prst="rect">
            <a:avLst/>
          </a:prstGeom>
        </p:spPr>
      </p:pic>
      <p:pic>
        <p:nvPicPr>
          <p:cNvPr id="11" name="Picture 10">
            <a:extLst>
              <a:ext uri="{FF2B5EF4-FFF2-40B4-BE49-F238E27FC236}">
                <a16:creationId xmlns:a16="http://schemas.microsoft.com/office/drawing/2014/main" id="{884C8FCC-7779-440B-A8CE-6A25B0FD00A3}"/>
              </a:ext>
            </a:extLst>
          </p:cNvPr>
          <p:cNvPicPr>
            <a:picLocks noChangeAspect="1"/>
          </p:cNvPicPr>
          <p:nvPr/>
        </p:nvPicPr>
        <p:blipFill>
          <a:blip r:embed="rId5"/>
          <a:stretch>
            <a:fillRect/>
          </a:stretch>
        </p:blipFill>
        <p:spPr>
          <a:xfrm>
            <a:off x="9187300" y="3997523"/>
            <a:ext cx="1603644" cy="1238894"/>
          </a:xfrm>
          <a:prstGeom prst="rect">
            <a:avLst/>
          </a:prstGeom>
        </p:spPr>
      </p:pic>
    </p:spTree>
    <p:extLst>
      <p:ext uri="{BB962C8B-B14F-4D97-AF65-F5344CB8AC3E}">
        <p14:creationId xmlns:p14="http://schemas.microsoft.com/office/powerpoint/2010/main" val="26111479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80614-B2D5-4276-B008-92A89DC8EBE5}"/>
              </a:ext>
            </a:extLst>
          </p:cNvPr>
          <p:cNvSpPr>
            <a:spLocks noGrp="1"/>
          </p:cNvSpPr>
          <p:nvPr>
            <p:ph type="title"/>
          </p:nvPr>
        </p:nvSpPr>
        <p:spPr>
          <a:xfrm>
            <a:off x="600170" y="775810"/>
            <a:ext cx="10009560" cy="706964"/>
          </a:xfrm>
        </p:spPr>
        <p:txBody>
          <a:bodyPr/>
          <a:lstStyle/>
          <a:p>
            <a:r>
              <a:rPr lang="en-GB" dirty="0" smtClean="0">
                <a:latin typeface="Letter-join Plus 40" panose="02000505000000020003" pitchFamily="50" charset="0"/>
              </a:rPr>
              <a:t>Once you have saved a copy of the PowerPoint feel free to edit this slide and type in your work.</a:t>
            </a:r>
            <a:endParaRPr lang="en-GB" dirty="0">
              <a:latin typeface="Letter-join Plus 40" panose="02000505000000020003" pitchFamily="50" charset="0"/>
            </a:endParaRPr>
          </a:p>
        </p:txBody>
      </p:sp>
      <p:sp>
        <p:nvSpPr>
          <p:cNvPr id="6" name="TextBox 5"/>
          <p:cNvSpPr txBox="1"/>
          <p:nvPr/>
        </p:nvSpPr>
        <p:spPr>
          <a:xfrm>
            <a:off x="497541" y="2339788"/>
            <a:ext cx="7893424" cy="4243785"/>
          </a:xfrm>
          <a:prstGeom prst="rect">
            <a:avLst/>
          </a:prstGeom>
          <a:noFill/>
          <a:ln>
            <a:solidFill>
              <a:schemeClr val="tx1"/>
            </a:solidFill>
          </a:ln>
        </p:spPr>
        <p:txBody>
          <a:bodyPr wrap="square" rtlCol="0">
            <a:spAutoFit/>
          </a:bodyPr>
          <a:lstStyle/>
          <a:p>
            <a:endParaRPr lang="en-GB" dirty="0"/>
          </a:p>
        </p:txBody>
      </p:sp>
      <p:pic>
        <p:nvPicPr>
          <p:cNvPr id="10" name="Picture 9">
            <a:extLst>
              <a:ext uri="{FF2B5EF4-FFF2-40B4-BE49-F238E27FC236}">
                <a16:creationId xmlns:a16="http://schemas.microsoft.com/office/drawing/2014/main" id="{70376284-40F5-4297-80EB-D4A08B6F761C}"/>
              </a:ext>
            </a:extLst>
          </p:cNvPr>
          <p:cNvPicPr>
            <a:picLocks noChangeAspect="1"/>
          </p:cNvPicPr>
          <p:nvPr/>
        </p:nvPicPr>
        <p:blipFill>
          <a:blip r:embed="rId2"/>
          <a:stretch>
            <a:fillRect/>
          </a:stretch>
        </p:blipFill>
        <p:spPr>
          <a:xfrm rot="21400516">
            <a:off x="10401183" y="4040251"/>
            <a:ext cx="1507123" cy="1159778"/>
          </a:xfrm>
          <a:prstGeom prst="rect">
            <a:avLst/>
          </a:prstGeom>
        </p:spPr>
      </p:pic>
      <p:pic>
        <p:nvPicPr>
          <p:cNvPr id="11" name="Picture 10">
            <a:extLst>
              <a:ext uri="{FF2B5EF4-FFF2-40B4-BE49-F238E27FC236}">
                <a16:creationId xmlns:a16="http://schemas.microsoft.com/office/drawing/2014/main" id="{EDF4B668-9B9A-4E67-9388-90E0FFCFDA39}"/>
              </a:ext>
            </a:extLst>
          </p:cNvPr>
          <p:cNvPicPr>
            <a:picLocks noChangeAspect="1"/>
          </p:cNvPicPr>
          <p:nvPr/>
        </p:nvPicPr>
        <p:blipFill>
          <a:blip r:embed="rId3"/>
          <a:stretch>
            <a:fillRect/>
          </a:stretch>
        </p:blipFill>
        <p:spPr>
          <a:xfrm rot="21325887">
            <a:off x="10073243" y="2148088"/>
            <a:ext cx="1559474" cy="1188720"/>
          </a:xfrm>
          <a:prstGeom prst="rect">
            <a:avLst/>
          </a:prstGeom>
        </p:spPr>
      </p:pic>
      <p:pic>
        <p:nvPicPr>
          <p:cNvPr id="12" name="Picture 11">
            <a:extLst>
              <a:ext uri="{FF2B5EF4-FFF2-40B4-BE49-F238E27FC236}">
                <a16:creationId xmlns:a16="http://schemas.microsoft.com/office/drawing/2014/main" id="{EC8A8017-1B09-481F-A734-A15719C580FB}"/>
              </a:ext>
            </a:extLst>
          </p:cNvPr>
          <p:cNvPicPr>
            <a:picLocks noChangeAspect="1"/>
          </p:cNvPicPr>
          <p:nvPr/>
        </p:nvPicPr>
        <p:blipFill>
          <a:blip r:embed="rId4"/>
          <a:stretch>
            <a:fillRect/>
          </a:stretch>
        </p:blipFill>
        <p:spPr>
          <a:xfrm rot="649674">
            <a:off x="8728152" y="3400789"/>
            <a:ext cx="1542295" cy="1193468"/>
          </a:xfrm>
          <a:prstGeom prst="rect">
            <a:avLst/>
          </a:prstGeom>
        </p:spPr>
      </p:pic>
      <p:pic>
        <p:nvPicPr>
          <p:cNvPr id="13" name="Picture 12">
            <a:extLst>
              <a:ext uri="{FF2B5EF4-FFF2-40B4-BE49-F238E27FC236}">
                <a16:creationId xmlns:a16="http://schemas.microsoft.com/office/drawing/2014/main" id="{884C8FCC-7779-440B-A8CE-6A25B0FD00A3}"/>
              </a:ext>
            </a:extLst>
          </p:cNvPr>
          <p:cNvPicPr>
            <a:picLocks noChangeAspect="1"/>
          </p:cNvPicPr>
          <p:nvPr/>
        </p:nvPicPr>
        <p:blipFill>
          <a:blip r:embed="rId5"/>
          <a:stretch>
            <a:fillRect/>
          </a:stretch>
        </p:blipFill>
        <p:spPr>
          <a:xfrm rot="370864">
            <a:off x="9187300" y="5394013"/>
            <a:ext cx="1603644" cy="1238894"/>
          </a:xfrm>
          <a:prstGeom prst="rect">
            <a:avLst/>
          </a:prstGeom>
        </p:spPr>
      </p:pic>
    </p:spTree>
    <p:extLst>
      <p:ext uri="{BB962C8B-B14F-4D97-AF65-F5344CB8AC3E}">
        <p14:creationId xmlns:p14="http://schemas.microsoft.com/office/powerpoint/2010/main" val="16635001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52CAD-33DD-4C72-BADB-11945A265931}"/>
              </a:ext>
            </a:extLst>
          </p:cNvPr>
          <p:cNvSpPr>
            <a:spLocks noGrp="1"/>
          </p:cNvSpPr>
          <p:nvPr>
            <p:ph type="ctrTitle"/>
          </p:nvPr>
        </p:nvSpPr>
        <p:spPr>
          <a:xfrm>
            <a:off x="1027945" y="2397289"/>
            <a:ext cx="8825658" cy="1702877"/>
          </a:xfrm>
        </p:spPr>
        <p:txBody>
          <a:bodyPr/>
          <a:lstStyle/>
          <a:p>
            <a:r>
              <a:rPr lang="en-GB" sz="4400" u="sng" dirty="0" smtClean="0">
                <a:latin typeface="Letter-join Plus 40" panose="02000505000000020003" pitchFamily="50" charset="0"/>
              </a:rPr>
              <a:t>Opportunity to share writing from yesterday’s lesson.</a:t>
            </a:r>
            <a:endParaRPr lang="en-GB" sz="4400" u="sng" dirty="0">
              <a:latin typeface="Letter-join Plus 40" panose="02000505000000020003" pitchFamily="50" charset="0"/>
            </a:endParaRPr>
          </a:p>
        </p:txBody>
      </p:sp>
      <p:sp>
        <p:nvSpPr>
          <p:cNvPr id="5" name="Title 1">
            <a:extLst>
              <a:ext uri="{FF2B5EF4-FFF2-40B4-BE49-F238E27FC236}">
                <a16:creationId xmlns:a16="http://schemas.microsoft.com/office/drawing/2014/main" id="{8F452CAD-33DD-4C72-BADB-11945A265931}"/>
              </a:ext>
            </a:extLst>
          </p:cNvPr>
          <p:cNvSpPr txBox="1">
            <a:spLocks/>
          </p:cNvSpPr>
          <p:nvPr/>
        </p:nvSpPr>
        <p:spPr bwMode="gray">
          <a:xfrm>
            <a:off x="4650378" y="1139686"/>
            <a:ext cx="6695398" cy="643649"/>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GB" sz="3600" b="0" i="0" u="sng" strike="noStrike" kern="1200" cap="none" spc="0" normalizeH="0" baseline="0" noProof="0" dirty="0" smtClean="0">
                <a:ln>
                  <a:noFill/>
                </a:ln>
                <a:solidFill>
                  <a:srgbClr val="EBEBEB"/>
                </a:solidFill>
                <a:effectLst/>
                <a:uLnTx/>
                <a:uFillTx/>
                <a:latin typeface="Letter-join Plus 40" panose="02000505000000020003" pitchFamily="50" charset="0"/>
                <a:ea typeface="+mj-ea"/>
                <a:cs typeface="+mj-cs"/>
              </a:rPr>
              <a:t>Thursday 14</a:t>
            </a:r>
            <a:r>
              <a:rPr kumimoji="0" lang="en-GB" sz="3600" b="0" i="0" u="sng" strike="noStrike" kern="1200" cap="none" spc="0" normalizeH="0" baseline="30000" noProof="0" dirty="0" smtClean="0">
                <a:ln>
                  <a:noFill/>
                </a:ln>
                <a:solidFill>
                  <a:srgbClr val="EBEBEB"/>
                </a:solidFill>
                <a:effectLst/>
                <a:uLnTx/>
                <a:uFillTx/>
                <a:latin typeface="Letter-join Plus 40" panose="02000505000000020003" pitchFamily="50" charset="0"/>
                <a:ea typeface="+mj-ea"/>
                <a:cs typeface="+mj-cs"/>
              </a:rPr>
              <a:t>th</a:t>
            </a:r>
            <a:r>
              <a:rPr kumimoji="0" lang="en-GB" sz="3600" b="0" i="0" u="sng" strike="noStrike" kern="1200" cap="none" spc="0" normalizeH="0" baseline="0" noProof="0" dirty="0" smtClean="0">
                <a:ln>
                  <a:noFill/>
                </a:ln>
                <a:solidFill>
                  <a:srgbClr val="EBEBEB"/>
                </a:solidFill>
                <a:effectLst/>
                <a:uLnTx/>
                <a:uFillTx/>
                <a:latin typeface="Letter-join Plus 40" panose="02000505000000020003" pitchFamily="50" charset="0"/>
                <a:ea typeface="+mj-ea"/>
                <a:cs typeface="+mj-cs"/>
              </a:rPr>
              <a:t> January 2021</a:t>
            </a:r>
            <a:endParaRPr kumimoji="0" lang="en-GB" sz="3600" b="0" i="0" u="sng" strike="noStrike" kern="1200" cap="none" spc="0" normalizeH="0" baseline="0" noProof="0" dirty="0">
              <a:ln>
                <a:noFill/>
              </a:ln>
              <a:solidFill>
                <a:srgbClr val="EBEBEB"/>
              </a:solidFill>
              <a:effectLst/>
              <a:uLnTx/>
              <a:uFillTx/>
              <a:latin typeface="Letter-join Plus 40" panose="02000505000000020003" pitchFamily="50" charset="0"/>
              <a:ea typeface="+mj-ea"/>
              <a:cs typeface="+mj-cs"/>
            </a:endParaRPr>
          </a:p>
        </p:txBody>
      </p:sp>
    </p:spTree>
    <p:extLst>
      <p:ext uri="{BB962C8B-B14F-4D97-AF65-F5344CB8AC3E}">
        <p14:creationId xmlns:p14="http://schemas.microsoft.com/office/powerpoint/2010/main" val="26327086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634" y="2551248"/>
            <a:ext cx="11495314" cy="3731986"/>
          </a:xfrm>
        </p:spPr>
        <p:txBody>
          <a:bodyPr>
            <a:noAutofit/>
          </a:bodyPr>
          <a:lstStyle/>
          <a:p>
            <a:r>
              <a:rPr lang="en-GB" sz="2000" dirty="0" smtClean="0">
                <a:latin typeface="Letter-join Plus 40" panose="02000505000000020003" pitchFamily="50" charset="0"/>
              </a:rPr>
              <a:t>As the English lessons are live this week, we would like to take this opportunity to share some of your work with your peers.</a:t>
            </a:r>
          </a:p>
          <a:p>
            <a:r>
              <a:rPr lang="en-GB" sz="2000" dirty="0" smtClean="0">
                <a:latin typeface="Letter-join Plus 40" panose="02000505000000020003" pitchFamily="50" charset="0"/>
              </a:rPr>
              <a:t>Please remember to be respectful at all times.</a:t>
            </a:r>
          </a:p>
          <a:p>
            <a:r>
              <a:rPr lang="en-GB" sz="2000" dirty="0" smtClean="0">
                <a:latin typeface="Letter-join Plus 40" panose="02000505000000020003" pitchFamily="50" charset="0"/>
              </a:rPr>
              <a:t>Can you spot some of the features that we have been focusing on this week?</a:t>
            </a:r>
          </a:p>
          <a:p>
            <a:r>
              <a:rPr lang="en-GB" sz="2000" dirty="0" smtClean="0">
                <a:latin typeface="Letter-join Plus 40" panose="02000505000000020003" pitchFamily="50" charset="0"/>
              </a:rPr>
              <a:t>Perhaps you would like to have a pencil and paper nearby so that you could provide feedback to a friend - what did you like about their introduction, what could they to do improve it?</a:t>
            </a:r>
          </a:p>
          <a:p>
            <a:r>
              <a:rPr lang="en-GB" sz="2000" dirty="0" smtClean="0">
                <a:latin typeface="Letter-join Plus 40" panose="02000505000000020003" pitchFamily="50" charset="0"/>
              </a:rPr>
              <a:t>You are under no pressure to share your work, but remember that this is a safe place to do so and that even if you decide not to, your comments could be extremely valuable to somebody else's work.</a:t>
            </a:r>
          </a:p>
          <a:p>
            <a:r>
              <a:rPr lang="en-GB" sz="2000" dirty="0" smtClean="0">
                <a:solidFill>
                  <a:srgbClr val="FF0000"/>
                </a:solidFill>
                <a:latin typeface="Letter-join Plus 40" panose="02000505000000020003" pitchFamily="50" charset="0"/>
              </a:rPr>
              <a:t>For the remainder of this session, you may wish to edit a section of your introduction or even rewrite it, considering any feedback that may have been shared.</a:t>
            </a:r>
            <a:endParaRPr lang="en-GB" sz="2000" dirty="0">
              <a:solidFill>
                <a:srgbClr val="FF0000"/>
              </a:solidFill>
              <a:latin typeface="Letter-join Plus 40" panose="02000505000000020003" pitchFamily="50" charset="0"/>
            </a:endParaRPr>
          </a:p>
        </p:txBody>
      </p:sp>
      <p:sp>
        <p:nvSpPr>
          <p:cNvPr id="4" name="Title 1">
            <a:extLst>
              <a:ext uri="{FF2B5EF4-FFF2-40B4-BE49-F238E27FC236}">
                <a16:creationId xmlns:a16="http://schemas.microsoft.com/office/drawing/2014/main" id="{8F452CAD-33DD-4C72-BADB-11945A265931}"/>
              </a:ext>
            </a:extLst>
          </p:cNvPr>
          <p:cNvSpPr txBox="1">
            <a:spLocks noGrp="1"/>
          </p:cNvSpPr>
          <p:nvPr>
            <p:ph type="title"/>
          </p:nvPr>
        </p:nvSpPr>
        <p:spPr bwMode="gray">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GB" sz="3600" b="0" i="0" u="sng" strike="noStrike" kern="1200" cap="none" spc="0" normalizeH="0" baseline="0" noProof="0" dirty="0" smtClean="0">
                <a:ln>
                  <a:noFill/>
                </a:ln>
                <a:solidFill>
                  <a:srgbClr val="EBEBEB"/>
                </a:solidFill>
                <a:effectLst/>
                <a:uLnTx/>
                <a:uFillTx/>
                <a:latin typeface="Letter-join Plus 40" panose="02000505000000020003" pitchFamily="50" charset="0"/>
                <a:ea typeface="+mj-ea"/>
                <a:cs typeface="+mj-cs"/>
              </a:rPr>
              <a:t>Thursday 14</a:t>
            </a:r>
            <a:r>
              <a:rPr kumimoji="0" lang="en-GB" sz="3600" b="0" i="0" u="sng" strike="noStrike" kern="1200" cap="none" spc="0" normalizeH="0" baseline="30000" noProof="0" dirty="0" smtClean="0">
                <a:ln>
                  <a:noFill/>
                </a:ln>
                <a:solidFill>
                  <a:srgbClr val="EBEBEB"/>
                </a:solidFill>
                <a:effectLst/>
                <a:uLnTx/>
                <a:uFillTx/>
                <a:latin typeface="Letter-join Plus 40" panose="02000505000000020003" pitchFamily="50" charset="0"/>
                <a:ea typeface="+mj-ea"/>
                <a:cs typeface="+mj-cs"/>
              </a:rPr>
              <a:t>th</a:t>
            </a:r>
            <a:r>
              <a:rPr kumimoji="0" lang="en-GB" sz="3600" b="0" i="0" u="sng" strike="noStrike" kern="1200" cap="none" spc="0" normalizeH="0" baseline="0" noProof="0" dirty="0" smtClean="0">
                <a:ln>
                  <a:noFill/>
                </a:ln>
                <a:solidFill>
                  <a:srgbClr val="EBEBEB"/>
                </a:solidFill>
                <a:effectLst/>
                <a:uLnTx/>
                <a:uFillTx/>
                <a:latin typeface="Letter-join Plus 40" panose="02000505000000020003" pitchFamily="50" charset="0"/>
                <a:ea typeface="+mj-ea"/>
                <a:cs typeface="+mj-cs"/>
              </a:rPr>
              <a:t> January 2021</a:t>
            </a:r>
            <a:endParaRPr kumimoji="0" lang="en-GB" sz="3600" b="0" i="0" u="sng" strike="noStrike" kern="1200" cap="none" spc="0" normalizeH="0" baseline="0" noProof="0" dirty="0">
              <a:ln>
                <a:noFill/>
              </a:ln>
              <a:solidFill>
                <a:srgbClr val="EBEBEB"/>
              </a:solidFill>
              <a:effectLst/>
              <a:uLnTx/>
              <a:uFillTx/>
              <a:latin typeface="Letter-join Plus 40" panose="02000505000000020003" pitchFamily="50" charset="0"/>
              <a:ea typeface="+mj-ea"/>
              <a:cs typeface="+mj-cs"/>
            </a:endParaRPr>
          </a:p>
        </p:txBody>
      </p:sp>
    </p:spTree>
    <p:extLst>
      <p:ext uri="{BB962C8B-B14F-4D97-AF65-F5344CB8AC3E}">
        <p14:creationId xmlns:p14="http://schemas.microsoft.com/office/powerpoint/2010/main" val="21629171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52CAD-33DD-4C72-BADB-11945A265931}"/>
              </a:ext>
            </a:extLst>
          </p:cNvPr>
          <p:cNvSpPr>
            <a:spLocks noGrp="1"/>
          </p:cNvSpPr>
          <p:nvPr>
            <p:ph type="ctrTitle"/>
          </p:nvPr>
        </p:nvSpPr>
        <p:spPr>
          <a:xfrm>
            <a:off x="1027945" y="2397289"/>
            <a:ext cx="8825658" cy="1702877"/>
          </a:xfrm>
        </p:spPr>
        <p:txBody>
          <a:bodyPr/>
          <a:lstStyle/>
          <a:p>
            <a:r>
              <a:rPr lang="en-GB" sz="4400" u="sng" dirty="0">
                <a:latin typeface="Letter-join Plus 40" panose="02000505000000020003" pitchFamily="50" charset="0"/>
              </a:rPr>
              <a:t>WALT: U</a:t>
            </a:r>
            <a:r>
              <a:rPr lang="en-GB" sz="4400" u="sng" dirty="0" smtClean="0">
                <a:latin typeface="Letter-join Plus 40" panose="02000505000000020003" pitchFamily="50" charset="0"/>
              </a:rPr>
              <a:t>se our inference skills to analyse a text. (Reading link) </a:t>
            </a:r>
            <a:endParaRPr lang="en-GB" sz="4400" u="sng" dirty="0">
              <a:latin typeface="Letter-join Plus 40" panose="02000505000000020003" pitchFamily="50" charset="0"/>
            </a:endParaRPr>
          </a:p>
        </p:txBody>
      </p:sp>
      <p:sp>
        <p:nvSpPr>
          <p:cNvPr id="5" name="Title 1">
            <a:extLst>
              <a:ext uri="{FF2B5EF4-FFF2-40B4-BE49-F238E27FC236}">
                <a16:creationId xmlns:a16="http://schemas.microsoft.com/office/drawing/2014/main" id="{8F452CAD-33DD-4C72-BADB-11945A265931}"/>
              </a:ext>
            </a:extLst>
          </p:cNvPr>
          <p:cNvSpPr txBox="1">
            <a:spLocks/>
          </p:cNvSpPr>
          <p:nvPr/>
        </p:nvSpPr>
        <p:spPr bwMode="gray">
          <a:xfrm>
            <a:off x="4650378" y="1139686"/>
            <a:ext cx="6695398" cy="643649"/>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GB" sz="3600" b="0" i="0" u="sng" strike="noStrike" kern="1200" cap="none" spc="0" normalizeH="0" baseline="0" noProof="0" dirty="0" smtClean="0">
                <a:ln>
                  <a:noFill/>
                </a:ln>
                <a:solidFill>
                  <a:srgbClr val="EBEBEB"/>
                </a:solidFill>
                <a:effectLst/>
                <a:uLnTx/>
                <a:uFillTx/>
                <a:latin typeface="Letter-join Plus 40" panose="02000505000000020003" pitchFamily="50" charset="0"/>
                <a:ea typeface="+mj-ea"/>
                <a:cs typeface="+mj-cs"/>
              </a:rPr>
              <a:t>Friday 15</a:t>
            </a:r>
            <a:r>
              <a:rPr kumimoji="0" lang="en-GB" sz="3600" b="0" i="0" u="sng" strike="noStrike" kern="1200" cap="none" spc="0" normalizeH="0" baseline="30000" noProof="0" dirty="0" smtClean="0">
                <a:ln>
                  <a:noFill/>
                </a:ln>
                <a:solidFill>
                  <a:srgbClr val="EBEBEB"/>
                </a:solidFill>
                <a:effectLst/>
                <a:uLnTx/>
                <a:uFillTx/>
                <a:latin typeface="Letter-join Plus 40" panose="02000505000000020003" pitchFamily="50" charset="0"/>
                <a:ea typeface="+mj-ea"/>
                <a:cs typeface="+mj-cs"/>
              </a:rPr>
              <a:t>th</a:t>
            </a:r>
            <a:r>
              <a:rPr kumimoji="0" lang="en-GB" sz="3600" b="0" i="0" u="sng" strike="noStrike" kern="1200" cap="none" spc="0" normalizeH="0" baseline="0" noProof="0" dirty="0" smtClean="0">
                <a:ln>
                  <a:noFill/>
                </a:ln>
                <a:solidFill>
                  <a:srgbClr val="EBEBEB"/>
                </a:solidFill>
                <a:effectLst/>
                <a:uLnTx/>
                <a:uFillTx/>
                <a:latin typeface="Letter-join Plus 40" panose="02000505000000020003" pitchFamily="50" charset="0"/>
                <a:ea typeface="+mj-ea"/>
                <a:cs typeface="+mj-cs"/>
              </a:rPr>
              <a:t> January 2021</a:t>
            </a:r>
            <a:endParaRPr kumimoji="0" lang="en-GB" sz="3600" b="0" i="0" u="sng" strike="noStrike" kern="1200" cap="none" spc="0" normalizeH="0" baseline="0" noProof="0" dirty="0">
              <a:ln>
                <a:noFill/>
              </a:ln>
              <a:solidFill>
                <a:srgbClr val="EBEBEB"/>
              </a:solidFill>
              <a:effectLst/>
              <a:uLnTx/>
              <a:uFillTx/>
              <a:latin typeface="Letter-join Plus 40" panose="02000505000000020003" pitchFamily="50" charset="0"/>
              <a:ea typeface="+mj-ea"/>
              <a:cs typeface="+mj-cs"/>
            </a:endParaRPr>
          </a:p>
        </p:txBody>
      </p:sp>
    </p:spTree>
    <p:extLst>
      <p:ext uri="{BB962C8B-B14F-4D97-AF65-F5344CB8AC3E}">
        <p14:creationId xmlns:p14="http://schemas.microsoft.com/office/powerpoint/2010/main" val="3723005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633" y="365125"/>
            <a:ext cx="10515600" cy="1325563"/>
          </a:xfrm>
        </p:spPr>
        <p:txBody>
          <a:bodyPr>
            <a:normAutofit/>
          </a:bodyPr>
          <a:lstStyle/>
          <a:p>
            <a:r>
              <a:rPr lang="en-GB" sz="6600" dirty="0" smtClean="0">
                <a:latin typeface="Letter-join Plus 40" panose="02000505000000020003" pitchFamily="50" charset="0"/>
              </a:rPr>
              <a:t>Reading</a:t>
            </a:r>
            <a:endParaRPr lang="en-GB" sz="6600" dirty="0">
              <a:latin typeface="Letter-join Plus 40" panose="02000505000000020003" pitchFamily="50" charset="0"/>
            </a:endParaRPr>
          </a:p>
        </p:txBody>
      </p:sp>
      <p:sp>
        <p:nvSpPr>
          <p:cNvPr id="3" name="Content Placeholder 2"/>
          <p:cNvSpPr>
            <a:spLocks noGrp="1"/>
          </p:cNvSpPr>
          <p:nvPr>
            <p:ph idx="1"/>
          </p:nvPr>
        </p:nvSpPr>
        <p:spPr>
          <a:xfrm>
            <a:off x="485502" y="1961357"/>
            <a:ext cx="7613467" cy="4351338"/>
          </a:xfrm>
        </p:spPr>
        <p:txBody>
          <a:bodyPr>
            <a:normAutofit fontScale="92500" lnSpcReduction="10000"/>
          </a:bodyPr>
          <a:lstStyle/>
          <a:p>
            <a:r>
              <a:rPr lang="en-GB" sz="2400" dirty="0" smtClean="0">
                <a:latin typeface="Letter-join Plus 40" panose="02000505000000020003" pitchFamily="50" charset="0"/>
              </a:rPr>
              <a:t>Please remember the importance of reading for pleasure in addition to your set English and weekly Guided Reading activities.</a:t>
            </a:r>
          </a:p>
          <a:p>
            <a:r>
              <a:rPr lang="en-GB" sz="2400" dirty="0" smtClean="0">
                <a:latin typeface="Letter-join Plus 40" panose="02000505000000020003" pitchFamily="50" charset="0"/>
              </a:rPr>
              <a:t>You can still access Accelerated Reader at home during school hours (to quiz, check your reading level etc.) </a:t>
            </a:r>
            <a:r>
              <a:rPr lang="en-GB" sz="2400" dirty="0">
                <a:latin typeface="Letter-join Plus 40" panose="02000505000000020003" pitchFamily="50" charset="0"/>
              </a:rPr>
              <a:t>by following </a:t>
            </a:r>
            <a:r>
              <a:rPr lang="en-GB" sz="2400" dirty="0" smtClean="0">
                <a:latin typeface="Letter-join Plus 40" panose="02000505000000020003" pitchFamily="50" charset="0"/>
              </a:rPr>
              <a:t>the link: </a:t>
            </a:r>
            <a:r>
              <a:rPr lang="en-GB" sz="2400" dirty="0" smtClean="0">
                <a:latin typeface="Letter-join Plus 40" panose="02000505000000020003" pitchFamily="50" charset="0"/>
                <a:hlinkClick r:id="rId2"/>
              </a:rPr>
              <a:t>https</a:t>
            </a:r>
            <a:r>
              <a:rPr lang="en-GB" sz="2400" dirty="0">
                <a:latin typeface="Letter-join Plus 40" panose="02000505000000020003" pitchFamily="50" charset="0"/>
                <a:hlinkClick r:id="rId2"/>
              </a:rPr>
              <a:t>://ukhosted64.renlearn.co.uk/2249453</a:t>
            </a:r>
            <a:r>
              <a:rPr lang="en-GB" sz="2400" dirty="0" smtClean="0">
                <a:latin typeface="Letter-join Plus 40" panose="02000505000000020003" pitchFamily="50" charset="0"/>
                <a:hlinkClick r:id="rId2"/>
              </a:rPr>
              <a:t>/</a:t>
            </a:r>
            <a:r>
              <a:rPr lang="en-GB" sz="2400" dirty="0" smtClean="0">
                <a:latin typeface="Letter-join Plus 40" panose="02000505000000020003" pitchFamily="50" charset="0"/>
              </a:rPr>
              <a:t> </a:t>
            </a:r>
          </a:p>
          <a:p>
            <a:r>
              <a:rPr lang="en-GB" sz="2400" dirty="0" smtClean="0">
                <a:latin typeface="Letter-join Plus 40" panose="02000505000000020003" pitchFamily="50" charset="0"/>
              </a:rPr>
              <a:t>You can also use </a:t>
            </a:r>
            <a:r>
              <a:rPr lang="en-GB" sz="2400" dirty="0">
                <a:latin typeface="Letter-join Plus 40" panose="02000505000000020003" pitchFamily="50" charset="0"/>
              </a:rPr>
              <a:t>MYON </a:t>
            </a:r>
            <a:r>
              <a:rPr lang="en-GB" sz="2400" dirty="0" smtClean="0">
                <a:latin typeface="Letter-join Plus 40" panose="02000505000000020003" pitchFamily="50" charset="0"/>
              </a:rPr>
              <a:t>reading books </a:t>
            </a:r>
            <a:r>
              <a:rPr lang="en-GB" sz="2400" dirty="0" smtClean="0">
                <a:latin typeface="Letter-join Plus 40" panose="02000505000000020003" pitchFamily="50" charset="0"/>
                <a:hlinkClick r:id="rId3"/>
              </a:rPr>
              <a:t>https</a:t>
            </a:r>
            <a:r>
              <a:rPr lang="en-GB" sz="2400" dirty="0">
                <a:latin typeface="Letter-join Plus 40" panose="02000505000000020003" pitchFamily="50" charset="0"/>
                <a:hlinkClick r:id="rId3"/>
              </a:rPr>
              <a:t>://</a:t>
            </a:r>
            <a:r>
              <a:rPr lang="en-GB" sz="2400" dirty="0" smtClean="0">
                <a:latin typeface="Letter-join Plus 40" panose="02000505000000020003" pitchFamily="50" charset="0"/>
                <a:hlinkClick r:id="rId3"/>
              </a:rPr>
              <a:t>www.myon.co.uk/login/index.html</a:t>
            </a:r>
            <a:r>
              <a:rPr lang="en-GB" sz="2400" dirty="0" smtClean="0">
                <a:latin typeface="Letter-join Plus 40" panose="02000505000000020003" pitchFamily="50" charset="0"/>
              </a:rPr>
              <a:t> to access digital texts. To login to this website, select ‘</a:t>
            </a:r>
            <a:r>
              <a:rPr lang="en-GB" sz="2400" dirty="0" err="1" smtClean="0">
                <a:latin typeface="Letter-join Plus 40" panose="02000505000000020003" pitchFamily="50" charset="0"/>
              </a:rPr>
              <a:t>Woodloes</a:t>
            </a:r>
            <a:r>
              <a:rPr lang="en-GB" sz="2400" dirty="0" smtClean="0">
                <a:latin typeface="Letter-join Plus 40" panose="02000505000000020003" pitchFamily="50" charset="0"/>
              </a:rPr>
              <a:t> Primary School’ as your educational setting, use your first initial followed by the first four letters of your last name, and type in the password ‘ABC’.</a:t>
            </a:r>
          </a:p>
          <a:p>
            <a:pPr marL="457200" lvl="1" indent="0">
              <a:buNone/>
            </a:pPr>
            <a:r>
              <a:rPr lang="en-GB" sz="2000" dirty="0" smtClean="0">
                <a:solidFill>
                  <a:srgbClr val="FF0000"/>
                </a:solidFill>
                <a:latin typeface="Letter-join Plus 40" panose="02000505000000020003" pitchFamily="50" charset="0"/>
              </a:rPr>
              <a:t>e.g. John Smith - </a:t>
            </a:r>
            <a:r>
              <a:rPr lang="en-GB" sz="2000" dirty="0" err="1" smtClean="0">
                <a:solidFill>
                  <a:srgbClr val="FF0000"/>
                </a:solidFill>
                <a:latin typeface="Letter-join Plus 40" panose="02000505000000020003" pitchFamily="50" charset="0"/>
              </a:rPr>
              <a:t>jsmit</a:t>
            </a:r>
            <a:endParaRPr lang="en-GB" sz="2000" dirty="0" smtClean="0">
              <a:solidFill>
                <a:srgbClr val="FF0000"/>
              </a:solidFill>
              <a:latin typeface="Letter-join Plus 40" panose="02000505000000020003" pitchFamily="50" charset="0"/>
            </a:endParaRPr>
          </a:p>
          <a:p>
            <a:pPr marL="0" indent="0">
              <a:buNone/>
            </a:pPr>
            <a:endParaRPr lang="en-GB" dirty="0" smtClean="0">
              <a:latin typeface="Letter-join Plus 40" panose="02000505000000020003" pitchFamily="50" charset="0"/>
            </a:endParaRPr>
          </a:p>
        </p:txBody>
      </p:sp>
      <p:pic>
        <p:nvPicPr>
          <p:cNvPr id="1026" name="Picture 2" descr="Yellow Arrow Transparent Background Transparent Yellow - Yellow Arrow  Transparent Background Transparent PNG - 536x536 - Free Download on NicePN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590" b="95385" l="17375" r="83012"/>
                    </a14:imgEffect>
                  </a14:imgLayer>
                </a14:imgProps>
              </a:ext>
              <a:ext uri="{28A0092B-C50C-407E-A947-70E740481C1C}">
                <a14:useLocalDpi xmlns:a14="http://schemas.microsoft.com/office/drawing/2010/main" val="0"/>
              </a:ext>
            </a:extLst>
          </a:blip>
          <a:srcRect/>
          <a:stretch>
            <a:fillRect/>
          </a:stretch>
        </p:blipFill>
        <p:spPr bwMode="auto">
          <a:xfrm rot="20843192" flipH="1">
            <a:off x="8985276" y="1750175"/>
            <a:ext cx="2466975"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6"/>
          <a:srcRect l="64290" t="23303" r="4386" b="31697"/>
          <a:stretch/>
        </p:blipFill>
        <p:spPr>
          <a:xfrm>
            <a:off x="8098969" y="3854498"/>
            <a:ext cx="3225907" cy="2605541"/>
          </a:xfrm>
          <a:prstGeom prst="rect">
            <a:avLst/>
          </a:prstGeom>
          <a:ln>
            <a:solidFill>
              <a:schemeClr val="tx1"/>
            </a:solidFill>
          </a:ln>
        </p:spPr>
      </p:pic>
      <p:pic>
        <p:nvPicPr>
          <p:cNvPr id="12" name="Picture 11"/>
          <p:cNvPicPr>
            <a:picLocks noChangeAspect="1"/>
          </p:cNvPicPr>
          <p:nvPr/>
        </p:nvPicPr>
        <p:blipFill>
          <a:blip r:embed="rId7"/>
          <a:stretch>
            <a:fillRect/>
          </a:stretch>
        </p:blipFill>
        <p:spPr>
          <a:xfrm>
            <a:off x="4532403" y="94456"/>
            <a:ext cx="2093018" cy="1596232"/>
          </a:xfrm>
          <a:prstGeom prst="rect">
            <a:avLst/>
          </a:prstGeom>
        </p:spPr>
      </p:pic>
    </p:spTree>
    <p:extLst>
      <p:ext uri="{BB962C8B-B14F-4D97-AF65-F5344CB8AC3E}">
        <p14:creationId xmlns:p14="http://schemas.microsoft.com/office/powerpoint/2010/main" val="14852193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latin typeface="Letter-join Plus 40" panose="02000505000000020003" pitchFamily="50" charset="0"/>
              </a:rPr>
              <a:t>WALT: Use our inference skills to analyse a text. (Reading link) </a:t>
            </a:r>
            <a:endParaRPr lang="en-GB" dirty="0"/>
          </a:p>
        </p:txBody>
      </p:sp>
      <p:sp>
        <p:nvSpPr>
          <p:cNvPr id="3" name="Content Placeholder 2"/>
          <p:cNvSpPr>
            <a:spLocks noGrp="1"/>
          </p:cNvSpPr>
          <p:nvPr>
            <p:ph idx="1"/>
          </p:nvPr>
        </p:nvSpPr>
        <p:spPr>
          <a:xfrm>
            <a:off x="1154954" y="2773317"/>
            <a:ext cx="8761412" cy="3416300"/>
          </a:xfrm>
        </p:spPr>
        <p:txBody>
          <a:bodyPr>
            <a:normAutofit/>
          </a:bodyPr>
          <a:lstStyle/>
          <a:p>
            <a:r>
              <a:rPr lang="en-GB" sz="2600" dirty="0" smtClean="0">
                <a:latin typeface="Letter-join Plus 40" panose="02000505000000020003" pitchFamily="50" charset="0"/>
              </a:rPr>
              <a:t>Today, we are going to read </a:t>
            </a:r>
            <a:r>
              <a:rPr lang="en-GB" sz="2600" dirty="0">
                <a:latin typeface="Letter-join Plus 40" panose="02000505000000020003" pitchFamily="50" charset="0"/>
              </a:rPr>
              <a:t>through </a:t>
            </a:r>
            <a:r>
              <a:rPr lang="en-GB" sz="2600" dirty="0" smtClean="0">
                <a:latin typeface="Letter-join Plus 40" panose="02000505000000020003" pitchFamily="50" charset="0"/>
              </a:rPr>
              <a:t>an </a:t>
            </a:r>
            <a:r>
              <a:rPr lang="en-GB" sz="2600" dirty="0">
                <a:latin typeface="Letter-join Plus 40" panose="02000505000000020003" pitchFamily="50" charset="0"/>
              </a:rPr>
              <a:t>extract of </a:t>
            </a:r>
            <a:r>
              <a:rPr lang="en-GB" sz="2600" dirty="0" smtClean="0">
                <a:latin typeface="Letter-join Plus 40" panose="02000505000000020003" pitchFamily="50" charset="0"/>
              </a:rPr>
              <a:t>our new text </a:t>
            </a:r>
            <a:r>
              <a:rPr lang="en-GB" sz="2600" dirty="0">
                <a:latin typeface="Letter-join Plus 40" panose="02000505000000020003" pitchFamily="50" charset="0"/>
              </a:rPr>
              <a:t>as a class.</a:t>
            </a:r>
          </a:p>
          <a:p>
            <a:r>
              <a:rPr lang="en-GB" sz="2600" dirty="0" smtClean="0">
                <a:latin typeface="Letter-join Plus 40" panose="02000505000000020003" pitchFamily="50" charset="0"/>
              </a:rPr>
              <a:t>Using our inference skills, we are going to try and work out what we think has happened so far.</a:t>
            </a:r>
            <a:endParaRPr lang="en-GB" sz="2600" dirty="0">
              <a:latin typeface="Letter-join Plus 40" panose="02000505000000020003" pitchFamily="50" charset="0"/>
            </a:endParaRPr>
          </a:p>
          <a:p>
            <a:r>
              <a:rPr lang="en-GB" sz="2600" dirty="0">
                <a:latin typeface="Letter-join Plus 40" panose="02000505000000020003" pitchFamily="50" charset="0"/>
              </a:rPr>
              <a:t>What evidence do </a:t>
            </a:r>
            <a:r>
              <a:rPr lang="en-GB" sz="2600" dirty="0" smtClean="0">
                <a:latin typeface="Letter-join Plus 40" panose="02000505000000020003" pitchFamily="50" charset="0"/>
              </a:rPr>
              <a:t>we </a:t>
            </a:r>
            <a:r>
              <a:rPr lang="en-GB" sz="2600" dirty="0">
                <a:latin typeface="Letter-join Plus 40" panose="02000505000000020003" pitchFamily="50" charset="0"/>
              </a:rPr>
              <a:t>have to support </a:t>
            </a:r>
            <a:r>
              <a:rPr lang="en-GB" sz="2600" dirty="0" smtClean="0">
                <a:latin typeface="Letter-join Plus 40" panose="02000505000000020003" pitchFamily="50" charset="0"/>
              </a:rPr>
              <a:t>your </a:t>
            </a:r>
            <a:r>
              <a:rPr lang="en-GB" sz="2600" dirty="0">
                <a:latin typeface="Letter-join Plus 40" panose="02000505000000020003" pitchFamily="50" charset="0"/>
              </a:rPr>
              <a:t>theories</a:t>
            </a:r>
            <a:r>
              <a:rPr lang="en-GB" sz="2600" dirty="0" smtClean="0">
                <a:latin typeface="Letter-join Plus 40" panose="02000505000000020003" pitchFamily="50" charset="0"/>
              </a:rPr>
              <a:t>?</a:t>
            </a:r>
            <a:endParaRPr lang="en-GB" dirty="0"/>
          </a:p>
        </p:txBody>
      </p:sp>
    </p:spTree>
    <p:extLst>
      <p:ext uri="{BB962C8B-B14F-4D97-AF65-F5344CB8AC3E}">
        <p14:creationId xmlns:p14="http://schemas.microsoft.com/office/powerpoint/2010/main" val="3517156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A07E3F-7D45-447D-86D5-174F4E55339D}"/>
              </a:ext>
            </a:extLst>
          </p:cNvPr>
          <p:cNvSpPr>
            <a:spLocks noGrp="1"/>
          </p:cNvSpPr>
          <p:nvPr>
            <p:ph idx="1"/>
          </p:nvPr>
        </p:nvSpPr>
        <p:spPr/>
        <p:txBody>
          <a:bodyPr>
            <a:normAutofit fontScale="92500" lnSpcReduction="10000"/>
          </a:bodyPr>
          <a:lstStyle/>
          <a:p>
            <a:pPr marL="0" indent="0">
              <a:buNone/>
            </a:pPr>
            <a:r>
              <a:rPr lang="en-GB" sz="2400" dirty="0">
                <a:solidFill>
                  <a:schemeClr val="tx2"/>
                </a:solidFill>
                <a:latin typeface="Letter-join Plus 40" panose="02000505000000020003" pitchFamily="50" charset="0"/>
              </a:rPr>
              <a:t>Something hit Ben Wilson and he opened his eyes. The wolves had been chasing him and his heart was pounding. He sat up in the dark room and rubbed his arm. He picked up the shoe that his cousin had thrown at him and dropped it on the floor. </a:t>
            </a:r>
            <a:endParaRPr lang="en-GB" sz="2400" dirty="0" smtClean="0">
              <a:solidFill>
                <a:schemeClr val="tx2"/>
              </a:solidFill>
              <a:latin typeface="Letter-join Plus 40" panose="02000505000000020003" pitchFamily="50" charset="0"/>
            </a:endParaRPr>
          </a:p>
          <a:p>
            <a:pPr marL="0" indent="0">
              <a:buNone/>
            </a:pPr>
            <a:endParaRPr lang="en-GB" sz="2400" dirty="0">
              <a:latin typeface="Letter-join Plus 40" panose="02000505000000020003" pitchFamily="50" charset="0"/>
            </a:endParaRPr>
          </a:p>
          <a:p>
            <a:pPr marL="0" indent="0">
              <a:buNone/>
            </a:pPr>
            <a:r>
              <a:rPr lang="en-GB" dirty="0" smtClean="0">
                <a:latin typeface="Letter-join Plus 40" panose="02000505000000020003" pitchFamily="50" charset="0"/>
              </a:rPr>
              <a:t>What </a:t>
            </a:r>
            <a:r>
              <a:rPr lang="en-GB" dirty="0">
                <a:latin typeface="Letter-join Plus 40" panose="02000505000000020003" pitchFamily="50" charset="0"/>
              </a:rPr>
              <a:t>inferences </a:t>
            </a:r>
            <a:r>
              <a:rPr lang="en-GB" dirty="0" smtClean="0">
                <a:latin typeface="Letter-join Plus 40" panose="02000505000000020003" pitchFamily="50" charset="0"/>
              </a:rPr>
              <a:t>can you </a:t>
            </a:r>
            <a:r>
              <a:rPr lang="en-GB" dirty="0">
                <a:latin typeface="Letter-join Plus 40" panose="02000505000000020003" pitchFamily="50" charset="0"/>
              </a:rPr>
              <a:t>make from this extract of </a:t>
            </a:r>
            <a:r>
              <a:rPr lang="en-GB" dirty="0" smtClean="0">
                <a:latin typeface="Letter-join Plus 40" panose="02000505000000020003" pitchFamily="50" charset="0"/>
              </a:rPr>
              <a:t>text? </a:t>
            </a:r>
            <a:r>
              <a:rPr lang="en-GB" dirty="0">
                <a:latin typeface="Letter-join Plus 40" panose="02000505000000020003" pitchFamily="50" charset="0"/>
              </a:rPr>
              <a:t>Make sure you use evidence from the text to justify your inferences.  </a:t>
            </a:r>
          </a:p>
          <a:p>
            <a:pPr marL="0" indent="0">
              <a:buNone/>
            </a:pPr>
            <a:r>
              <a:rPr lang="en-GB" dirty="0">
                <a:latin typeface="Letter-join Plus 40" panose="02000505000000020003" pitchFamily="50" charset="0"/>
              </a:rPr>
              <a:t>Are there any points that you would require further clarification? </a:t>
            </a:r>
            <a:endParaRPr lang="en-GB" dirty="0" smtClean="0">
              <a:latin typeface="Letter-join Plus 40" panose="02000505000000020003" pitchFamily="50" charset="0"/>
            </a:endParaRPr>
          </a:p>
          <a:p>
            <a:pPr marL="0" indent="0">
              <a:buNone/>
            </a:pPr>
            <a:endParaRPr lang="en-GB" dirty="0" smtClean="0">
              <a:latin typeface="Letter-join Plus 40" panose="02000505000000020003" pitchFamily="50" charset="0"/>
            </a:endParaRPr>
          </a:p>
          <a:p>
            <a:pPr marL="0" indent="0">
              <a:buNone/>
            </a:pPr>
            <a:r>
              <a:rPr lang="en-GB" dirty="0" smtClean="0">
                <a:solidFill>
                  <a:srgbClr val="00B050"/>
                </a:solidFill>
                <a:latin typeface="Letter-join Plus 40" panose="02000505000000020003" pitchFamily="50" charset="0"/>
              </a:rPr>
              <a:t>Write out the extract above and create a key to identify what you are able to infer.</a:t>
            </a:r>
            <a:endParaRPr lang="en-GB" dirty="0">
              <a:solidFill>
                <a:srgbClr val="00B050"/>
              </a:solidFill>
              <a:latin typeface="Letter-join Plus 40" panose="02000505000000020003" pitchFamily="50" charset="0"/>
            </a:endParaRPr>
          </a:p>
          <a:p>
            <a:pPr marL="0" indent="0">
              <a:buNone/>
            </a:pPr>
            <a:endParaRPr lang="en-GB" dirty="0">
              <a:latin typeface="Letter-join Plus 40" panose="02000505000000020003" pitchFamily="50" charset="0"/>
            </a:endParaRPr>
          </a:p>
        </p:txBody>
      </p:sp>
      <p:sp>
        <p:nvSpPr>
          <p:cNvPr id="5" name="Title 1"/>
          <p:cNvSpPr>
            <a:spLocks noGrp="1"/>
          </p:cNvSpPr>
          <p:nvPr>
            <p:ph type="title"/>
          </p:nvPr>
        </p:nvSpPr>
        <p:spPr>
          <a:xfrm>
            <a:off x="1154953" y="973668"/>
            <a:ext cx="8761413" cy="706964"/>
          </a:xfrm>
        </p:spPr>
        <p:txBody>
          <a:bodyPr/>
          <a:lstStyle/>
          <a:p>
            <a:r>
              <a:rPr lang="en-GB" u="sng" dirty="0">
                <a:latin typeface="Letter-join Plus 40" panose="02000505000000020003" pitchFamily="50" charset="0"/>
              </a:rPr>
              <a:t>WALT: Use our inference skills to analyse a text. (Reading link) </a:t>
            </a:r>
            <a:endParaRPr lang="en-GB" dirty="0"/>
          </a:p>
        </p:txBody>
      </p:sp>
    </p:spTree>
    <p:extLst>
      <p:ext uri="{BB962C8B-B14F-4D97-AF65-F5344CB8AC3E}">
        <p14:creationId xmlns:p14="http://schemas.microsoft.com/office/powerpoint/2010/main" val="27776084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2EF54-C5D1-42D2-9616-8839A42F0AF7}"/>
              </a:ext>
            </a:extLst>
          </p:cNvPr>
          <p:cNvSpPr>
            <a:spLocks noGrp="1"/>
          </p:cNvSpPr>
          <p:nvPr>
            <p:ph type="title"/>
          </p:nvPr>
        </p:nvSpPr>
        <p:spPr/>
        <p:txBody>
          <a:bodyPr/>
          <a:lstStyle/>
          <a:p>
            <a:r>
              <a:rPr lang="en-GB" dirty="0" smtClean="0">
                <a:latin typeface="Letter-join Plus 40" panose="02000505000000020003" pitchFamily="50" charset="0"/>
              </a:rPr>
              <a:t>Example of how to present your work</a:t>
            </a:r>
            <a:endParaRPr lang="en-GB" dirty="0">
              <a:latin typeface="Letter-join Plus 40" panose="02000505000000020003" pitchFamily="50" charset="0"/>
            </a:endParaRPr>
          </a:p>
        </p:txBody>
      </p:sp>
      <p:sp>
        <p:nvSpPr>
          <p:cNvPr id="3" name="Content Placeholder 2">
            <a:extLst>
              <a:ext uri="{FF2B5EF4-FFF2-40B4-BE49-F238E27FC236}">
                <a16:creationId xmlns:a16="http://schemas.microsoft.com/office/drawing/2014/main" id="{916F3F67-56DA-4454-BC51-DDB588BCCDFA}"/>
              </a:ext>
            </a:extLst>
          </p:cNvPr>
          <p:cNvSpPr>
            <a:spLocks noGrp="1"/>
          </p:cNvSpPr>
          <p:nvPr>
            <p:ph idx="1"/>
          </p:nvPr>
        </p:nvSpPr>
        <p:spPr>
          <a:xfrm>
            <a:off x="1154955" y="2429691"/>
            <a:ext cx="8761412" cy="4206240"/>
          </a:xfrm>
        </p:spPr>
        <p:txBody>
          <a:bodyPr>
            <a:normAutofit fontScale="62500" lnSpcReduction="20000"/>
          </a:bodyPr>
          <a:lstStyle/>
          <a:p>
            <a:pPr marL="0" indent="0">
              <a:buNone/>
            </a:pPr>
            <a:r>
              <a:rPr lang="en-GB" sz="3600" dirty="0">
                <a:solidFill>
                  <a:schemeClr val="accent3"/>
                </a:solidFill>
                <a:latin typeface="Letter-join Plus 40" panose="02000505000000020003" pitchFamily="50" charset="0"/>
              </a:rPr>
              <a:t>Something hit Ben Wilson and he opened his eyes. </a:t>
            </a:r>
            <a:r>
              <a:rPr lang="en-GB" sz="3600" dirty="0">
                <a:solidFill>
                  <a:schemeClr val="accent1">
                    <a:lumMod val="50000"/>
                  </a:schemeClr>
                </a:solidFill>
                <a:latin typeface="Letter-join Plus 40" panose="02000505000000020003" pitchFamily="50" charset="0"/>
              </a:rPr>
              <a:t>The wolves had been chasing him and his heart was pounding. </a:t>
            </a:r>
            <a:r>
              <a:rPr lang="en-GB" sz="3600" dirty="0">
                <a:solidFill>
                  <a:srgbClr val="FF0000"/>
                </a:solidFill>
                <a:latin typeface="Letter-join Plus 40" panose="02000505000000020003" pitchFamily="50" charset="0"/>
              </a:rPr>
              <a:t>He sat up in the dark room and rubbed his arm. </a:t>
            </a:r>
            <a:r>
              <a:rPr lang="en-GB" sz="3600" dirty="0">
                <a:solidFill>
                  <a:schemeClr val="tx2"/>
                </a:solidFill>
                <a:latin typeface="Letter-join Plus 40" panose="02000505000000020003" pitchFamily="50" charset="0"/>
              </a:rPr>
              <a:t>He picked up the shoe that his cousin had thrown at him and dropped it on the floor. </a:t>
            </a:r>
          </a:p>
          <a:p>
            <a:pPr marL="0" indent="0">
              <a:buNone/>
            </a:pPr>
            <a:endParaRPr lang="en-GB" sz="2900" dirty="0">
              <a:latin typeface="Letter-join Plus 40" panose="02000505000000020003" pitchFamily="50" charset="0"/>
            </a:endParaRPr>
          </a:p>
          <a:p>
            <a:pPr marL="0" indent="0">
              <a:buNone/>
            </a:pPr>
            <a:r>
              <a:rPr lang="en-GB" sz="2900" dirty="0">
                <a:solidFill>
                  <a:schemeClr val="accent3"/>
                </a:solidFill>
                <a:latin typeface="Letter-join Plus 40" panose="02000505000000020003" pitchFamily="50" charset="0"/>
              </a:rPr>
              <a:t>** </a:t>
            </a:r>
            <a:r>
              <a:rPr lang="en-GB" sz="2900" dirty="0">
                <a:latin typeface="Letter-join Plus 40" panose="02000505000000020003" pitchFamily="50" charset="0"/>
              </a:rPr>
              <a:t>Ben </a:t>
            </a:r>
            <a:r>
              <a:rPr lang="en-GB" sz="2900" dirty="0" smtClean="0">
                <a:latin typeface="Letter-join Plus 40" panose="02000505000000020003" pitchFamily="50" charset="0"/>
              </a:rPr>
              <a:t>had been woken up </a:t>
            </a:r>
          </a:p>
          <a:p>
            <a:pPr marL="0" indent="0">
              <a:buNone/>
            </a:pPr>
            <a:r>
              <a:rPr lang="en-GB" sz="2900" dirty="0" smtClean="0">
                <a:solidFill>
                  <a:schemeClr val="accent1">
                    <a:lumMod val="50000"/>
                  </a:schemeClr>
                </a:solidFill>
                <a:latin typeface="Letter-join Plus 40" panose="02000505000000020003" pitchFamily="50" charset="0"/>
              </a:rPr>
              <a:t>**</a:t>
            </a:r>
            <a:r>
              <a:rPr lang="en-GB" sz="2900" dirty="0" smtClean="0">
                <a:latin typeface="Letter-join Plus 40" panose="02000505000000020003" pitchFamily="50" charset="0"/>
              </a:rPr>
              <a:t> </a:t>
            </a:r>
            <a:r>
              <a:rPr lang="en-GB" sz="2900" dirty="0">
                <a:latin typeface="Letter-join Plus 40" panose="02000505000000020003" pitchFamily="50" charset="0"/>
              </a:rPr>
              <a:t>He had been running </a:t>
            </a:r>
            <a:r>
              <a:rPr lang="en-GB" sz="2900" dirty="0" smtClean="0">
                <a:latin typeface="Letter-join Plus 40" panose="02000505000000020003" pitchFamily="50" charset="0"/>
              </a:rPr>
              <a:t>fast</a:t>
            </a:r>
            <a:endParaRPr lang="en-GB" sz="2900" dirty="0">
              <a:latin typeface="Letter-join Plus 40" panose="02000505000000020003" pitchFamily="50" charset="0"/>
            </a:endParaRPr>
          </a:p>
          <a:p>
            <a:pPr marL="0" indent="0">
              <a:buNone/>
            </a:pPr>
            <a:r>
              <a:rPr lang="en-GB" sz="2900" dirty="0">
                <a:solidFill>
                  <a:srgbClr val="FF0000"/>
                </a:solidFill>
                <a:latin typeface="Letter-join Plus 40" panose="02000505000000020003" pitchFamily="50" charset="0"/>
              </a:rPr>
              <a:t>**</a:t>
            </a:r>
            <a:r>
              <a:rPr lang="en-GB" sz="2900" dirty="0">
                <a:latin typeface="Letter-join Plus 40" panose="02000505000000020003" pitchFamily="50" charset="0"/>
              </a:rPr>
              <a:t> He had hurt his </a:t>
            </a:r>
            <a:r>
              <a:rPr lang="en-GB" sz="2900" dirty="0" smtClean="0">
                <a:latin typeface="Letter-join Plus 40" panose="02000505000000020003" pitchFamily="50" charset="0"/>
              </a:rPr>
              <a:t>arm</a:t>
            </a:r>
            <a:endParaRPr lang="en-GB" sz="2900" dirty="0">
              <a:latin typeface="Letter-join Plus 40" panose="02000505000000020003" pitchFamily="50" charset="0"/>
            </a:endParaRPr>
          </a:p>
          <a:p>
            <a:pPr marL="0" indent="0">
              <a:buNone/>
            </a:pPr>
            <a:r>
              <a:rPr lang="en-GB" sz="2900" dirty="0">
                <a:latin typeface="Letter-join Plus 40" panose="02000505000000020003" pitchFamily="50" charset="0"/>
              </a:rPr>
              <a:t>** His cousin was with </a:t>
            </a:r>
            <a:r>
              <a:rPr lang="en-GB" sz="2900" dirty="0" smtClean="0">
                <a:latin typeface="Letter-join Plus 40" panose="02000505000000020003" pitchFamily="50" charset="0"/>
              </a:rPr>
              <a:t>him</a:t>
            </a:r>
            <a:endParaRPr lang="en-GB" sz="2900" dirty="0" smtClean="0">
              <a:latin typeface="Letter-join Plus 40" panose="02000505000000020003" pitchFamily="50" charset="0"/>
            </a:endParaRPr>
          </a:p>
          <a:p>
            <a:pPr marL="0" indent="0">
              <a:buNone/>
            </a:pPr>
            <a:endParaRPr lang="en-GB" dirty="0">
              <a:latin typeface="Letter-join Plus 40" panose="02000505000000020003" pitchFamily="50" charset="0"/>
            </a:endParaRPr>
          </a:p>
          <a:p>
            <a:pPr marL="0" indent="0">
              <a:buNone/>
            </a:pPr>
            <a:r>
              <a:rPr lang="en-GB" sz="2400" dirty="0" smtClean="0">
                <a:solidFill>
                  <a:srgbClr val="7030A0"/>
                </a:solidFill>
                <a:latin typeface="Letter-join Plus 40" panose="02000505000000020003" pitchFamily="50" charset="0"/>
              </a:rPr>
              <a:t>Re-write this paragraph to give the </a:t>
            </a:r>
            <a:r>
              <a:rPr lang="en-GB" sz="2400" b="1" u="sng" dirty="0" smtClean="0">
                <a:solidFill>
                  <a:srgbClr val="7030A0"/>
                </a:solidFill>
                <a:latin typeface="Letter-join Plus 40" panose="02000505000000020003" pitchFamily="50" charset="0"/>
              </a:rPr>
              <a:t>same information </a:t>
            </a:r>
            <a:r>
              <a:rPr lang="en-GB" sz="2400" dirty="0" smtClean="0">
                <a:solidFill>
                  <a:srgbClr val="7030A0"/>
                </a:solidFill>
                <a:latin typeface="Letter-join Plus 40" panose="02000505000000020003" pitchFamily="50" charset="0"/>
              </a:rPr>
              <a:t>but in a different way.. </a:t>
            </a:r>
          </a:p>
          <a:p>
            <a:pPr marL="0" indent="0">
              <a:buNone/>
            </a:pPr>
            <a:endParaRPr lang="en-GB" sz="200" dirty="0">
              <a:solidFill>
                <a:srgbClr val="7030A0"/>
              </a:solidFill>
              <a:latin typeface="Letter-join Plus 40" panose="02000505000000020003" pitchFamily="50" charset="0"/>
            </a:endParaRPr>
          </a:p>
          <a:p>
            <a:pPr marL="0" indent="0">
              <a:buNone/>
            </a:pPr>
            <a:r>
              <a:rPr lang="en-GB" sz="4500" dirty="0">
                <a:solidFill>
                  <a:srgbClr val="7030A0"/>
                </a:solidFill>
                <a:latin typeface="Letter-join Plus 40" panose="02000505000000020003" pitchFamily="50" charset="0"/>
                <a:sym typeface="Wingdings" panose="05000000000000000000" pitchFamily="2" charset="2"/>
              </a:rPr>
              <a:t></a:t>
            </a:r>
            <a:r>
              <a:rPr lang="en-GB" sz="2200" dirty="0">
                <a:solidFill>
                  <a:srgbClr val="7030A0"/>
                </a:solidFill>
                <a:latin typeface="Letter-join Plus 40" panose="02000505000000020003" pitchFamily="50" charset="0"/>
              </a:rPr>
              <a:t> Based on the text that I have read so far, I predict that the text will be a _____ genre about ________.</a:t>
            </a:r>
            <a:endParaRPr lang="en-GB" sz="2900" dirty="0" smtClean="0">
              <a:solidFill>
                <a:srgbClr val="7030A0"/>
              </a:solidFill>
              <a:latin typeface="Letter-join Plus 40" panose="02000505000000020003" pitchFamily="50" charset="0"/>
            </a:endParaRPr>
          </a:p>
          <a:p>
            <a:pPr marL="0" indent="0">
              <a:buNone/>
            </a:pPr>
            <a:endParaRPr lang="en-GB" sz="2400" dirty="0">
              <a:solidFill>
                <a:srgbClr val="7030A0"/>
              </a:solidFill>
              <a:latin typeface="Letter-join Plus 40" panose="02000505000000020003" pitchFamily="50" charset="0"/>
            </a:endParaRPr>
          </a:p>
          <a:p>
            <a:pPr>
              <a:buFontTx/>
              <a:buChar char="-"/>
            </a:pPr>
            <a:endParaRPr lang="en-GB" dirty="0"/>
          </a:p>
        </p:txBody>
      </p:sp>
      <p:pic>
        <p:nvPicPr>
          <p:cNvPr id="6" name="Picture 5" descr="C:\Users\winstanley.c\AppData\Local\Microsoft\Windows\INetCache\Content.MSO\32E61A76.t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294" y="5444128"/>
            <a:ext cx="645659" cy="562609"/>
          </a:xfrm>
          <a:prstGeom prst="rect">
            <a:avLst/>
          </a:prstGeom>
          <a:noFill/>
          <a:ln>
            <a:noFill/>
          </a:ln>
        </p:spPr>
      </p:pic>
      <p:sp>
        <p:nvSpPr>
          <p:cNvPr id="5" name="Right Brace 4"/>
          <p:cNvSpPr/>
          <p:nvPr/>
        </p:nvSpPr>
        <p:spPr>
          <a:xfrm>
            <a:off x="4950823" y="3958046"/>
            <a:ext cx="391886" cy="1486082"/>
          </a:xfrm>
          <a:prstGeom prst="rightBrace">
            <a:avLst>
              <a:gd name="adj1" fmla="val 8333"/>
              <a:gd name="adj2" fmla="val 48242"/>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7" name="TextBox 6"/>
          <p:cNvSpPr txBox="1"/>
          <p:nvPr/>
        </p:nvSpPr>
        <p:spPr>
          <a:xfrm>
            <a:off x="5643154" y="4209645"/>
            <a:ext cx="4728755" cy="646331"/>
          </a:xfrm>
          <a:prstGeom prst="rect">
            <a:avLst/>
          </a:prstGeom>
          <a:noFill/>
        </p:spPr>
        <p:txBody>
          <a:bodyPr wrap="square" rtlCol="0">
            <a:spAutoFit/>
          </a:bodyPr>
          <a:lstStyle/>
          <a:p>
            <a:r>
              <a:rPr lang="en-GB" dirty="0" smtClean="0">
                <a:latin typeface="Letter-join Plus 40" panose="02000505000000020003" pitchFamily="50" charset="0"/>
              </a:rPr>
              <a:t>We have not directly been told any of these facts, but we can infer them from the text</a:t>
            </a:r>
            <a:endParaRPr lang="en-GB" dirty="0">
              <a:latin typeface="Letter-join Plus 40" panose="02000505000000020003" pitchFamily="50" charset="0"/>
            </a:endParaRPr>
          </a:p>
        </p:txBody>
      </p:sp>
    </p:spTree>
    <p:extLst>
      <p:ext uri="{BB962C8B-B14F-4D97-AF65-F5344CB8AC3E}">
        <p14:creationId xmlns:p14="http://schemas.microsoft.com/office/powerpoint/2010/main" val="372871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 and well done!</a:t>
            </a:r>
            <a:endParaRPr lang="en-GB" dirty="0"/>
          </a:p>
        </p:txBody>
      </p:sp>
      <p:sp>
        <p:nvSpPr>
          <p:cNvPr id="3" name="Content Placeholder 2"/>
          <p:cNvSpPr>
            <a:spLocks noGrp="1"/>
          </p:cNvSpPr>
          <p:nvPr>
            <p:ph idx="1"/>
          </p:nvPr>
        </p:nvSpPr>
        <p:spPr>
          <a:xfrm>
            <a:off x="802258" y="2759347"/>
            <a:ext cx="10666931" cy="3416300"/>
          </a:xfrm>
        </p:spPr>
        <p:txBody>
          <a:bodyPr>
            <a:normAutofit/>
          </a:bodyPr>
          <a:lstStyle/>
          <a:p>
            <a:r>
              <a:rPr lang="en-GB" sz="2800" dirty="0" smtClean="0">
                <a:latin typeface="Letter-join Plus 40" panose="02000505000000020003" pitchFamily="50" charset="0"/>
              </a:rPr>
              <a:t>We hope you have enjoyed the live English lessons this week. </a:t>
            </a:r>
          </a:p>
          <a:p>
            <a:r>
              <a:rPr lang="en-GB" sz="2800" dirty="0" smtClean="0">
                <a:latin typeface="Letter-join Plus 40" panose="02000505000000020003" pitchFamily="50" charset="0"/>
              </a:rPr>
              <a:t>Well done for working hard, now it’s time to chill!</a:t>
            </a:r>
          </a:p>
          <a:p>
            <a:r>
              <a:rPr lang="en-GB" sz="2800" dirty="0" smtClean="0">
                <a:latin typeface="Letter-join Plus 40" panose="02000505000000020003" pitchFamily="50" charset="0"/>
              </a:rPr>
              <a:t>Have a happy and healthy weekend and we will see you again next week!</a:t>
            </a:r>
            <a:endParaRPr lang="en-GB" sz="2800" dirty="0">
              <a:latin typeface="Letter-join Plus 40" panose="02000505000000020003" pitchFamily="50" charset="0"/>
            </a:endParaRPr>
          </a:p>
        </p:txBody>
      </p:sp>
      <p:pic>
        <p:nvPicPr>
          <p:cNvPr id="5" name="Picture 4"/>
          <p:cNvPicPr>
            <a:picLocks noChangeAspect="1"/>
          </p:cNvPicPr>
          <p:nvPr/>
        </p:nvPicPr>
        <p:blipFill>
          <a:blip r:embed="rId2"/>
          <a:stretch>
            <a:fillRect/>
          </a:stretch>
        </p:blipFill>
        <p:spPr>
          <a:xfrm>
            <a:off x="7305119" y="4467497"/>
            <a:ext cx="3679247" cy="1732734"/>
          </a:xfrm>
          <a:prstGeom prst="rect">
            <a:avLst/>
          </a:prstGeom>
        </p:spPr>
      </p:pic>
    </p:spTree>
    <p:extLst>
      <p:ext uri="{BB962C8B-B14F-4D97-AF65-F5344CB8AC3E}">
        <p14:creationId xmlns:p14="http://schemas.microsoft.com/office/powerpoint/2010/main" val="3274782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1000"/>
                    </a14:imgEffect>
                  </a14:imgLayer>
                </a14:imgProps>
              </a:ext>
            </a:extLst>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52CAD-33DD-4C72-BADB-11945A265931}"/>
              </a:ext>
            </a:extLst>
          </p:cNvPr>
          <p:cNvSpPr>
            <a:spLocks noGrp="1"/>
          </p:cNvSpPr>
          <p:nvPr>
            <p:ph type="ctrTitle"/>
          </p:nvPr>
        </p:nvSpPr>
        <p:spPr>
          <a:xfrm>
            <a:off x="502402" y="3291841"/>
            <a:ext cx="10875936" cy="713316"/>
          </a:xfrm>
        </p:spPr>
        <p:txBody>
          <a:bodyPr/>
          <a:lstStyle/>
          <a:p>
            <a:r>
              <a:rPr lang="en-GB" sz="3600" u="sng" dirty="0">
                <a:latin typeface="Letter-join Plus 40" panose="02000505000000020003" pitchFamily="50" charset="0"/>
              </a:rPr>
              <a:t>WALT: </a:t>
            </a:r>
            <a:r>
              <a:rPr lang="en-GB" sz="3600" u="sng" dirty="0" smtClean="0">
                <a:latin typeface="Letter-join Plus 40" panose="02000505000000020003" pitchFamily="50" charset="0"/>
              </a:rPr>
              <a:t>Use our inference skills to make predictions about the text.</a:t>
            </a:r>
            <a:endParaRPr lang="en-GB" sz="3600" u="sng" dirty="0">
              <a:latin typeface="Letter-join Plus 40" panose="02000505000000020003" pitchFamily="50" charset="0"/>
            </a:endParaRPr>
          </a:p>
        </p:txBody>
      </p:sp>
      <p:sp>
        <p:nvSpPr>
          <p:cNvPr id="3" name="Title 1">
            <a:extLst>
              <a:ext uri="{FF2B5EF4-FFF2-40B4-BE49-F238E27FC236}">
                <a16:creationId xmlns:a16="http://schemas.microsoft.com/office/drawing/2014/main" id="{8F452CAD-33DD-4C72-BADB-11945A265931}"/>
              </a:ext>
            </a:extLst>
          </p:cNvPr>
          <p:cNvSpPr txBox="1">
            <a:spLocks/>
          </p:cNvSpPr>
          <p:nvPr/>
        </p:nvSpPr>
        <p:spPr bwMode="gray">
          <a:xfrm>
            <a:off x="4885510" y="1293222"/>
            <a:ext cx="6492828" cy="643649"/>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GB" sz="3600" b="0" i="0" u="sng" strike="noStrike" kern="1200" cap="none" spc="0" normalizeH="0" baseline="0" noProof="0" dirty="0" smtClean="0">
                <a:ln>
                  <a:noFill/>
                </a:ln>
                <a:solidFill>
                  <a:srgbClr val="EBEBEB"/>
                </a:solidFill>
                <a:effectLst/>
                <a:uLnTx/>
                <a:uFillTx/>
                <a:latin typeface="Letter-join Plus 40" panose="02000505000000020003" pitchFamily="50" charset="0"/>
                <a:ea typeface="+mj-ea"/>
                <a:cs typeface="+mj-cs"/>
              </a:rPr>
              <a:t>Monday 11</a:t>
            </a:r>
            <a:r>
              <a:rPr kumimoji="0" lang="en-GB" sz="3600" b="0" i="0" u="sng" strike="noStrike" kern="1200" cap="none" spc="0" normalizeH="0" baseline="30000" noProof="0" dirty="0" smtClean="0">
                <a:ln>
                  <a:noFill/>
                </a:ln>
                <a:solidFill>
                  <a:srgbClr val="EBEBEB"/>
                </a:solidFill>
                <a:effectLst/>
                <a:uLnTx/>
                <a:uFillTx/>
                <a:latin typeface="Letter-join Plus 40" panose="02000505000000020003" pitchFamily="50" charset="0"/>
                <a:ea typeface="+mj-ea"/>
                <a:cs typeface="+mj-cs"/>
              </a:rPr>
              <a:t>th</a:t>
            </a:r>
            <a:r>
              <a:rPr kumimoji="0" lang="en-GB" sz="3600" b="0" i="0" u="sng" strike="noStrike" kern="1200" cap="none" spc="0" normalizeH="0" baseline="0" noProof="0" dirty="0" smtClean="0">
                <a:ln>
                  <a:noFill/>
                </a:ln>
                <a:solidFill>
                  <a:srgbClr val="EBEBEB"/>
                </a:solidFill>
                <a:effectLst/>
                <a:uLnTx/>
                <a:uFillTx/>
                <a:latin typeface="Letter-join Plus 40" panose="02000505000000020003" pitchFamily="50" charset="0"/>
                <a:ea typeface="+mj-ea"/>
                <a:cs typeface="+mj-cs"/>
              </a:rPr>
              <a:t> January 2021</a:t>
            </a:r>
            <a:endParaRPr kumimoji="0" lang="en-GB" sz="3600" b="0" i="0" u="sng" strike="noStrike" kern="1200" cap="none" spc="0" normalizeH="0" baseline="0" noProof="0" dirty="0">
              <a:ln>
                <a:noFill/>
              </a:ln>
              <a:solidFill>
                <a:srgbClr val="EBEBEB"/>
              </a:solidFill>
              <a:effectLst/>
              <a:uLnTx/>
              <a:uFillTx/>
              <a:latin typeface="Letter-join Plus 40" panose="02000505000000020003" pitchFamily="50" charset="0"/>
              <a:ea typeface="+mj-ea"/>
              <a:cs typeface="+mj-cs"/>
            </a:endParaRPr>
          </a:p>
        </p:txBody>
      </p:sp>
    </p:spTree>
    <p:extLst>
      <p:ext uri="{BB962C8B-B14F-4D97-AF65-F5344CB8AC3E}">
        <p14:creationId xmlns:p14="http://schemas.microsoft.com/office/powerpoint/2010/main" val="765889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80614-B2D5-4276-B008-92A89DC8EBE5}"/>
              </a:ext>
            </a:extLst>
          </p:cNvPr>
          <p:cNvSpPr>
            <a:spLocks noGrp="1"/>
          </p:cNvSpPr>
          <p:nvPr>
            <p:ph type="title"/>
          </p:nvPr>
        </p:nvSpPr>
        <p:spPr>
          <a:xfrm>
            <a:off x="1154955" y="947164"/>
            <a:ext cx="8761413" cy="706964"/>
          </a:xfrm>
        </p:spPr>
        <p:txBody>
          <a:bodyPr/>
          <a:lstStyle/>
          <a:p>
            <a:r>
              <a:rPr lang="en-GB" dirty="0" smtClean="0">
                <a:latin typeface="Letter-join Plus 40" panose="02000505000000020003" pitchFamily="50" charset="0"/>
              </a:rPr>
              <a:t>Inference</a:t>
            </a:r>
            <a:endParaRPr lang="en-GB" dirty="0">
              <a:latin typeface="Letter-join Plus 40" panose="02000505000000020003" pitchFamily="50" charset="0"/>
            </a:endParaRPr>
          </a:p>
        </p:txBody>
      </p:sp>
      <p:sp>
        <p:nvSpPr>
          <p:cNvPr id="3" name="Content Placeholder 2">
            <a:extLst>
              <a:ext uri="{FF2B5EF4-FFF2-40B4-BE49-F238E27FC236}">
                <a16:creationId xmlns:a16="http://schemas.microsoft.com/office/drawing/2014/main" id="{4E6A210B-5922-4C4B-9CA4-4E35B464B64D}"/>
              </a:ext>
            </a:extLst>
          </p:cNvPr>
          <p:cNvSpPr>
            <a:spLocks noGrp="1"/>
          </p:cNvSpPr>
          <p:nvPr>
            <p:ph idx="1"/>
          </p:nvPr>
        </p:nvSpPr>
        <p:spPr>
          <a:xfrm>
            <a:off x="496389" y="2401025"/>
            <a:ext cx="5826034" cy="3618775"/>
          </a:xfrm>
        </p:spPr>
        <p:txBody>
          <a:bodyPr>
            <a:noAutofit/>
          </a:bodyPr>
          <a:lstStyle/>
          <a:p>
            <a:r>
              <a:rPr lang="en-GB" dirty="0" smtClean="0">
                <a:solidFill>
                  <a:schemeClr val="tx1"/>
                </a:solidFill>
                <a:latin typeface="Letter-join Plus 40" panose="02000505000000020003" pitchFamily="50" charset="0"/>
              </a:rPr>
              <a:t>What does the word ‘inference’ mean?</a:t>
            </a:r>
            <a:endParaRPr lang="en-GB" dirty="0">
              <a:solidFill>
                <a:schemeClr val="tx1"/>
              </a:solidFill>
              <a:latin typeface="Letter-join Plus 40" panose="02000505000000020003" pitchFamily="50" charset="0"/>
            </a:endParaRPr>
          </a:p>
          <a:p>
            <a:r>
              <a:rPr lang="en-GB" dirty="0" smtClean="0">
                <a:solidFill>
                  <a:schemeClr val="tx1"/>
                </a:solidFill>
                <a:latin typeface="Letter-join Plus 40" panose="02000505000000020003" pitchFamily="50" charset="0"/>
              </a:rPr>
              <a:t>What can we infer from this illustration?</a:t>
            </a:r>
            <a:endParaRPr lang="en-GB" dirty="0">
              <a:solidFill>
                <a:schemeClr val="tx1"/>
              </a:solidFill>
              <a:latin typeface="Letter-join Plus 40" panose="02000505000000020003" pitchFamily="50" charset="0"/>
            </a:endParaRPr>
          </a:p>
          <a:p>
            <a:r>
              <a:rPr lang="en-GB" dirty="0" smtClean="0">
                <a:solidFill>
                  <a:schemeClr val="tx1"/>
                </a:solidFill>
                <a:latin typeface="Letter-join Plus 40" panose="02000505000000020003" pitchFamily="50" charset="0"/>
              </a:rPr>
              <a:t>It is important to support your claim with evidence. For example:</a:t>
            </a:r>
          </a:p>
          <a:p>
            <a:pPr lvl="1"/>
            <a:r>
              <a:rPr lang="en-GB" dirty="0" smtClean="0">
                <a:solidFill>
                  <a:srgbClr val="FF0000"/>
                </a:solidFill>
                <a:latin typeface="Letter-join Plus 40" panose="02000505000000020003" pitchFamily="50" charset="0"/>
              </a:rPr>
              <a:t>I think that the girl is upset and maybe a little frustrated. She clearly wants company to go and fly her kite and so she is leaning on the back of the chair impatiently. We can assume that this may be her father and he looks very busy on the computer because he is concentrating on the screen with lots of books underneath his desk.</a:t>
            </a:r>
            <a:endParaRPr lang="en-GB" dirty="0">
              <a:solidFill>
                <a:srgbClr val="FF0000"/>
              </a:solidFill>
              <a:latin typeface="Letter-join Plus 40" panose="02000505000000020003" pitchFamily="50" charset="0"/>
            </a:endParaRPr>
          </a:p>
          <a:p>
            <a:r>
              <a:rPr lang="en-GB" dirty="0" smtClean="0">
                <a:solidFill>
                  <a:schemeClr val="tx1"/>
                </a:solidFill>
                <a:latin typeface="Letter-join Plus 40" panose="02000505000000020003" pitchFamily="50" charset="0"/>
              </a:rPr>
              <a:t>Now it’s your turn… have a go at writing down what you can infer from this photograph. Remember to support it with evidence.</a:t>
            </a:r>
          </a:p>
        </p:txBody>
      </p:sp>
      <p:pic>
        <p:nvPicPr>
          <p:cNvPr id="6" name="Picture 5"/>
          <p:cNvPicPr>
            <a:picLocks noChangeAspect="1"/>
          </p:cNvPicPr>
          <p:nvPr/>
        </p:nvPicPr>
        <p:blipFill>
          <a:blip r:embed="rId2"/>
          <a:stretch>
            <a:fillRect/>
          </a:stretch>
        </p:blipFill>
        <p:spPr>
          <a:xfrm>
            <a:off x="8765177" y="4715497"/>
            <a:ext cx="2834640" cy="1886324"/>
          </a:xfrm>
          <a:prstGeom prst="rect">
            <a:avLst/>
          </a:prstGeom>
          <a:ln>
            <a:solidFill>
              <a:schemeClr val="tx1"/>
            </a:solidFill>
          </a:ln>
        </p:spPr>
      </p:pic>
      <p:pic>
        <p:nvPicPr>
          <p:cNvPr id="1028" name="Picture 4" descr="https://www.onceuponapicture.co.uk/wp-content/uploads/2017/04/Aaron-Becker-Dad.jpg"/>
          <p:cNvPicPr>
            <a:picLocks noChangeAspect="1" noChangeArrowheads="1"/>
          </p:cNvPicPr>
          <p:nvPr/>
        </p:nvPicPr>
        <p:blipFill rotWithShape="1">
          <a:blip r:embed="rId3">
            <a:extLst>
              <a:ext uri="{28A0092B-C50C-407E-A947-70E740481C1C}">
                <a14:useLocalDpi xmlns:a14="http://schemas.microsoft.com/office/drawing/2010/main" val="0"/>
              </a:ext>
            </a:extLst>
          </a:blip>
          <a:srcRect l="11367" t="17797" r="8169" b="20719"/>
          <a:stretch/>
        </p:blipFill>
        <p:spPr bwMode="auto">
          <a:xfrm>
            <a:off x="7047175" y="2401025"/>
            <a:ext cx="4552642" cy="20247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02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80614-B2D5-4276-B008-92A89DC8EBE5}"/>
              </a:ext>
            </a:extLst>
          </p:cNvPr>
          <p:cNvSpPr>
            <a:spLocks noGrp="1"/>
          </p:cNvSpPr>
          <p:nvPr>
            <p:ph type="title"/>
          </p:nvPr>
        </p:nvSpPr>
        <p:spPr>
          <a:xfrm>
            <a:off x="1154955" y="947164"/>
            <a:ext cx="8761413" cy="706964"/>
          </a:xfrm>
        </p:spPr>
        <p:txBody>
          <a:bodyPr/>
          <a:lstStyle/>
          <a:p>
            <a:r>
              <a:rPr lang="en-GB" dirty="0" smtClean="0">
                <a:latin typeface="Letter-join Plus 40" panose="02000505000000020003" pitchFamily="50" charset="0"/>
              </a:rPr>
              <a:t>Activity</a:t>
            </a:r>
            <a:r>
              <a:rPr lang="en-GB" dirty="0" smtClean="0">
                <a:latin typeface="Letter-join Plus 40" panose="02000505000000020003" pitchFamily="50" charset="0"/>
              </a:rPr>
              <a:t> </a:t>
            </a:r>
            <a:endParaRPr lang="en-GB" dirty="0">
              <a:latin typeface="Letter-join Plus 40" panose="02000505000000020003" pitchFamily="50" charset="0"/>
            </a:endParaRPr>
          </a:p>
        </p:txBody>
      </p:sp>
      <p:sp>
        <p:nvSpPr>
          <p:cNvPr id="3" name="Content Placeholder 2">
            <a:extLst>
              <a:ext uri="{FF2B5EF4-FFF2-40B4-BE49-F238E27FC236}">
                <a16:creationId xmlns:a16="http://schemas.microsoft.com/office/drawing/2014/main" id="{4E6A210B-5922-4C4B-9CA4-4E35B464B64D}"/>
              </a:ext>
            </a:extLst>
          </p:cNvPr>
          <p:cNvSpPr>
            <a:spLocks noGrp="1"/>
          </p:cNvSpPr>
          <p:nvPr>
            <p:ph idx="1"/>
          </p:nvPr>
        </p:nvSpPr>
        <p:spPr>
          <a:xfrm>
            <a:off x="462622" y="2512060"/>
            <a:ext cx="10730907" cy="3235597"/>
          </a:xfrm>
        </p:spPr>
        <p:txBody>
          <a:bodyPr>
            <a:noAutofit/>
          </a:bodyPr>
          <a:lstStyle/>
          <a:p>
            <a:r>
              <a:rPr lang="en-GB" sz="2400" dirty="0">
                <a:latin typeface="Letter-join Plus 40" panose="02000505000000020003" pitchFamily="50" charset="0"/>
              </a:rPr>
              <a:t>Look at the image below (it is the front cover from our new text) and </a:t>
            </a:r>
            <a:r>
              <a:rPr lang="en-GB" sz="2400" dirty="0" smtClean="0">
                <a:latin typeface="Letter-join Plus 40" panose="02000505000000020003" pitchFamily="50" charset="0"/>
              </a:rPr>
              <a:t>think about what we can infer about the story.</a:t>
            </a:r>
            <a:endParaRPr lang="en-GB" sz="2400" dirty="0">
              <a:latin typeface="Letter-join Plus 40" panose="02000505000000020003" pitchFamily="50" charset="0"/>
            </a:endParaRPr>
          </a:p>
          <a:p>
            <a:r>
              <a:rPr lang="en-GB" sz="2400" dirty="0" smtClean="0">
                <a:latin typeface="Letter-join Plus 40" panose="02000505000000020003" pitchFamily="50" charset="0"/>
              </a:rPr>
              <a:t>Consider </a:t>
            </a:r>
            <a:r>
              <a:rPr lang="en-GB" sz="2400" dirty="0" smtClean="0">
                <a:latin typeface="Letter-join Plus 40" panose="02000505000000020003" pitchFamily="50" charset="0"/>
              </a:rPr>
              <a:t>and record </a:t>
            </a:r>
            <a:r>
              <a:rPr lang="en-GB" sz="2400" dirty="0" smtClean="0">
                <a:latin typeface="Letter-join Plus 40" panose="02000505000000020003" pitchFamily="50" charset="0"/>
              </a:rPr>
              <a:t>down on paper: </a:t>
            </a:r>
            <a:endParaRPr lang="en-GB" sz="2400" dirty="0">
              <a:latin typeface="Letter-join Plus 40" panose="02000505000000020003" pitchFamily="50" charset="0"/>
            </a:endParaRPr>
          </a:p>
          <a:p>
            <a:pPr lvl="1"/>
            <a:endParaRPr lang="en-GB" sz="100" dirty="0" smtClean="0">
              <a:latin typeface="Letter-join Plus 40" panose="02000505000000020003" pitchFamily="50" charset="0"/>
            </a:endParaRPr>
          </a:p>
          <a:p>
            <a:pPr lvl="1"/>
            <a:r>
              <a:rPr lang="en-GB" sz="2000" dirty="0" smtClean="0">
                <a:latin typeface="Letter-join Plus 40" panose="02000505000000020003" pitchFamily="50" charset="0"/>
              </a:rPr>
              <a:t>Possible </a:t>
            </a:r>
            <a:r>
              <a:rPr lang="en-GB" sz="2000" dirty="0">
                <a:latin typeface="Letter-join Plus 40" panose="02000505000000020003" pitchFamily="50" charset="0"/>
              </a:rPr>
              <a:t>title</a:t>
            </a:r>
          </a:p>
          <a:p>
            <a:pPr lvl="1"/>
            <a:r>
              <a:rPr lang="en-GB" sz="2000" dirty="0">
                <a:latin typeface="Letter-join Plus 40" panose="02000505000000020003" pitchFamily="50" charset="0"/>
              </a:rPr>
              <a:t>Possible storyline</a:t>
            </a:r>
          </a:p>
          <a:p>
            <a:pPr lvl="1"/>
            <a:r>
              <a:rPr lang="en-GB" sz="2000" dirty="0">
                <a:latin typeface="Letter-join Plus 40" panose="02000505000000020003" pitchFamily="50" charset="0"/>
              </a:rPr>
              <a:t>Characters</a:t>
            </a:r>
          </a:p>
          <a:p>
            <a:pPr lvl="1"/>
            <a:r>
              <a:rPr lang="en-GB" sz="2000" dirty="0">
                <a:latin typeface="Letter-join Plus 40" panose="02000505000000020003" pitchFamily="50" charset="0"/>
              </a:rPr>
              <a:t>Genre </a:t>
            </a:r>
          </a:p>
          <a:p>
            <a:pPr lvl="1"/>
            <a:r>
              <a:rPr lang="en-GB" sz="2000" dirty="0">
                <a:latin typeface="Letter-join Plus 40" panose="02000505000000020003" pitchFamily="50" charset="0"/>
              </a:rPr>
              <a:t>Setting </a:t>
            </a:r>
          </a:p>
        </p:txBody>
      </p:sp>
      <p:pic>
        <p:nvPicPr>
          <p:cNvPr id="5" name="Picture 4">
            <a:extLst>
              <a:ext uri="{FF2B5EF4-FFF2-40B4-BE49-F238E27FC236}">
                <a16:creationId xmlns:a16="http://schemas.microsoft.com/office/drawing/2014/main" id="{EE7AD38D-5762-4564-A342-104A25C21EA1}"/>
              </a:ext>
            </a:extLst>
          </p:cNvPr>
          <p:cNvPicPr>
            <a:picLocks noChangeAspect="1"/>
          </p:cNvPicPr>
          <p:nvPr/>
        </p:nvPicPr>
        <p:blipFill>
          <a:blip r:embed="rId2"/>
          <a:stretch>
            <a:fillRect/>
          </a:stretch>
        </p:blipFill>
        <p:spPr>
          <a:xfrm>
            <a:off x="8227591" y="3483931"/>
            <a:ext cx="2965939" cy="2965939"/>
          </a:xfrm>
          <a:prstGeom prst="rect">
            <a:avLst/>
          </a:prstGeom>
          <a:ln>
            <a:solidFill>
              <a:schemeClr val="tx1"/>
            </a:solidFill>
          </a:ln>
        </p:spPr>
      </p:pic>
    </p:spTree>
    <p:extLst>
      <p:ext uri="{BB962C8B-B14F-4D97-AF65-F5344CB8AC3E}">
        <p14:creationId xmlns:p14="http://schemas.microsoft.com/office/powerpoint/2010/main" val="1401273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6A210B-5922-4C4B-9CA4-4E35B464B64D}"/>
              </a:ext>
            </a:extLst>
          </p:cNvPr>
          <p:cNvSpPr>
            <a:spLocks noGrp="1"/>
          </p:cNvSpPr>
          <p:nvPr>
            <p:ph idx="1"/>
          </p:nvPr>
        </p:nvSpPr>
        <p:spPr>
          <a:xfrm>
            <a:off x="462622" y="2512060"/>
            <a:ext cx="10730907" cy="3235597"/>
          </a:xfrm>
        </p:spPr>
        <p:txBody>
          <a:bodyPr>
            <a:noAutofit/>
          </a:bodyPr>
          <a:lstStyle/>
          <a:p>
            <a:r>
              <a:rPr lang="en-GB" sz="2400" dirty="0" smtClean="0">
                <a:latin typeface="Letter-join Plus 40" panose="02000505000000020003" pitchFamily="50" charset="0"/>
              </a:rPr>
              <a:t>In full sentences, we would now like you to record your predictions, remembering to support your inferences with evidence from the picture.</a:t>
            </a:r>
          </a:p>
          <a:p>
            <a:r>
              <a:rPr lang="en-GB" sz="2400" dirty="0" smtClean="0">
                <a:latin typeface="Letter-join Plus 40" panose="02000505000000020003" pitchFamily="50" charset="0"/>
              </a:rPr>
              <a:t>You may wish to use some of the openers below:</a:t>
            </a:r>
          </a:p>
          <a:p>
            <a:endParaRPr lang="en-GB" sz="2400" dirty="0">
              <a:latin typeface="Letter-join Plus 40" panose="02000505000000020003" pitchFamily="50" charset="0"/>
            </a:endParaRPr>
          </a:p>
          <a:p>
            <a:r>
              <a:rPr lang="en-GB" sz="2000" dirty="0" smtClean="0">
                <a:solidFill>
                  <a:srgbClr val="00B050"/>
                </a:solidFill>
                <a:latin typeface="Letter-join Plus 40" panose="02000505000000020003" pitchFamily="50" charset="0"/>
              </a:rPr>
              <a:t>By looking at the illustration, I think that…</a:t>
            </a:r>
          </a:p>
          <a:p>
            <a:r>
              <a:rPr lang="en-GB" sz="2000" dirty="0" smtClean="0">
                <a:solidFill>
                  <a:srgbClr val="00B050"/>
                </a:solidFill>
                <a:latin typeface="Letter-join Plus 40" panose="02000505000000020003" pitchFamily="50" charset="0"/>
              </a:rPr>
              <a:t>I predict that… because…</a:t>
            </a:r>
          </a:p>
          <a:p>
            <a:r>
              <a:rPr lang="en-GB" sz="2000" dirty="0" smtClean="0">
                <a:solidFill>
                  <a:srgbClr val="00B050"/>
                </a:solidFill>
                <a:latin typeface="Letter-join Plus 40" panose="02000505000000020003" pitchFamily="50" charset="0"/>
              </a:rPr>
              <a:t>Based on my prior knowledge of…. I would imagine that…. </a:t>
            </a:r>
          </a:p>
          <a:p>
            <a:r>
              <a:rPr lang="en-GB" sz="2000" dirty="0" smtClean="0">
                <a:solidFill>
                  <a:srgbClr val="00B050"/>
                </a:solidFill>
                <a:latin typeface="Letter-join Plus 40" panose="02000505000000020003" pitchFamily="50" charset="0"/>
              </a:rPr>
              <a:t>After studying the image, my impression would be…</a:t>
            </a:r>
          </a:p>
          <a:p>
            <a:endParaRPr lang="en-GB" sz="2400" dirty="0" smtClean="0">
              <a:latin typeface="Letter-join Plus 40" panose="02000505000000020003" pitchFamily="50" charset="0"/>
            </a:endParaRPr>
          </a:p>
        </p:txBody>
      </p:sp>
      <p:pic>
        <p:nvPicPr>
          <p:cNvPr id="5" name="Picture 4">
            <a:extLst>
              <a:ext uri="{FF2B5EF4-FFF2-40B4-BE49-F238E27FC236}">
                <a16:creationId xmlns:a16="http://schemas.microsoft.com/office/drawing/2014/main" id="{EE7AD38D-5762-4564-A342-104A25C21EA1}"/>
              </a:ext>
            </a:extLst>
          </p:cNvPr>
          <p:cNvPicPr>
            <a:picLocks noChangeAspect="1"/>
          </p:cNvPicPr>
          <p:nvPr/>
        </p:nvPicPr>
        <p:blipFill>
          <a:blip r:embed="rId2"/>
          <a:stretch>
            <a:fillRect/>
          </a:stretch>
        </p:blipFill>
        <p:spPr>
          <a:xfrm>
            <a:off x="8227591" y="3483931"/>
            <a:ext cx="2965939" cy="2965939"/>
          </a:xfrm>
          <a:prstGeom prst="rect">
            <a:avLst/>
          </a:prstGeom>
          <a:ln>
            <a:solidFill>
              <a:schemeClr val="tx1"/>
            </a:solidFill>
          </a:ln>
        </p:spPr>
      </p:pic>
      <p:sp>
        <p:nvSpPr>
          <p:cNvPr id="7" name="Title 1">
            <a:extLst>
              <a:ext uri="{FF2B5EF4-FFF2-40B4-BE49-F238E27FC236}">
                <a16:creationId xmlns:a16="http://schemas.microsoft.com/office/drawing/2014/main" id="{0E080614-B2D5-4276-B008-92A89DC8EBE5}"/>
              </a:ext>
            </a:extLst>
          </p:cNvPr>
          <p:cNvSpPr>
            <a:spLocks noGrp="1"/>
          </p:cNvSpPr>
          <p:nvPr>
            <p:ph type="title"/>
          </p:nvPr>
        </p:nvSpPr>
        <p:spPr>
          <a:xfrm>
            <a:off x="1154955" y="947164"/>
            <a:ext cx="8761413" cy="706964"/>
          </a:xfrm>
        </p:spPr>
        <p:txBody>
          <a:bodyPr/>
          <a:lstStyle/>
          <a:p>
            <a:r>
              <a:rPr lang="en-GB" dirty="0" smtClean="0">
                <a:latin typeface="Letter-join Plus 40" panose="02000505000000020003" pitchFamily="50" charset="0"/>
              </a:rPr>
              <a:t>Activity</a:t>
            </a:r>
            <a:r>
              <a:rPr lang="en-GB" dirty="0" smtClean="0">
                <a:latin typeface="Letter-join Plus 40" panose="02000505000000020003" pitchFamily="50" charset="0"/>
              </a:rPr>
              <a:t> </a:t>
            </a:r>
            <a:endParaRPr lang="en-GB" dirty="0">
              <a:latin typeface="Letter-join Plus 40" panose="02000505000000020003" pitchFamily="50" charset="0"/>
            </a:endParaRPr>
          </a:p>
        </p:txBody>
      </p:sp>
    </p:spTree>
    <p:extLst>
      <p:ext uri="{BB962C8B-B14F-4D97-AF65-F5344CB8AC3E}">
        <p14:creationId xmlns:p14="http://schemas.microsoft.com/office/powerpoint/2010/main" val="181532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80614-B2D5-4276-B008-92A89DC8EBE5}"/>
              </a:ext>
            </a:extLst>
          </p:cNvPr>
          <p:cNvSpPr>
            <a:spLocks noGrp="1"/>
          </p:cNvSpPr>
          <p:nvPr>
            <p:ph type="title"/>
          </p:nvPr>
        </p:nvSpPr>
        <p:spPr>
          <a:xfrm>
            <a:off x="600170" y="775810"/>
            <a:ext cx="10009560" cy="706964"/>
          </a:xfrm>
        </p:spPr>
        <p:txBody>
          <a:bodyPr/>
          <a:lstStyle/>
          <a:p>
            <a:r>
              <a:rPr lang="en-GB" dirty="0" smtClean="0">
                <a:latin typeface="Letter-join Plus 40" panose="02000505000000020003" pitchFamily="50" charset="0"/>
              </a:rPr>
              <a:t>Once you have saved a copy of the PowerPoint feel free to edit this slide and type in your work.</a:t>
            </a:r>
            <a:endParaRPr lang="en-GB" dirty="0">
              <a:latin typeface="Letter-join Plus 40" panose="02000505000000020003" pitchFamily="50" charset="0"/>
            </a:endParaRPr>
          </a:p>
        </p:txBody>
      </p:sp>
      <p:pic>
        <p:nvPicPr>
          <p:cNvPr id="5" name="Picture 4">
            <a:extLst>
              <a:ext uri="{FF2B5EF4-FFF2-40B4-BE49-F238E27FC236}">
                <a16:creationId xmlns:a16="http://schemas.microsoft.com/office/drawing/2014/main" id="{EE7AD38D-5762-4564-A342-104A25C21EA1}"/>
              </a:ext>
            </a:extLst>
          </p:cNvPr>
          <p:cNvPicPr>
            <a:picLocks noChangeAspect="1"/>
          </p:cNvPicPr>
          <p:nvPr/>
        </p:nvPicPr>
        <p:blipFill>
          <a:blip r:embed="rId2"/>
          <a:stretch>
            <a:fillRect/>
          </a:stretch>
        </p:blipFill>
        <p:spPr>
          <a:xfrm>
            <a:off x="8768932" y="3617634"/>
            <a:ext cx="2965939" cy="2965939"/>
          </a:xfrm>
          <a:prstGeom prst="rect">
            <a:avLst/>
          </a:prstGeom>
          <a:ln>
            <a:solidFill>
              <a:schemeClr val="tx1"/>
            </a:solidFill>
          </a:ln>
        </p:spPr>
      </p:pic>
      <p:sp>
        <p:nvSpPr>
          <p:cNvPr id="6" name="TextBox 5"/>
          <p:cNvSpPr txBox="1"/>
          <p:nvPr/>
        </p:nvSpPr>
        <p:spPr>
          <a:xfrm>
            <a:off x="497541" y="2339788"/>
            <a:ext cx="7893424" cy="4243785"/>
          </a:xfrm>
          <a:prstGeom prst="rect">
            <a:avLst/>
          </a:prstGeom>
          <a:noFill/>
          <a:ln>
            <a:solidFill>
              <a:schemeClr val="tx1"/>
            </a:solidFill>
          </a:ln>
        </p:spPr>
        <p:txBody>
          <a:bodyPr wrap="square" rtlCol="0">
            <a:spAutoFit/>
          </a:bodyPr>
          <a:lstStyle/>
          <a:p>
            <a:endParaRPr lang="en-GB" dirty="0"/>
          </a:p>
        </p:txBody>
      </p:sp>
    </p:spTree>
    <p:extLst>
      <p:ext uri="{BB962C8B-B14F-4D97-AF65-F5344CB8AC3E}">
        <p14:creationId xmlns:p14="http://schemas.microsoft.com/office/powerpoint/2010/main" val="2239787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52CAD-33DD-4C72-BADB-11945A265931}"/>
              </a:ext>
            </a:extLst>
          </p:cNvPr>
          <p:cNvSpPr>
            <a:spLocks noGrp="1"/>
          </p:cNvSpPr>
          <p:nvPr>
            <p:ph type="ctrTitle"/>
          </p:nvPr>
        </p:nvSpPr>
        <p:spPr>
          <a:xfrm>
            <a:off x="502402" y="3291841"/>
            <a:ext cx="10875936" cy="713316"/>
          </a:xfrm>
        </p:spPr>
        <p:txBody>
          <a:bodyPr/>
          <a:lstStyle/>
          <a:p>
            <a:r>
              <a:rPr lang="en-GB" sz="3600" u="sng" dirty="0">
                <a:latin typeface="Letter-join Plus 40" panose="02000505000000020003" pitchFamily="50" charset="0"/>
              </a:rPr>
              <a:t>WALT</a:t>
            </a:r>
            <a:r>
              <a:rPr lang="en-GB" sz="3600" u="sng" dirty="0" smtClean="0">
                <a:latin typeface="Letter-join Plus 40" panose="02000505000000020003" pitchFamily="50" charset="0"/>
              </a:rPr>
              <a:t>: Generate simple, compound and complex sentences</a:t>
            </a:r>
            <a:endParaRPr lang="en-GB" sz="3600" u="sng" dirty="0">
              <a:latin typeface="Letter-join Plus 40" panose="02000505000000020003" pitchFamily="50" charset="0"/>
            </a:endParaRPr>
          </a:p>
        </p:txBody>
      </p:sp>
      <p:sp>
        <p:nvSpPr>
          <p:cNvPr id="3" name="Title 1">
            <a:extLst>
              <a:ext uri="{FF2B5EF4-FFF2-40B4-BE49-F238E27FC236}">
                <a16:creationId xmlns:a16="http://schemas.microsoft.com/office/drawing/2014/main" id="{8F452CAD-33DD-4C72-BADB-11945A265931}"/>
              </a:ext>
            </a:extLst>
          </p:cNvPr>
          <p:cNvSpPr txBox="1">
            <a:spLocks/>
          </p:cNvSpPr>
          <p:nvPr/>
        </p:nvSpPr>
        <p:spPr bwMode="gray">
          <a:xfrm>
            <a:off x="4885510" y="1293222"/>
            <a:ext cx="6492828" cy="643649"/>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GB" sz="3600" b="0" i="0" u="sng" strike="noStrike" kern="1200" cap="none" spc="0" normalizeH="0" baseline="0" noProof="0" dirty="0" smtClean="0">
                <a:ln>
                  <a:noFill/>
                </a:ln>
                <a:solidFill>
                  <a:srgbClr val="EBEBEB"/>
                </a:solidFill>
                <a:effectLst/>
                <a:uLnTx/>
                <a:uFillTx/>
                <a:latin typeface="Letter-join Plus 40" panose="02000505000000020003" pitchFamily="50" charset="0"/>
                <a:ea typeface="+mj-ea"/>
                <a:cs typeface="+mj-cs"/>
              </a:rPr>
              <a:t>Tuesday 12</a:t>
            </a:r>
            <a:r>
              <a:rPr kumimoji="0" lang="en-GB" sz="3600" b="0" i="0" u="sng" strike="noStrike" kern="1200" cap="none" spc="0" normalizeH="0" baseline="30000" noProof="0" dirty="0" smtClean="0">
                <a:ln>
                  <a:noFill/>
                </a:ln>
                <a:solidFill>
                  <a:srgbClr val="EBEBEB"/>
                </a:solidFill>
                <a:effectLst/>
                <a:uLnTx/>
                <a:uFillTx/>
                <a:latin typeface="Letter-join Plus 40" panose="02000505000000020003" pitchFamily="50" charset="0"/>
                <a:ea typeface="+mj-ea"/>
                <a:cs typeface="+mj-cs"/>
              </a:rPr>
              <a:t>th</a:t>
            </a:r>
            <a:r>
              <a:rPr kumimoji="0" lang="en-GB" sz="3600" b="0" i="0" u="sng" strike="noStrike" kern="1200" cap="none" spc="0" normalizeH="0" baseline="0" noProof="0" dirty="0" smtClean="0">
                <a:ln>
                  <a:noFill/>
                </a:ln>
                <a:solidFill>
                  <a:srgbClr val="EBEBEB"/>
                </a:solidFill>
                <a:effectLst/>
                <a:uLnTx/>
                <a:uFillTx/>
                <a:latin typeface="Letter-join Plus 40" panose="02000505000000020003" pitchFamily="50" charset="0"/>
                <a:ea typeface="+mj-ea"/>
                <a:cs typeface="+mj-cs"/>
              </a:rPr>
              <a:t> January 2021</a:t>
            </a:r>
            <a:endParaRPr kumimoji="0" lang="en-GB" sz="3600" b="0" i="0" u="sng" strike="noStrike" kern="1200" cap="none" spc="0" normalizeH="0" baseline="0" noProof="0" dirty="0">
              <a:ln>
                <a:noFill/>
              </a:ln>
              <a:solidFill>
                <a:srgbClr val="EBEBEB"/>
              </a:solidFill>
              <a:effectLst/>
              <a:uLnTx/>
              <a:uFillTx/>
              <a:latin typeface="Letter-join Plus 40" panose="02000505000000020003" pitchFamily="50" charset="0"/>
              <a:ea typeface="+mj-ea"/>
              <a:cs typeface="+mj-cs"/>
            </a:endParaRPr>
          </a:p>
        </p:txBody>
      </p:sp>
    </p:spTree>
    <p:extLst>
      <p:ext uri="{BB962C8B-B14F-4D97-AF65-F5344CB8AC3E}">
        <p14:creationId xmlns:p14="http://schemas.microsoft.com/office/powerpoint/2010/main" val="192748865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TotalTime>
  <Words>2006</Words>
  <Application>Microsoft Office PowerPoint</Application>
  <PresentationFormat>Widescreen</PresentationFormat>
  <Paragraphs>213</Paragraphs>
  <Slides>33</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33</vt:i4>
      </vt:variant>
    </vt:vector>
  </HeadingPairs>
  <TitlesOfParts>
    <vt:vector size="45" baseType="lpstr">
      <vt:lpstr>Arial</vt:lpstr>
      <vt:lpstr>BPreplay</vt:lpstr>
      <vt:lpstr>Calibri</vt:lpstr>
      <vt:lpstr>Calibri Light</vt:lpstr>
      <vt:lpstr>Century Gothic</vt:lpstr>
      <vt:lpstr>Letter-join Plus 40</vt:lpstr>
      <vt:lpstr>Sassoon Infant Rg</vt:lpstr>
      <vt:lpstr>Twinkl SemiBold</vt:lpstr>
      <vt:lpstr>Wingdings</vt:lpstr>
      <vt:lpstr>Wingdings 3</vt:lpstr>
      <vt:lpstr>Office Theme</vt:lpstr>
      <vt:lpstr>Ion Boardroom</vt:lpstr>
      <vt:lpstr>Year 5 Virtual Learning Activities January 2021</vt:lpstr>
      <vt:lpstr>PowerPoint Presentation</vt:lpstr>
      <vt:lpstr>Reading</vt:lpstr>
      <vt:lpstr>WALT: Use our inference skills to make predictions about the text.</vt:lpstr>
      <vt:lpstr>Inference</vt:lpstr>
      <vt:lpstr>Activity </vt:lpstr>
      <vt:lpstr>Activity </vt:lpstr>
      <vt:lpstr>Once you have saved a copy of the PowerPoint feel free to edit this slide and type in your work.</vt:lpstr>
      <vt:lpstr>WALT: Generate simple, compound and complex sentences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Now it’s your turn…</vt:lpstr>
      <vt:lpstr>Now it’s your turn…</vt:lpstr>
      <vt:lpstr>Now it’s your turn…</vt:lpstr>
      <vt:lpstr>Once you have saved a copy of the PowerPoint feel free to edit this slide and type in your work.</vt:lpstr>
      <vt:lpstr>WALT: Create a sense of anticipation in our writing</vt:lpstr>
      <vt:lpstr>Today will be a continuation of yesterday’s lesson, but with an emphasis on creating a sense of anticipation</vt:lpstr>
      <vt:lpstr>Today will be a continuation of yesterday’s lesson, but with an emphasis on creating a sense of anticipation</vt:lpstr>
      <vt:lpstr>Today will be a continuation of yesterday’s lesson, but with an emphasis on creating a sense of anticipation</vt:lpstr>
      <vt:lpstr>Once you have saved a copy of the PowerPoint feel free to edit this slide and type in your work.</vt:lpstr>
      <vt:lpstr>Opportunity to share writing from yesterday’s lesson.</vt:lpstr>
      <vt:lpstr>Thursday 14th January 2021</vt:lpstr>
      <vt:lpstr>WALT: Use our inference skills to analyse a text. (Reading link) </vt:lpstr>
      <vt:lpstr>WALT: Use our inference skills to analyse a text. (Reading link) </vt:lpstr>
      <vt:lpstr>WALT: Use our inference skills to analyse a text. (Reading link) </vt:lpstr>
      <vt:lpstr>Example of how to present your work</vt:lpstr>
      <vt:lpstr>Thank you and well done!</vt:lpstr>
    </vt:vector>
  </TitlesOfParts>
  <Company>Warwickshire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5 Virtual Learning Activities January 2021</dc:title>
  <dc:creator>C Winstanley WLS</dc:creator>
  <cp:lastModifiedBy>C Winstanley WLS</cp:lastModifiedBy>
  <cp:revision>66</cp:revision>
  <dcterms:created xsi:type="dcterms:W3CDTF">2020-12-22T12:01:58Z</dcterms:created>
  <dcterms:modified xsi:type="dcterms:W3CDTF">2021-01-10T18:08:23Z</dcterms:modified>
</cp:coreProperties>
</file>