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74" r:id="rId3"/>
    <p:sldId id="291" r:id="rId4"/>
    <p:sldId id="295" r:id="rId5"/>
    <p:sldId id="294" r:id="rId6"/>
    <p:sldId id="293" r:id="rId7"/>
    <p:sldId id="277" r:id="rId8"/>
    <p:sldId id="278" r:id="rId9"/>
    <p:sldId id="287" r:id="rId10"/>
    <p:sldId id="27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4745"/>
  </p:normalViewPr>
  <p:slideViewPr>
    <p:cSldViewPr>
      <p:cViewPr varScale="1">
        <p:scale>
          <a:sx n="64" d="100"/>
          <a:sy n="64" d="100"/>
        </p:scale>
        <p:origin x="17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1CF1E-1B00-4C4E-83EC-A3F59A31A81E}"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A4BB-A260-437C-9A6C-166256CCC703}" type="slidenum">
              <a:rPr lang="en-GB" smtClean="0"/>
              <a:t>‹#›</a:t>
            </a:fld>
            <a:endParaRPr lang="en-GB"/>
          </a:p>
        </p:txBody>
      </p:sp>
    </p:spTree>
    <p:extLst>
      <p:ext uri="{BB962C8B-B14F-4D97-AF65-F5344CB8AC3E}">
        <p14:creationId xmlns:p14="http://schemas.microsoft.com/office/powerpoint/2010/main" val="106719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60B87913-C82A-4CDE-9AB2-E01F7F5F3EB3}" type="datetimeFigureOut">
              <a:rPr lang="en-GB" smtClean="0"/>
              <a:t>24/09/2020</a:t>
            </a:fld>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6D821AC4-1695-4888-A669-E98AAC42180A}" type="slidenum">
              <a:rPr lang="en-GB" smtClean="0"/>
              <a:t>‹#›</a:t>
            </a:fld>
            <a:endParaRPr lang="en-GB"/>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43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87913-C82A-4CDE-9AB2-E01F7F5F3EB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420556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87913-C82A-4CDE-9AB2-E01F7F5F3EB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204021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87913-C82A-4CDE-9AB2-E01F7F5F3EB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424238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0B87913-C82A-4CDE-9AB2-E01F7F5F3EB3}" type="datetimeFigureOut">
              <a:rPr lang="en-GB" smtClean="0"/>
              <a:t>24/09/2020</a:t>
            </a:fld>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6D821AC4-1695-4888-A669-E98AAC42180A}" type="slidenum">
              <a:rPr lang="en-GB" smtClean="0"/>
              <a:t>‹#›</a:t>
            </a:fld>
            <a:endParaRPr lang="en-GB"/>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17998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B87913-C82A-4CDE-9AB2-E01F7F5F3EB3}"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194140783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87913-C82A-4CDE-9AB2-E01F7F5F3EB3}"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209453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B87913-C82A-4CDE-9AB2-E01F7F5F3EB3}"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303645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87913-C82A-4CDE-9AB2-E01F7F5F3EB3}"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821AC4-1695-4888-A669-E98AAC42180A}" type="slidenum">
              <a:rPr lang="en-GB" smtClean="0"/>
              <a:t>‹#›</a:t>
            </a:fld>
            <a:endParaRPr lang="en-GB"/>
          </a:p>
        </p:txBody>
      </p:sp>
    </p:spTree>
    <p:extLst>
      <p:ext uri="{BB962C8B-B14F-4D97-AF65-F5344CB8AC3E}">
        <p14:creationId xmlns:p14="http://schemas.microsoft.com/office/powerpoint/2010/main" val="28874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60B87913-C82A-4CDE-9AB2-E01F7F5F3EB3}" type="datetimeFigureOut">
              <a:rPr lang="en-GB" smtClean="0"/>
              <a:t>24/09/2020</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68261" y="6375679"/>
            <a:ext cx="924342" cy="345796"/>
          </a:xfrm>
        </p:spPr>
        <p:txBody>
          <a:bodyPr/>
          <a:lstStyle/>
          <a:p>
            <a:fld id="{6D821AC4-1695-4888-A669-E98AAC42180A}" type="slidenum">
              <a:rPr lang="en-GB" smtClean="0"/>
              <a:t>‹#›</a:t>
            </a:fld>
            <a:endParaRPr lang="en-GB"/>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082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60B87913-C82A-4CDE-9AB2-E01F7F5F3EB3}" type="datetimeFigureOut">
              <a:rPr lang="en-GB" smtClean="0"/>
              <a:t>24/09/2020</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56153" y="6375679"/>
            <a:ext cx="947460" cy="345796"/>
          </a:xfrm>
        </p:spPr>
        <p:txBody>
          <a:bodyPr/>
          <a:lstStyle/>
          <a:p>
            <a:fld id="{6D821AC4-1695-4888-A669-E98AAC42180A}" type="slidenum">
              <a:rPr lang="en-GB" smtClean="0"/>
              <a:t>‹#›</a:t>
            </a:fld>
            <a:endParaRPr lang="en-GB"/>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56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60B87913-C82A-4CDE-9AB2-E01F7F5F3EB3}" type="datetimeFigureOut">
              <a:rPr lang="en-GB" smtClean="0"/>
              <a:t>24/09/2020</a:t>
            </a:fld>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D821AC4-1695-4888-A669-E98AAC42180A}" type="slidenum">
              <a:rPr lang="en-GB" smtClean="0"/>
              <a:t>‹#›</a:t>
            </a:fld>
            <a:endParaRPr lang="en-GB"/>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76069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569" y="3332916"/>
            <a:ext cx="7144058" cy="1200280"/>
          </a:xfrm>
        </p:spPr>
        <p:txBody>
          <a:bodyPr>
            <a:normAutofit fontScale="90000"/>
          </a:bodyPr>
          <a:lstStyle/>
          <a:p>
            <a:r>
              <a:rPr lang="en-GB" dirty="0" smtClean="0"/>
              <a:t/>
            </a:r>
            <a:br>
              <a:rPr lang="en-GB" dirty="0" smtClean="0"/>
            </a:br>
            <a:r>
              <a:rPr lang="en-GB" sz="4900" dirty="0" smtClean="0">
                <a:solidFill>
                  <a:srgbClr val="FF0066"/>
                </a:solidFill>
                <a:latin typeface="Comic Sans MS" panose="030F0702030302020204" pitchFamily="66" charset="0"/>
              </a:rPr>
              <a:t>Life in Year 1</a:t>
            </a:r>
            <a:endParaRPr lang="en-GB" sz="4900" dirty="0">
              <a:solidFill>
                <a:srgbClr val="FF0066"/>
              </a:solidFill>
              <a:latin typeface="Comic Sans MS" panose="030F0702030302020204" pitchFamily="66" charset="0"/>
            </a:endParaRPr>
          </a:p>
        </p:txBody>
      </p:sp>
      <p:pic>
        <p:nvPicPr>
          <p:cNvPr id="1026" name="Picture 1" descr="Woodloes_logo.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545791"/>
            <a:ext cx="2232248" cy="238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19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99" y="260648"/>
            <a:ext cx="7024744" cy="1143000"/>
          </a:xfrm>
        </p:spPr>
        <p:txBody>
          <a:bodyPr>
            <a:normAutofit/>
          </a:bodyPr>
          <a:lstStyle/>
          <a:p>
            <a:r>
              <a:rPr lang="en-GB" sz="3200" b="1" dirty="0" smtClean="0">
                <a:solidFill>
                  <a:srgbClr val="7030A0"/>
                </a:solidFill>
                <a:latin typeface="Comic Sans MS" panose="030F0702030302020204" pitchFamily="66" charset="0"/>
              </a:rPr>
              <a:t>How you can help your child with Maths…</a:t>
            </a:r>
            <a:endParaRPr lang="en-GB" sz="3200" b="1" dirty="0">
              <a:solidFill>
                <a:srgbClr val="7030A0"/>
              </a:solidFill>
              <a:latin typeface="Comic Sans MS" panose="030F0702030302020204" pitchFamily="66" charset="0"/>
            </a:endParaRPr>
          </a:p>
        </p:txBody>
      </p:sp>
      <p:sp>
        <p:nvSpPr>
          <p:cNvPr id="4" name="Content Placeholder 3"/>
          <p:cNvSpPr>
            <a:spLocks noGrp="1"/>
          </p:cNvSpPr>
          <p:nvPr>
            <p:ph idx="1"/>
          </p:nvPr>
        </p:nvSpPr>
        <p:spPr>
          <a:xfrm>
            <a:off x="971600" y="1430435"/>
            <a:ext cx="7633742" cy="3593591"/>
          </a:xfrm>
        </p:spPr>
        <p:txBody>
          <a:bodyPr/>
          <a:lstStyle/>
          <a:p>
            <a:r>
              <a:rPr lang="en-GB" dirty="0" smtClean="0">
                <a:solidFill>
                  <a:srgbClr val="FF0066"/>
                </a:solidFill>
                <a:latin typeface="Comic Sans MS" panose="030F0702030302020204" pitchFamily="66" charset="0"/>
              </a:rPr>
              <a:t>Play board games like dominoes, snakes and ladders, </a:t>
            </a:r>
            <a:r>
              <a:rPr lang="en-GB" dirty="0" err="1" smtClean="0">
                <a:solidFill>
                  <a:srgbClr val="FF0066"/>
                </a:solidFill>
                <a:latin typeface="Comic Sans MS" panose="030F0702030302020204" pitchFamily="66" charset="0"/>
              </a:rPr>
              <a:t>ludo</a:t>
            </a:r>
            <a:r>
              <a:rPr lang="en-GB" dirty="0" smtClean="0">
                <a:solidFill>
                  <a:srgbClr val="FF0066"/>
                </a:solidFill>
                <a:latin typeface="Comic Sans MS" panose="030F0702030302020204" pitchFamily="66" charset="0"/>
              </a:rPr>
              <a:t>, any dice games and simple card games.  Not only does this reinforce counting it promotes turn taking and talking too!</a:t>
            </a:r>
            <a:endParaRPr lang="en-GB" dirty="0">
              <a:latin typeface="Comic Sans MS" panose="030F0702030302020204" pitchFamily="66" charset="0"/>
            </a:endParaRPr>
          </a:p>
          <a:p>
            <a:r>
              <a:rPr lang="en-GB" dirty="0" smtClean="0">
                <a:solidFill>
                  <a:srgbClr val="002060"/>
                </a:solidFill>
                <a:latin typeface="Comic Sans MS" panose="030F0702030302020204" pitchFamily="66" charset="0"/>
              </a:rPr>
              <a:t>Discuss odd and even numbers.</a:t>
            </a:r>
          </a:p>
          <a:p>
            <a:r>
              <a:rPr lang="en-GB" dirty="0" smtClean="0">
                <a:latin typeface="Comic Sans MS" panose="030F0702030302020204" pitchFamily="66" charset="0"/>
              </a:rPr>
              <a:t> </a:t>
            </a:r>
            <a:r>
              <a:rPr lang="en-GB" dirty="0">
                <a:solidFill>
                  <a:srgbClr val="00CC00"/>
                </a:solidFill>
                <a:latin typeface="Comic Sans MS" panose="030F0702030302020204" pitchFamily="66" charset="0"/>
              </a:rPr>
              <a:t>U</a:t>
            </a:r>
            <a:r>
              <a:rPr lang="en-GB" dirty="0" smtClean="0">
                <a:solidFill>
                  <a:srgbClr val="00CC00"/>
                </a:solidFill>
                <a:latin typeface="Comic Sans MS" panose="030F0702030302020204" pitchFamily="66" charset="0"/>
              </a:rPr>
              <a:t>se language like, “What is one more than..? What is one less than…? Encourage your child to use full sentences at all times. </a:t>
            </a:r>
          </a:p>
          <a:p>
            <a:r>
              <a:rPr lang="en-GB" dirty="0" smtClean="0">
                <a:solidFill>
                  <a:srgbClr val="0070C0"/>
                </a:solidFill>
                <a:latin typeface="Comic Sans MS" panose="030F0702030302020204" pitchFamily="66" charset="0"/>
              </a:rPr>
              <a:t>Practise number bonds within 10 (over and over!)</a:t>
            </a:r>
            <a:endParaRPr lang="en-GB" dirty="0">
              <a:solidFill>
                <a:srgbClr val="0070C0"/>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204536" y="4509120"/>
            <a:ext cx="2143125" cy="2143125"/>
          </a:xfrm>
          <a:prstGeom prst="rect">
            <a:avLst/>
          </a:prstGeom>
        </p:spPr>
      </p:pic>
      <p:pic>
        <p:nvPicPr>
          <p:cNvPr id="6" name="Picture 5"/>
          <p:cNvPicPr>
            <a:picLocks noChangeAspect="1"/>
          </p:cNvPicPr>
          <p:nvPr/>
        </p:nvPicPr>
        <p:blipFill>
          <a:blip r:embed="rId3"/>
          <a:stretch>
            <a:fillRect/>
          </a:stretch>
        </p:blipFill>
        <p:spPr>
          <a:xfrm>
            <a:off x="2347661" y="4578199"/>
            <a:ext cx="3381375" cy="2247900"/>
          </a:xfrm>
          <a:prstGeom prst="rect">
            <a:avLst/>
          </a:prstGeom>
        </p:spPr>
      </p:pic>
      <p:pic>
        <p:nvPicPr>
          <p:cNvPr id="7" name="Picture 6"/>
          <p:cNvPicPr>
            <a:picLocks noChangeAspect="1"/>
          </p:cNvPicPr>
          <p:nvPr/>
        </p:nvPicPr>
        <p:blipFill>
          <a:blip r:embed="rId4"/>
          <a:stretch>
            <a:fillRect/>
          </a:stretch>
        </p:blipFill>
        <p:spPr>
          <a:xfrm>
            <a:off x="6472486" y="4595176"/>
            <a:ext cx="2132856" cy="2132856"/>
          </a:xfrm>
          <a:prstGeom prst="rect">
            <a:avLst/>
          </a:prstGeom>
        </p:spPr>
      </p:pic>
    </p:spTree>
    <p:extLst>
      <p:ext uri="{BB962C8B-B14F-4D97-AF65-F5344CB8AC3E}">
        <p14:creationId xmlns:p14="http://schemas.microsoft.com/office/powerpoint/2010/main" val="269819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7"/>
            <a:ext cx="7633742" cy="4824536"/>
          </a:xfrm>
        </p:spPr>
        <p:txBody>
          <a:bodyPr>
            <a:normAutofit/>
          </a:bodyPr>
          <a:lstStyle/>
          <a:p>
            <a:r>
              <a:rPr lang="en-GB" dirty="0" smtClean="0">
                <a:solidFill>
                  <a:srgbClr val="00B050"/>
                </a:solidFill>
                <a:latin typeface="Comic Sans MS" panose="030F0702030302020204" pitchFamily="66" charset="0"/>
              </a:rPr>
              <a:t>PE sessions are on a Thursday and are currently with Mr Mitchell in the forest.</a:t>
            </a:r>
          </a:p>
          <a:p>
            <a:endParaRPr lang="en-GB" dirty="0" smtClean="0">
              <a:solidFill>
                <a:srgbClr val="7030A0"/>
              </a:solidFill>
              <a:latin typeface="Comic Sans MS" panose="030F0702030302020204" pitchFamily="66" charset="0"/>
            </a:endParaRPr>
          </a:p>
          <a:p>
            <a:r>
              <a:rPr lang="en-GB" dirty="0" smtClean="0">
                <a:solidFill>
                  <a:srgbClr val="7030A0"/>
                </a:solidFill>
                <a:latin typeface="Comic Sans MS" panose="030F0702030302020204" pitchFamily="66" charset="0"/>
              </a:rPr>
              <a:t>Please label ALL CLOTHES (just biro is fine), and jumpers, then as they get ‘lost’ we can get them back to you.</a:t>
            </a:r>
          </a:p>
          <a:p>
            <a:endParaRPr lang="en-GB" dirty="0" smtClean="0">
              <a:solidFill>
                <a:srgbClr val="FFC000"/>
              </a:solidFill>
              <a:latin typeface="Comic Sans MS" panose="030F0702030302020204" pitchFamily="66" charset="0"/>
            </a:endParaRPr>
          </a:p>
          <a:p>
            <a:r>
              <a:rPr lang="en-GB" dirty="0" smtClean="0">
                <a:solidFill>
                  <a:schemeClr val="accent2">
                    <a:lumMod val="60000"/>
                    <a:lumOff val="40000"/>
                  </a:schemeClr>
                </a:solidFill>
                <a:latin typeface="Comic Sans MS" panose="030F0702030302020204" pitchFamily="66" charset="0"/>
              </a:rPr>
              <a:t>Reading books can be changed on a daily basis but we are encouraging you all to use phonics bug at the moment as it is a super safe way to access the phonics books and the children really enjoy reading the books on a tablet just remember to click the bug logo at the beginning and end of the book as this logs that your child has read the book on our system and we can monitor how your child is doing.  </a:t>
            </a:r>
            <a:endParaRPr lang="en-GB" dirty="0">
              <a:solidFill>
                <a:schemeClr val="accent2">
                  <a:lumMod val="60000"/>
                  <a:lumOff val="40000"/>
                </a:schemeClr>
              </a:solidFill>
            </a:endParaRPr>
          </a:p>
        </p:txBody>
      </p:sp>
      <p:pic>
        <p:nvPicPr>
          <p:cNvPr id="4" name="Picture 3"/>
          <p:cNvPicPr>
            <a:picLocks noChangeAspect="1"/>
          </p:cNvPicPr>
          <p:nvPr/>
        </p:nvPicPr>
        <p:blipFill>
          <a:blip r:embed="rId2"/>
          <a:stretch>
            <a:fillRect/>
          </a:stretch>
        </p:blipFill>
        <p:spPr>
          <a:xfrm>
            <a:off x="834756" y="5301208"/>
            <a:ext cx="1849924" cy="1407207"/>
          </a:xfrm>
          <a:prstGeom prst="rect">
            <a:avLst/>
          </a:prstGeom>
        </p:spPr>
      </p:pic>
      <p:pic>
        <p:nvPicPr>
          <p:cNvPr id="5" name="Picture 4"/>
          <p:cNvPicPr>
            <a:picLocks noChangeAspect="1"/>
          </p:cNvPicPr>
          <p:nvPr/>
        </p:nvPicPr>
        <p:blipFill>
          <a:blip r:embed="rId3"/>
          <a:stretch>
            <a:fillRect/>
          </a:stretch>
        </p:blipFill>
        <p:spPr>
          <a:xfrm>
            <a:off x="3563888" y="5218627"/>
            <a:ext cx="2808312" cy="1515010"/>
          </a:xfrm>
          <a:prstGeom prst="rect">
            <a:avLst/>
          </a:prstGeom>
        </p:spPr>
      </p:pic>
      <p:cxnSp>
        <p:nvCxnSpPr>
          <p:cNvPr id="7" name="Straight Arrow Connector 6"/>
          <p:cNvCxnSpPr/>
          <p:nvPr/>
        </p:nvCxnSpPr>
        <p:spPr>
          <a:xfrm flipV="1">
            <a:off x="2555776" y="5661248"/>
            <a:ext cx="1440160" cy="343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42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64" y="197768"/>
            <a:ext cx="7221103" cy="638944"/>
          </a:xfrm>
        </p:spPr>
        <p:txBody>
          <a:bodyPr>
            <a:normAutofit fontScale="90000"/>
          </a:bodyPr>
          <a:lstStyle/>
          <a:p>
            <a:r>
              <a:rPr lang="en-GB" dirty="0" smtClean="0">
                <a:solidFill>
                  <a:srgbClr val="002060"/>
                </a:solidFill>
                <a:latin typeface="Comic Sans MS" panose="030F0702030302020204" pitchFamily="66" charset="0"/>
              </a:rPr>
              <a:t>Our School Year</a:t>
            </a:r>
            <a:endParaRPr lang="en-GB" dirty="0">
              <a:solidFill>
                <a:srgbClr val="002060"/>
              </a:solidFill>
              <a:latin typeface="Comic Sans MS" panose="030F0702030302020204" pitchFamily="66" charset="0"/>
            </a:endParaRPr>
          </a:p>
        </p:txBody>
      </p:sp>
      <p:sp>
        <p:nvSpPr>
          <p:cNvPr id="3" name="Content Placeholder 2"/>
          <p:cNvSpPr>
            <a:spLocks noGrp="1"/>
          </p:cNvSpPr>
          <p:nvPr>
            <p:ph idx="1"/>
          </p:nvPr>
        </p:nvSpPr>
        <p:spPr>
          <a:xfrm>
            <a:off x="539552" y="852184"/>
            <a:ext cx="8280920" cy="5616624"/>
          </a:xfrm>
        </p:spPr>
        <p:txBody>
          <a:bodyPr>
            <a:normAutofit/>
          </a:bodyPr>
          <a:lstStyle/>
          <a:p>
            <a:pPr marL="68580" indent="0">
              <a:buNone/>
            </a:pPr>
            <a:r>
              <a:rPr lang="en-GB" b="1" dirty="0" smtClean="0">
                <a:solidFill>
                  <a:srgbClr val="FF0000"/>
                </a:solidFill>
                <a:latin typeface="Comic Sans MS" panose="030F0702030302020204" pitchFamily="66" charset="0"/>
              </a:rPr>
              <a:t>Autumn Term</a:t>
            </a:r>
            <a:endParaRPr lang="en-GB" dirty="0">
              <a:solidFill>
                <a:srgbClr val="FF0000"/>
              </a:solidFill>
              <a:latin typeface="Comic Sans MS" panose="030F0702030302020204" pitchFamily="66" charset="0"/>
            </a:endParaRPr>
          </a:p>
          <a:p>
            <a:r>
              <a:rPr lang="en-GB" dirty="0" smtClean="0">
                <a:solidFill>
                  <a:srgbClr val="FF0000"/>
                </a:solidFill>
                <a:latin typeface="Comic Sans MS" panose="030F0702030302020204" pitchFamily="66" charset="0"/>
              </a:rPr>
              <a:t>We will build on the children’s learning experience in Reception and provide their learning through play with small focus groups for teacher input. Guided Reading, Phonics and Handwriting are taught daily as are maths and English. During the pm when the children are learning through play, we are working on a ‘catch up’ intervention timetable for group work.</a:t>
            </a:r>
          </a:p>
          <a:p>
            <a:r>
              <a:rPr lang="en-GB" dirty="0" smtClean="0">
                <a:solidFill>
                  <a:srgbClr val="FF0000"/>
                </a:solidFill>
                <a:latin typeface="Comic Sans MS" panose="030F0702030302020204" pitchFamily="66" charset="0"/>
              </a:rPr>
              <a:t>As you know the children are sat at tables facing forwards (as per guidelines) so the pm play is more important than ever!</a:t>
            </a:r>
          </a:p>
          <a:p>
            <a:r>
              <a:rPr lang="en-GB" dirty="0" smtClean="0">
                <a:solidFill>
                  <a:srgbClr val="FF0000"/>
                </a:solidFill>
                <a:latin typeface="Comic Sans MS" panose="030F0702030302020204" pitchFamily="66" charset="0"/>
              </a:rPr>
              <a:t>Normally we would move away from continuous provision by the end of the Autumn term, HOWEVER this year we will base this on the needs of each class </a:t>
            </a:r>
            <a:r>
              <a:rPr lang="en-GB" dirty="0">
                <a:solidFill>
                  <a:srgbClr val="FF0000"/>
                </a:solidFill>
                <a:latin typeface="Comic Sans MS" panose="030F0702030302020204" pitchFamily="66" charset="0"/>
              </a:rPr>
              <a:t>t</a:t>
            </a:r>
            <a:r>
              <a:rPr lang="en-GB" dirty="0" smtClean="0">
                <a:solidFill>
                  <a:srgbClr val="FF0000"/>
                </a:solidFill>
                <a:latin typeface="Comic Sans MS" panose="030F0702030302020204" pitchFamily="66" charset="0"/>
              </a:rPr>
              <a:t>aking into consideration their mental well being.</a:t>
            </a:r>
          </a:p>
        </p:txBody>
      </p:sp>
    </p:spTree>
    <p:extLst>
      <p:ext uri="{BB962C8B-B14F-4D97-AF65-F5344CB8AC3E}">
        <p14:creationId xmlns:p14="http://schemas.microsoft.com/office/powerpoint/2010/main" val="20388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52" y="260648"/>
            <a:ext cx="7024744" cy="1143000"/>
          </a:xfrm>
        </p:spPr>
        <p:txBody>
          <a:bodyPr>
            <a:normAutofit/>
          </a:bodyPr>
          <a:lstStyle/>
          <a:p>
            <a:r>
              <a:rPr lang="en-GB" dirty="0" smtClean="0">
                <a:solidFill>
                  <a:srgbClr val="FF0000"/>
                </a:solidFill>
                <a:latin typeface="Comic Sans MS" panose="030F0702030302020204" pitchFamily="66" charset="0"/>
              </a:rPr>
              <a:t>Phonics</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3452" y="2132856"/>
            <a:ext cx="7653151" cy="4401616"/>
          </a:xfrm>
        </p:spPr>
        <p:txBody>
          <a:bodyPr>
            <a:normAutofit/>
          </a:bodyPr>
          <a:lstStyle/>
          <a:p>
            <a:r>
              <a:rPr lang="en-GB" dirty="0" smtClean="0">
                <a:solidFill>
                  <a:srgbClr val="002060"/>
                </a:solidFill>
                <a:latin typeface="Comic Sans MS" panose="030F0702030302020204" pitchFamily="66" charset="0"/>
              </a:rPr>
              <a:t>Phoneme – smallest unit of sound which make up a word. There are three phonemes in sit /s/-/</a:t>
            </a:r>
            <a:r>
              <a:rPr lang="en-GB" dirty="0" err="1" smtClean="0">
                <a:solidFill>
                  <a:srgbClr val="002060"/>
                </a:solidFill>
                <a:latin typeface="Comic Sans MS" panose="030F0702030302020204" pitchFamily="66" charset="0"/>
              </a:rPr>
              <a:t>i</a:t>
            </a:r>
            <a:r>
              <a:rPr lang="en-GB" dirty="0" smtClean="0">
                <a:solidFill>
                  <a:srgbClr val="002060"/>
                </a:solidFill>
                <a:latin typeface="Comic Sans MS" panose="030F0702030302020204" pitchFamily="66" charset="0"/>
              </a:rPr>
              <a:t>/-/t/</a:t>
            </a:r>
            <a:endParaRPr lang="en-GB" dirty="0">
              <a:solidFill>
                <a:srgbClr val="002060"/>
              </a:solidFill>
              <a:latin typeface="Comic Sans MS" panose="030F0702030302020204" pitchFamily="66" charset="0"/>
            </a:endParaRPr>
          </a:p>
          <a:p>
            <a:r>
              <a:rPr lang="en-GB" dirty="0" smtClean="0">
                <a:solidFill>
                  <a:srgbClr val="FF0066"/>
                </a:solidFill>
                <a:latin typeface="Comic Sans MS" panose="030F0702030302020204" pitchFamily="66" charset="0"/>
              </a:rPr>
              <a:t>Grapheme – written representations of sound</a:t>
            </a:r>
            <a:endParaRPr lang="en-GB" dirty="0">
              <a:solidFill>
                <a:srgbClr val="FF0066"/>
              </a:solidFill>
              <a:latin typeface="Comic Sans MS" panose="030F0702030302020204" pitchFamily="66" charset="0"/>
            </a:endParaRPr>
          </a:p>
          <a:p>
            <a:r>
              <a:rPr lang="en-GB" dirty="0" smtClean="0">
                <a:solidFill>
                  <a:srgbClr val="00CC00"/>
                </a:solidFill>
                <a:latin typeface="Comic Sans MS" panose="030F0702030302020204" pitchFamily="66" charset="0"/>
              </a:rPr>
              <a:t>Digraph – two letters making one sound e.g. </a:t>
            </a:r>
            <a:r>
              <a:rPr lang="en-GB" dirty="0" err="1" smtClean="0">
                <a:solidFill>
                  <a:srgbClr val="00CC00"/>
                </a:solidFill>
                <a:latin typeface="Comic Sans MS" panose="030F0702030302020204" pitchFamily="66" charset="0"/>
              </a:rPr>
              <a:t>ch</a:t>
            </a:r>
            <a:r>
              <a:rPr lang="en-GB" dirty="0" smtClean="0">
                <a:solidFill>
                  <a:srgbClr val="00CC00"/>
                </a:solidFill>
                <a:latin typeface="Comic Sans MS" panose="030F0702030302020204" pitchFamily="66" charset="0"/>
              </a:rPr>
              <a:t>, </a:t>
            </a:r>
            <a:r>
              <a:rPr lang="en-GB" dirty="0" err="1" smtClean="0">
                <a:solidFill>
                  <a:srgbClr val="00CC00"/>
                </a:solidFill>
                <a:latin typeface="Comic Sans MS" panose="030F0702030302020204" pitchFamily="66" charset="0"/>
              </a:rPr>
              <a:t>th</a:t>
            </a:r>
            <a:r>
              <a:rPr lang="en-GB" dirty="0" smtClean="0">
                <a:solidFill>
                  <a:srgbClr val="00CC00"/>
                </a:solidFill>
                <a:latin typeface="Comic Sans MS" panose="030F0702030302020204" pitchFamily="66" charset="0"/>
              </a:rPr>
              <a:t>, </a:t>
            </a:r>
            <a:r>
              <a:rPr lang="en-GB" dirty="0" err="1" smtClean="0">
                <a:solidFill>
                  <a:srgbClr val="00CC00"/>
                </a:solidFill>
                <a:latin typeface="Comic Sans MS" panose="030F0702030302020204" pitchFamily="66" charset="0"/>
              </a:rPr>
              <a:t>sh</a:t>
            </a:r>
            <a:r>
              <a:rPr lang="en-GB" dirty="0" smtClean="0">
                <a:solidFill>
                  <a:srgbClr val="00CC00"/>
                </a:solidFill>
                <a:latin typeface="Comic Sans MS" panose="030F0702030302020204" pitchFamily="66" charset="0"/>
              </a:rPr>
              <a:t>, ph.</a:t>
            </a:r>
            <a:endParaRPr lang="en-GB" dirty="0">
              <a:solidFill>
                <a:srgbClr val="00CC00"/>
              </a:solidFill>
              <a:latin typeface="Comic Sans MS" panose="030F0702030302020204" pitchFamily="66" charset="0"/>
            </a:endParaRPr>
          </a:p>
          <a:p>
            <a:r>
              <a:rPr lang="en-GB" dirty="0" err="1" smtClean="0">
                <a:solidFill>
                  <a:srgbClr val="FFC000"/>
                </a:solidFill>
                <a:latin typeface="Comic Sans MS" panose="030F0702030302020204" pitchFamily="66" charset="0"/>
              </a:rPr>
              <a:t>Trigraph</a:t>
            </a:r>
            <a:r>
              <a:rPr lang="en-GB" dirty="0" smtClean="0">
                <a:solidFill>
                  <a:srgbClr val="FFC000"/>
                </a:solidFill>
                <a:latin typeface="Comic Sans MS" panose="030F0702030302020204" pitchFamily="66" charset="0"/>
              </a:rPr>
              <a:t> – a sound consisting of three letters e.g. </a:t>
            </a:r>
            <a:r>
              <a:rPr lang="en-GB" dirty="0" err="1" smtClean="0">
                <a:solidFill>
                  <a:srgbClr val="FFC000"/>
                </a:solidFill>
                <a:latin typeface="Comic Sans MS" panose="030F0702030302020204" pitchFamily="66" charset="0"/>
              </a:rPr>
              <a:t>igh</a:t>
            </a:r>
            <a:r>
              <a:rPr lang="en-GB" dirty="0" smtClean="0">
                <a:solidFill>
                  <a:srgbClr val="FFC000"/>
                </a:solidFill>
                <a:latin typeface="Comic Sans MS" panose="030F0702030302020204" pitchFamily="66" charset="0"/>
              </a:rPr>
              <a:t>.</a:t>
            </a:r>
          </a:p>
          <a:p>
            <a:pPr marL="68580" indent="0">
              <a:buNone/>
            </a:pPr>
            <a:r>
              <a:rPr lang="en-GB" b="1" dirty="0" smtClean="0">
                <a:solidFill>
                  <a:srgbClr val="7030A0"/>
                </a:solidFill>
                <a:latin typeface="Comic Sans MS" panose="030F0702030302020204" pitchFamily="66" charset="0"/>
              </a:rPr>
              <a:t>Children </a:t>
            </a:r>
            <a:r>
              <a:rPr lang="en-GB" b="1" dirty="0" smtClean="0">
                <a:solidFill>
                  <a:srgbClr val="7030A0"/>
                </a:solidFill>
                <a:latin typeface="Comic Sans MS" panose="030F0702030302020204" pitchFamily="66" charset="0"/>
              </a:rPr>
              <a:t>need to blend phonemes (sounds) to read and segment words (split it into sounds)</a:t>
            </a:r>
            <a:r>
              <a:rPr lang="en-GB" b="1" dirty="0">
                <a:solidFill>
                  <a:srgbClr val="7030A0"/>
                </a:solidFill>
                <a:latin typeface="Comic Sans MS" panose="030F0702030302020204" pitchFamily="66" charset="0"/>
              </a:rPr>
              <a:t> </a:t>
            </a:r>
            <a:r>
              <a:rPr lang="en-GB" b="1" dirty="0" smtClean="0">
                <a:solidFill>
                  <a:srgbClr val="7030A0"/>
                </a:solidFill>
                <a:latin typeface="Comic Sans MS" panose="030F0702030302020204" pitchFamily="66" charset="0"/>
              </a:rPr>
              <a:t>to write.</a:t>
            </a:r>
          </a:p>
          <a:p>
            <a:pPr marL="68580" indent="0">
              <a:buNone/>
            </a:pPr>
            <a:r>
              <a:rPr lang="en-GB" b="1" dirty="0" smtClean="0">
                <a:solidFill>
                  <a:srgbClr val="7030A0"/>
                </a:solidFill>
                <a:latin typeface="Comic Sans MS" panose="030F0702030302020204" pitchFamily="66" charset="0"/>
              </a:rPr>
              <a:t>We are currently recapping phase 3 to regain confidence </a:t>
            </a:r>
            <a:r>
              <a:rPr lang="en-GB" b="1" dirty="0" smtClean="0">
                <a:solidFill>
                  <a:srgbClr val="7030A0"/>
                </a:solidFill>
                <a:latin typeface="Comic Sans MS" panose="030F0702030302020204" pitchFamily="66" charset="0"/>
              </a:rPr>
              <a:t>and encouraging </a:t>
            </a:r>
            <a:r>
              <a:rPr lang="en-GB" b="1" dirty="0" smtClean="0">
                <a:solidFill>
                  <a:srgbClr val="7030A0"/>
                </a:solidFill>
                <a:latin typeface="Comic Sans MS" panose="030F0702030302020204" pitchFamily="66" charset="0"/>
              </a:rPr>
              <a:t>the children to use phonics to spell as well as </a:t>
            </a:r>
            <a:r>
              <a:rPr lang="en-GB" b="1" dirty="0" err="1" smtClean="0">
                <a:solidFill>
                  <a:srgbClr val="7030A0"/>
                </a:solidFill>
                <a:latin typeface="Comic Sans MS" panose="030F0702030302020204" pitchFamily="66" charset="0"/>
              </a:rPr>
              <a:t>read.T</a:t>
            </a:r>
            <a:r>
              <a:rPr lang="en-GB" b="1" dirty="0" err="1" smtClean="0">
                <a:solidFill>
                  <a:srgbClr val="7030A0"/>
                </a:solidFill>
                <a:latin typeface="Comic Sans MS" panose="030F0702030302020204" pitchFamily="66" charset="0"/>
              </a:rPr>
              <a:t>hen</a:t>
            </a:r>
            <a:r>
              <a:rPr lang="en-GB" b="1" dirty="0" smtClean="0">
                <a:solidFill>
                  <a:srgbClr val="7030A0"/>
                </a:solidFill>
                <a:latin typeface="Comic Sans MS" panose="030F0702030302020204" pitchFamily="66" charset="0"/>
              </a:rPr>
              <a:t> we </a:t>
            </a:r>
            <a:r>
              <a:rPr lang="en-GB" b="1" dirty="0" smtClean="0">
                <a:solidFill>
                  <a:srgbClr val="7030A0"/>
                </a:solidFill>
                <a:latin typeface="Comic Sans MS" panose="030F0702030302020204" pitchFamily="66" charset="0"/>
              </a:rPr>
              <a:t>will </a:t>
            </a:r>
            <a:r>
              <a:rPr lang="en-GB" b="1" dirty="0" smtClean="0">
                <a:solidFill>
                  <a:srgbClr val="7030A0"/>
                </a:solidFill>
                <a:latin typeface="Comic Sans MS" panose="030F0702030302020204" pitchFamily="66" charset="0"/>
              </a:rPr>
              <a:t>move </a:t>
            </a:r>
            <a:r>
              <a:rPr lang="en-GB" b="1" dirty="0" smtClean="0">
                <a:solidFill>
                  <a:srgbClr val="7030A0"/>
                </a:solidFill>
                <a:latin typeface="Comic Sans MS" panose="030F0702030302020204" pitchFamily="66" charset="0"/>
              </a:rPr>
              <a:t>through phase 4 and phase 5 at the pace of the cohort. </a:t>
            </a:r>
          </a:p>
        </p:txBody>
      </p:sp>
      <p:pic>
        <p:nvPicPr>
          <p:cNvPr id="6" name="Picture 5"/>
          <p:cNvPicPr>
            <a:picLocks noChangeAspect="1"/>
          </p:cNvPicPr>
          <p:nvPr/>
        </p:nvPicPr>
        <p:blipFill>
          <a:blip r:embed="rId2"/>
          <a:stretch>
            <a:fillRect/>
          </a:stretch>
        </p:blipFill>
        <p:spPr>
          <a:xfrm>
            <a:off x="5940153" y="260648"/>
            <a:ext cx="2232248" cy="1500363"/>
          </a:xfrm>
          <a:prstGeom prst="rect">
            <a:avLst/>
          </a:prstGeom>
        </p:spPr>
      </p:pic>
    </p:spTree>
    <p:extLst>
      <p:ext uri="{BB962C8B-B14F-4D97-AF65-F5344CB8AC3E}">
        <p14:creationId xmlns:p14="http://schemas.microsoft.com/office/powerpoint/2010/main" val="37007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52" y="260648"/>
            <a:ext cx="7024744" cy="1143000"/>
          </a:xfrm>
        </p:spPr>
        <p:txBody>
          <a:bodyPr>
            <a:normAutofit/>
          </a:bodyPr>
          <a:lstStyle/>
          <a:p>
            <a:r>
              <a:rPr lang="en-GB" dirty="0" smtClean="0">
                <a:solidFill>
                  <a:srgbClr val="FF0066"/>
                </a:solidFill>
                <a:latin typeface="Comic Sans MS" panose="030F0702030302020204" pitchFamily="66" charset="0"/>
              </a:rPr>
              <a:t>Maths Mastery</a:t>
            </a:r>
            <a:endParaRPr lang="en-GB" dirty="0">
              <a:solidFill>
                <a:srgbClr val="FF0066"/>
              </a:solidFill>
              <a:latin typeface="Comic Sans MS" panose="030F0702030302020204" pitchFamily="66" charset="0"/>
            </a:endParaRPr>
          </a:p>
        </p:txBody>
      </p:sp>
      <p:sp>
        <p:nvSpPr>
          <p:cNvPr id="3" name="Content Placeholder 2"/>
          <p:cNvSpPr>
            <a:spLocks noGrp="1"/>
          </p:cNvSpPr>
          <p:nvPr>
            <p:ph idx="1"/>
          </p:nvPr>
        </p:nvSpPr>
        <p:spPr>
          <a:xfrm>
            <a:off x="833452" y="1556792"/>
            <a:ext cx="7653151" cy="4401616"/>
          </a:xfrm>
        </p:spPr>
        <p:txBody>
          <a:bodyPr>
            <a:normAutofit/>
          </a:bodyPr>
          <a:lstStyle/>
          <a:p>
            <a:r>
              <a:rPr lang="en-GB" dirty="0" smtClean="0">
                <a:solidFill>
                  <a:srgbClr val="FF0000"/>
                </a:solidFill>
                <a:latin typeface="Comic Sans MS" panose="030F0702030302020204" pitchFamily="66" charset="0"/>
              </a:rPr>
              <a:t>Based on Singapore Maths</a:t>
            </a:r>
          </a:p>
          <a:p>
            <a:endParaRPr lang="en-GB" dirty="0">
              <a:latin typeface="Comic Sans MS" panose="030F0702030302020204" pitchFamily="66" charset="0"/>
            </a:endParaRPr>
          </a:p>
          <a:p>
            <a:r>
              <a:rPr lang="en-GB" dirty="0" smtClean="0">
                <a:solidFill>
                  <a:srgbClr val="00B0F0"/>
                </a:solidFill>
                <a:latin typeface="Comic Sans MS" panose="030F0702030302020204" pitchFamily="66" charset="0"/>
              </a:rPr>
              <a:t>More in depth offering better foundations for the primary journey of maths</a:t>
            </a:r>
          </a:p>
          <a:p>
            <a:endParaRPr lang="en-GB" dirty="0">
              <a:latin typeface="Comic Sans MS" panose="030F0702030302020204" pitchFamily="66" charset="0"/>
            </a:endParaRPr>
          </a:p>
          <a:p>
            <a:r>
              <a:rPr lang="en-GB" dirty="0" smtClean="0">
                <a:solidFill>
                  <a:srgbClr val="00CC00"/>
                </a:solidFill>
                <a:latin typeface="Comic Sans MS" panose="030F0702030302020204" pitchFamily="66" charset="0"/>
              </a:rPr>
              <a:t>More emphasis on language and vocabulary – talking about what the children know and how they know it.</a:t>
            </a:r>
          </a:p>
          <a:p>
            <a:endParaRPr lang="en-GB" dirty="0">
              <a:latin typeface="Comic Sans MS" panose="030F0702030302020204" pitchFamily="66" charset="0"/>
            </a:endParaRPr>
          </a:p>
          <a:p>
            <a:r>
              <a:rPr lang="en-GB" dirty="0" smtClean="0">
                <a:solidFill>
                  <a:srgbClr val="FF0066"/>
                </a:solidFill>
                <a:latin typeface="Comic Sans MS" panose="030F0702030302020204" pitchFamily="66" charset="0"/>
              </a:rPr>
              <a:t>Problem solving not just calculating.</a:t>
            </a: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97" r="10642"/>
          <a:stretch/>
        </p:blipFill>
        <p:spPr>
          <a:xfrm rot="6065898">
            <a:off x="6353539" y="4388112"/>
            <a:ext cx="2160242" cy="2033142"/>
          </a:xfrm>
          <a:prstGeom prst="rect">
            <a:avLst/>
          </a:prstGeom>
        </p:spPr>
      </p:pic>
    </p:spTree>
    <p:extLst>
      <p:ext uri="{BB962C8B-B14F-4D97-AF65-F5344CB8AC3E}">
        <p14:creationId xmlns:p14="http://schemas.microsoft.com/office/powerpoint/2010/main" val="26319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401336"/>
          </a:xfrm>
        </p:spPr>
        <p:txBody>
          <a:bodyPr>
            <a:normAutofit/>
          </a:bodyPr>
          <a:lstStyle/>
          <a:p>
            <a:r>
              <a:rPr lang="en-GB" sz="4400" dirty="0" smtClean="0">
                <a:solidFill>
                  <a:srgbClr val="00B0F0"/>
                </a:solidFill>
                <a:latin typeface="Comic Sans MS" panose="030F0702030302020204" pitchFamily="66" charset="0"/>
              </a:rPr>
              <a:t>Ways that you can help your child…</a:t>
            </a:r>
            <a:endParaRPr lang="en-GB" sz="4400" dirty="0">
              <a:solidFill>
                <a:srgbClr val="00B0F0"/>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403648" y="2593132"/>
            <a:ext cx="5040560" cy="3744416"/>
          </a:xfrm>
          <a:prstGeom prst="rect">
            <a:avLst/>
          </a:prstGeom>
        </p:spPr>
      </p:pic>
    </p:spTree>
    <p:extLst>
      <p:ext uri="{BB962C8B-B14F-4D97-AF65-F5344CB8AC3E}">
        <p14:creationId xmlns:p14="http://schemas.microsoft.com/office/powerpoint/2010/main" val="340314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latin typeface="Comic Sans MS" panose="030F0702030302020204" pitchFamily="66" charset="0"/>
              </a:rPr>
              <a:t>How you can help your child with reading…</a:t>
            </a:r>
            <a:endParaRPr lang="en-GB" sz="3600"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937092" y="1700808"/>
            <a:ext cx="7633742" cy="3593591"/>
          </a:xfrm>
        </p:spPr>
        <p:txBody>
          <a:bodyPr>
            <a:normAutofit/>
          </a:bodyPr>
          <a:lstStyle/>
          <a:p>
            <a:r>
              <a:rPr lang="en-GB" dirty="0" smtClean="0">
                <a:solidFill>
                  <a:srgbClr val="00B0F0"/>
                </a:solidFill>
                <a:latin typeface="Comic Sans MS" panose="030F0702030302020204" pitchFamily="66" charset="0"/>
              </a:rPr>
              <a:t>Read regularly with and to your child. </a:t>
            </a:r>
            <a:r>
              <a:rPr lang="en-GB" b="1" dirty="0" smtClean="0">
                <a:solidFill>
                  <a:srgbClr val="00B0F0"/>
                </a:solidFill>
                <a:latin typeface="Comic Sans MS" panose="030F0702030302020204" pitchFamily="66" charset="0"/>
              </a:rPr>
              <a:t>Your child cannot access learning without being able to read.</a:t>
            </a:r>
          </a:p>
          <a:p>
            <a:r>
              <a:rPr lang="en-GB" dirty="0" smtClean="0">
                <a:solidFill>
                  <a:srgbClr val="FF0000"/>
                </a:solidFill>
                <a:latin typeface="Comic Sans MS" panose="030F0702030302020204" pitchFamily="66" charset="0"/>
              </a:rPr>
              <a:t>Talk about what you’ve read and ask them questions.</a:t>
            </a:r>
          </a:p>
          <a:p>
            <a:r>
              <a:rPr lang="en-GB" dirty="0" smtClean="0">
                <a:solidFill>
                  <a:srgbClr val="00CC00"/>
                </a:solidFill>
                <a:latin typeface="Comic Sans MS" panose="030F0702030302020204" pitchFamily="66" charset="0"/>
              </a:rPr>
              <a:t>Share the reading.</a:t>
            </a:r>
          </a:p>
          <a:p>
            <a:r>
              <a:rPr lang="en-GB" dirty="0" smtClean="0">
                <a:solidFill>
                  <a:srgbClr val="FFC000"/>
                </a:solidFill>
                <a:latin typeface="Comic Sans MS" panose="030F0702030302020204" pitchFamily="66" charset="0"/>
              </a:rPr>
              <a:t>Help your child to learn the phonemes and tricky words.</a:t>
            </a:r>
          </a:p>
          <a:p>
            <a:r>
              <a:rPr lang="en-GB" dirty="0" smtClean="0">
                <a:solidFill>
                  <a:srgbClr val="7030A0"/>
                </a:solidFill>
                <a:latin typeface="Comic Sans MS" panose="030F0702030302020204" pitchFamily="66" charset="0"/>
              </a:rPr>
              <a:t>Encourage a love for reading. </a:t>
            </a:r>
            <a:r>
              <a:rPr lang="en-GB" b="1" dirty="0" smtClean="0">
                <a:solidFill>
                  <a:srgbClr val="7030A0"/>
                </a:solidFill>
                <a:latin typeface="Comic Sans MS" panose="030F0702030302020204" pitchFamily="66" charset="0"/>
              </a:rPr>
              <a:t>let your child see you read </a:t>
            </a:r>
            <a:r>
              <a:rPr lang="en-GB" dirty="0" smtClean="0">
                <a:solidFill>
                  <a:srgbClr val="7030A0"/>
                </a:solidFill>
                <a:latin typeface="Comic Sans MS" panose="030F0702030302020204" pitchFamily="66" charset="0"/>
              </a:rPr>
              <a:t>and have different types of reading material around the house, books, magazines, newspapers.</a:t>
            </a:r>
          </a:p>
          <a:p>
            <a:endParaRPr lang="en-GB" dirty="0"/>
          </a:p>
        </p:txBody>
      </p:sp>
      <p:pic>
        <p:nvPicPr>
          <p:cNvPr id="4" name="Picture 3"/>
          <p:cNvPicPr>
            <a:picLocks noChangeAspect="1"/>
          </p:cNvPicPr>
          <p:nvPr/>
        </p:nvPicPr>
        <p:blipFill>
          <a:blip r:embed="rId2"/>
          <a:stretch>
            <a:fillRect/>
          </a:stretch>
        </p:blipFill>
        <p:spPr>
          <a:xfrm>
            <a:off x="3275856" y="4869747"/>
            <a:ext cx="2619375" cy="1743075"/>
          </a:xfrm>
          <a:prstGeom prst="rect">
            <a:avLst/>
          </a:prstGeom>
        </p:spPr>
      </p:pic>
    </p:spTree>
    <p:extLst>
      <p:ext uri="{BB962C8B-B14F-4D97-AF65-F5344CB8AC3E}">
        <p14:creationId xmlns:p14="http://schemas.microsoft.com/office/powerpoint/2010/main" val="304056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rgbClr val="7030A0"/>
                </a:solidFill>
                <a:latin typeface="Comic Sans MS" panose="030F0702030302020204" pitchFamily="66" charset="0"/>
              </a:rPr>
              <a:t>How you can help your child with handwriting…</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938758" y="1556792"/>
            <a:ext cx="7633742" cy="3593591"/>
          </a:xfrm>
        </p:spPr>
        <p:txBody>
          <a:bodyPr>
            <a:normAutofit/>
          </a:bodyPr>
          <a:lstStyle/>
          <a:p>
            <a:r>
              <a:rPr lang="en-GB" dirty="0" smtClean="0">
                <a:solidFill>
                  <a:srgbClr val="00B0F0"/>
                </a:solidFill>
                <a:latin typeface="Comic Sans MS" panose="030F0702030302020204" pitchFamily="66" charset="0"/>
              </a:rPr>
              <a:t>Encourage them to hold their pencil correctly and form the letters properly.</a:t>
            </a:r>
          </a:p>
          <a:p>
            <a:r>
              <a:rPr lang="en-GB" dirty="0" smtClean="0">
                <a:solidFill>
                  <a:srgbClr val="FFC000"/>
                </a:solidFill>
                <a:latin typeface="Comic Sans MS" panose="030F0702030302020204" pitchFamily="66" charset="0"/>
              </a:rPr>
              <a:t>Recognise and write capital letters.</a:t>
            </a:r>
          </a:p>
          <a:p>
            <a:r>
              <a:rPr lang="en-GB" dirty="0" smtClean="0">
                <a:solidFill>
                  <a:srgbClr val="FF0066"/>
                </a:solidFill>
                <a:latin typeface="Comic Sans MS" panose="030F0702030302020204" pitchFamily="66" charset="0"/>
              </a:rPr>
              <a:t>Check ascenders (letters above the line) and descenders (letters below the line). See the website Year 1 page for examples of pre cursive handwriting.</a:t>
            </a:r>
          </a:p>
        </p:txBody>
      </p:sp>
      <p:pic>
        <p:nvPicPr>
          <p:cNvPr id="4" name="Picture 3"/>
          <p:cNvPicPr>
            <a:picLocks noChangeAspect="1"/>
          </p:cNvPicPr>
          <p:nvPr/>
        </p:nvPicPr>
        <p:blipFill>
          <a:blip r:embed="rId2"/>
          <a:stretch>
            <a:fillRect/>
          </a:stretch>
        </p:blipFill>
        <p:spPr>
          <a:xfrm rot="18740244">
            <a:off x="7390851" y="5274554"/>
            <a:ext cx="1365376" cy="1074096"/>
          </a:xfrm>
          <a:prstGeom prst="rect">
            <a:avLst/>
          </a:prstGeom>
        </p:spPr>
      </p:pic>
      <p:pic>
        <p:nvPicPr>
          <p:cNvPr id="5" name="Picture 4"/>
          <p:cNvPicPr>
            <a:picLocks noChangeAspect="1"/>
          </p:cNvPicPr>
          <p:nvPr/>
        </p:nvPicPr>
        <p:blipFill>
          <a:blip r:embed="rId3"/>
          <a:stretch>
            <a:fillRect/>
          </a:stretch>
        </p:blipFill>
        <p:spPr>
          <a:xfrm>
            <a:off x="944039" y="4068089"/>
            <a:ext cx="3133725" cy="2609850"/>
          </a:xfrm>
          <a:prstGeom prst="rect">
            <a:avLst/>
          </a:prstGeom>
        </p:spPr>
      </p:pic>
    </p:spTree>
    <p:extLst>
      <p:ext uri="{BB962C8B-B14F-4D97-AF65-F5344CB8AC3E}">
        <p14:creationId xmlns:p14="http://schemas.microsoft.com/office/powerpoint/2010/main" val="29998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FF0000"/>
                </a:solidFill>
                <a:latin typeface="Comic Sans MS" panose="030F0702030302020204" pitchFamily="66" charset="0"/>
              </a:rPr>
              <a:t>How you can help your child with writing…</a:t>
            </a:r>
          </a:p>
        </p:txBody>
      </p:sp>
      <p:sp>
        <p:nvSpPr>
          <p:cNvPr id="5" name="Content Placeholder 4"/>
          <p:cNvSpPr>
            <a:spLocks noGrp="1"/>
          </p:cNvSpPr>
          <p:nvPr>
            <p:ph idx="1"/>
          </p:nvPr>
        </p:nvSpPr>
        <p:spPr>
          <a:xfrm>
            <a:off x="938758" y="2286002"/>
            <a:ext cx="7633742" cy="4239342"/>
          </a:xfrm>
        </p:spPr>
        <p:txBody>
          <a:bodyPr>
            <a:normAutofit lnSpcReduction="10000"/>
          </a:bodyPr>
          <a:lstStyle/>
          <a:p>
            <a:r>
              <a:rPr lang="en-GB" sz="2400" dirty="0" smtClean="0">
                <a:solidFill>
                  <a:srgbClr val="0070C0"/>
                </a:solidFill>
                <a:latin typeface="Comic Sans MS" panose="030F0702030302020204" pitchFamily="66" charset="0"/>
              </a:rPr>
              <a:t>Phonics breaking words down into phonemes (units of sound</a:t>
            </a:r>
            <a:r>
              <a:rPr lang="en-GB" sz="2400" dirty="0" smtClean="0">
                <a:solidFill>
                  <a:srgbClr val="0070C0"/>
                </a:solidFill>
                <a:latin typeface="Comic Sans MS" panose="030F0702030302020204" pitchFamily="66" charset="0"/>
              </a:rPr>
              <a:t>).</a:t>
            </a:r>
            <a:endParaRPr lang="en-GB" sz="2400" dirty="0">
              <a:solidFill>
                <a:srgbClr val="FF0066"/>
              </a:solidFill>
              <a:latin typeface="Comic Sans MS" panose="030F0702030302020204" pitchFamily="66" charset="0"/>
            </a:endParaRPr>
          </a:p>
          <a:p>
            <a:r>
              <a:rPr lang="en-GB" sz="2400" dirty="0" smtClean="0">
                <a:solidFill>
                  <a:srgbClr val="00CC00"/>
                </a:solidFill>
                <a:latin typeface="Comic Sans MS" panose="030F0702030302020204" pitchFamily="66" charset="0"/>
              </a:rPr>
              <a:t>Ask the children to tell you about their experiences. Always encourage them to talk using full sentences.</a:t>
            </a:r>
          </a:p>
          <a:p>
            <a:endParaRPr lang="en-GB" sz="2400" dirty="0" smtClean="0">
              <a:solidFill>
                <a:srgbClr val="00CC00"/>
              </a:solidFill>
              <a:latin typeface="Comic Sans MS" panose="030F0702030302020204" pitchFamily="66" charset="0"/>
            </a:endParaRPr>
          </a:p>
          <a:p>
            <a:r>
              <a:rPr lang="en-GB" sz="2400" dirty="0" smtClean="0">
                <a:solidFill>
                  <a:srgbClr val="7030A0"/>
                </a:solidFill>
                <a:latin typeface="Comic Sans MS" panose="030F0702030302020204" pitchFamily="66" charset="0"/>
              </a:rPr>
              <a:t>Find opportunities for the children to write for a purpose. Shopping lists, postcards, labels.</a:t>
            </a:r>
            <a:endParaRPr lang="en-GB" sz="2400" dirty="0">
              <a:solidFill>
                <a:srgbClr val="7030A0"/>
              </a:solidFill>
              <a:latin typeface="Comic Sans MS" panose="030F0702030302020204" pitchFamily="66" charset="0"/>
            </a:endParaRPr>
          </a:p>
          <a:p>
            <a:r>
              <a:rPr lang="en-GB" sz="2400" dirty="0" smtClean="0">
                <a:solidFill>
                  <a:srgbClr val="FFC000"/>
                </a:solidFill>
                <a:latin typeface="Comic Sans MS" panose="030F0702030302020204" pitchFamily="66" charset="0"/>
              </a:rPr>
              <a:t>Let the children see you writing for different purposes.</a:t>
            </a:r>
            <a:endParaRPr lang="en-GB" sz="2400" dirty="0">
              <a:solidFill>
                <a:srgbClr val="FFC000"/>
              </a:solidFill>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149712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4000">
        <p:fade/>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1046</TotalTime>
  <Words>731</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Comic Sans MS</vt:lpstr>
      <vt:lpstr>Gill Sans MT</vt:lpstr>
      <vt:lpstr>Impact</vt:lpstr>
      <vt:lpstr>Badge</vt:lpstr>
      <vt:lpstr> Life in Year 1</vt:lpstr>
      <vt:lpstr>PowerPoint Presentation</vt:lpstr>
      <vt:lpstr>Our School Year</vt:lpstr>
      <vt:lpstr>Phonics</vt:lpstr>
      <vt:lpstr>Maths Mastery</vt:lpstr>
      <vt:lpstr>Ways that you can help your child…</vt:lpstr>
      <vt:lpstr>How you can help your child with reading…</vt:lpstr>
      <vt:lpstr>How you can help your child with handwriting…</vt:lpstr>
      <vt:lpstr>How you can help your child with writing…</vt:lpstr>
      <vt:lpstr>How you can help your child with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Woodloes Primary School Life in Year 1</dc:title>
  <dc:creator>staff</dc:creator>
  <cp:lastModifiedBy>J Valentine WLS</cp:lastModifiedBy>
  <cp:revision>72</cp:revision>
  <dcterms:created xsi:type="dcterms:W3CDTF">2013-09-28T11:15:50Z</dcterms:created>
  <dcterms:modified xsi:type="dcterms:W3CDTF">2020-09-24T17:43:31Z</dcterms:modified>
</cp:coreProperties>
</file>