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14"/>
  </p:notesMasterIdLst>
  <p:handoutMasterIdLst>
    <p:handoutMasterId r:id="rId15"/>
  </p:handoutMasterIdLst>
  <p:sldIdLst>
    <p:sldId id="322" r:id="rId2"/>
    <p:sldId id="334" r:id="rId3"/>
    <p:sldId id="268" r:id="rId4"/>
    <p:sldId id="337" r:id="rId5"/>
    <p:sldId id="338" r:id="rId6"/>
    <p:sldId id="339" r:id="rId7"/>
    <p:sldId id="335" r:id="rId8"/>
    <p:sldId id="342" r:id="rId9"/>
    <p:sldId id="341" r:id="rId10"/>
    <p:sldId id="343" r:id="rId11"/>
    <p:sldId id="345" r:id="rId12"/>
    <p:sldId id="344"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3606" autoAdjust="0"/>
  </p:normalViewPr>
  <p:slideViewPr>
    <p:cSldViewPr>
      <p:cViewPr varScale="1">
        <p:scale>
          <a:sx n="68" d="100"/>
          <a:sy n="68" d="100"/>
        </p:scale>
        <p:origin x="144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262700A-B502-4C95-8B79-70B093491EF6}" type="datetimeFigureOut">
              <a:rPr lang="en-GB" smtClean="0"/>
              <a:pPr/>
              <a:t>14/09/2020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6880B2A-0DCE-4FF8-97A3-D22BE8BD559A}" type="slidenum">
              <a:rPr lang="en-GB" smtClean="0"/>
              <a:pPr/>
              <a:t>‹#›</a:t>
            </a:fld>
            <a:endParaRPr lang="en-GB"/>
          </a:p>
        </p:txBody>
      </p:sp>
    </p:spTree>
    <p:extLst>
      <p:ext uri="{BB962C8B-B14F-4D97-AF65-F5344CB8AC3E}">
        <p14:creationId xmlns:p14="http://schemas.microsoft.com/office/powerpoint/2010/main" val="19180005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C9EF9EF-6B52-4F35-BE44-7B1DCF35173E}" type="datetimeFigureOut">
              <a:rPr lang="en-GB" smtClean="0"/>
              <a:pPr/>
              <a:t>14/09/2020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22ACFC7-C14E-4EFE-A623-BC8175941757}" type="slidenum">
              <a:rPr lang="en-GB" smtClean="0"/>
              <a:pPr/>
              <a:t>‹#›</a:t>
            </a:fld>
            <a:endParaRPr lang="en-GB"/>
          </a:p>
        </p:txBody>
      </p:sp>
    </p:spTree>
    <p:extLst>
      <p:ext uri="{BB962C8B-B14F-4D97-AF65-F5344CB8AC3E}">
        <p14:creationId xmlns:p14="http://schemas.microsoft.com/office/powerpoint/2010/main" val="4428168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22ACFC7-C14E-4EFE-A623-BC8175941757}" type="slidenum">
              <a:rPr lang="en-GB" smtClean="0"/>
              <a:pPr/>
              <a:t>1</a:t>
            </a:fld>
            <a:endParaRPr lang="en-GB"/>
          </a:p>
        </p:txBody>
      </p:sp>
    </p:spTree>
    <p:extLst>
      <p:ext uri="{BB962C8B-B14F-4D97-AF65-F5344CB8AC3E}">
        <p14:creationId xmlns:p14="http://schemas.microsoft.com/office/powerpoint/2010/main" val="646222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2ACFC7-C14E-4EFE-A623-BC8175941757}" type="slidenum">
              <a:rPr lang="en-GB" smtClean="0"/>
              <a:pPr/>
              <a:t>3</a:t>
            </a:fld>
            <a:endParaRPr lang="en-GB"/>
          </a:p>
        </p:txBody>
      </p:sp>
    </p:spTree>
    <p:extLst>
      <p:ext uri="{BB962C8B-B14F-4D97-AF65-F5344CB8AC3E}">
        <p14:creationId xmlns:p14="http://schemas.microsoft.com/office/powerpoint/2010/main" val="6541654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96791F0-235D-4039-A065-22C114656720}" type="datetime1">
              <a:rPr lang="en-GB" smtClean="0"/>
              <a:pPr/>
              <a:t>14/09/2020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33D619F-EA30-4DEB-8B8C-80628C5BB5E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D3B9794-DA26-4020-8BEB-74F5B71A4171}" type="datetime1">
              <a:rPr lang="en-GB" smtClean="0"/>
              <a:pPr/>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3D619F-EA30-4DEB-8B8C-80628C5BB5E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19078BE-5B10-4BE6-9111-145499396654}" type="datetime1">
              <a:rPr lang="en-GB" smtClean="0"/>
              <a:pPr/>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3D619F-EA30-4DEB-8B8C-80628C5BB5E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C88F91-FBBF-4AF7-A5A9-C9095B35C633}" type="datetime1">
              <a:rPr lang="en-GB" smtClean="0"/>
              <a:pPr/>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3D619F-EA30-4DEB-8B8C-80628C5BB5EE}" type="slidenum">
              <a:rPr lang="en-GB" smtClean="0"/>
              <a:pPr/>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BCB4F65-F12B-4F35-8BB5-A02F89703C56}" type="datetime1">
              <a:rPr lang="en-GB" smtClean="0"/>
              <a:pPr/>
              <a:t>14/09/2020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3D619F-EA30-4DEB-8B8C-80628C5BB5EE}"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6C622CD-94D7-427C-96EF-B268E5DFDB51}" type="datetime1">
              <a:rPr lang="en-GB" smtClean="0"/>
              <a:pPr/>
              <a:t>14/09/2020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3D619F-EA30-4DEB-8B8C-80628C5BB5EE}" type="slidenum">
              <a:rPr lang="en-GB" smtClean="0"/>
              <a:pPr/>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3A8E6C5-8CA3-4C27-AD82-33A047135148}" type="datetime1">
              <a:rPr lang="en-GB" smtClean="0"/>
              <a:pPr/>
              <a:t>14/09/2020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33D619F-EA30-4DEB-8B8C-80628C5BB5EE}"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26AD606-F8FE-4BA6-8352-713C0BD29829}" type="datetime1">
              <a:rPr lang="en-GB" smtClean="0"/>
              <a:pPr/>
              <a:t>14/09/2020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33D619F-EA30-4DEB-8B8C-80628C5BB5EE}" type="slidenum">
              <a:rPr lang="en-GB" smtClean="0"/>
              <a:pPr/>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A52A6-1EAD-4F3C-B846-CCC8D462802F}" type="datetime1">
              <a:rPr lang="en-GB" smtClean="0"/>
              <a:pPr/>
              <a:t>14/09/2020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33D619F-EA30-4DEB-8B8C-80628C5BB5E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5B750CD-400C-4702-A5AC-63834F2EC350}" type="datetime1">
              <a:rPr lang="en-GB" smtClean="0"/>
              <a:pPr/>
              <a:t>14/09/2020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3D619F-EA30-4DEB-8B8C-80628C5BB5EE}"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2FDAED-E3A4-43DF-B126-498CA342FE90}" type="datetime1">
              <a:rPr lang="en-GB" smtClean="0"/>
              <a:pPr/>
              <a:t>14/09/2020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33D619F-EA30-4DEB-8B8C-80628C5BB5EE}"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373BB39-6125-44BA-B061-5B6D49555A83}" type="datetime1">
              <a:rPr lang="en-GB" smtClean="0"/>
              <a:pPr/>
              <a:t>14/09/2020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33D619F-EA30-4DEB-8B8C-80628C5BB5E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560" y="980728"/>
            <a:ext cx="7772400" cy="1829761"/>
          </a:xfrm>
        </p:spPr>
        <p:txBody>
          <a:bodyPr>
            <a:normAutofit/>
          </a:bodyPr>
          <a:lstStyle/>
          <a:p>
            <a:pPr algn="ctr" eaLnBrk="1" hangingPunct="1"/>
            <a:r>
              <a:rPr lang="en-GB" altLang="en-US" dirty="0">
                <a:latin typeface="Letter-join Plus 40" pitchFamily="50" charset="0"/>
              </a:rPr>
              <a:t>Year 6 Curriculum Meeting</a:t>
            </a:r>
            <a:br>
              <a:rPr lang="en-GB" altLang="en-US" dirty="0">
                <a:latin typeface="Letter-join Plus 40" pitchFamily="50" charset="0"/>
              </a:rPr>
            </a:br>
            <a:r>
              <a:rPr lang="en-GB" altLang="en-US" dirty="0">
                <a:latin typeface="Letter-join Plus 40" pitchFamily="50" charset="0"/>
              </a:rPr>
              <a:t>September 2020</a:t>
            </a:r>
            <a:endParaRPr lang="en-US" altLang="en-US" sz="3200" dirty="0">
              <a:latin typeface="Letter-join Plus 40" pitchFamily="50" charset="0"/>
            </a:endParaRPr>
          </a:p>
        </p:txBody>
      </p:sp>
      <p:pic>
        <p:nvPicPr>
          <p:cNvPr id="3075" name="Picture 0" descr="Woodloes_logo.wmf"/>
          <p:cNvPicPr>
            <a:picLocks noGrp="1" noChangeAspect="1" noChangeArrowheads="1"/>
          </p:cNvPicPr>
          <p:nvPr>
            <p:ph type="subTitle" idx="1"/>
          </p:nvPr>
        </p:nvPicPr>
        <p:blipFill>
          <a:blip r:embed="rId3" cstate="print">
            <a:extLst>
              <a:ext uri="{28A0092B-C50C-407E-A947-70E740481C1C}">
                <a14:useLocalDpi xmlns:a14="http://schemas.microsoft.com/office/drawing/2010/main" val="0"/>
              </a:ext>
            </a:extLst>
          </a:blip>
          <a:srcRect/>
          <a:stretch>
            <a:fillRect/>
          </a:stretch>
        </p:blipFill>
        <p:spPr>
          <a:xfrm>
            <a:off x="3347864" y="2924175"/>
            <a:ext cx="2232248" cy="2362200"/>
          </a:xfrm>
          <a:noFill/>
        </p:spPr>
      </p:pic>
    </p:spTree>
    <p:extLst>
      <p:ext uri="{BB962C8B-B14F-4D97-AF65-F5344CB8AC3E}">
        <p14:creationId xmlns:p14="http://schemas.microsoft.com/office/powerpoint/2010/main" val="336230034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84449F-2305-4040-A638-88695C4B2EA9}"/>
              </a:ext>
            </a:extLst>
          </p:cNvPr>
          <p:cNvSpPr>
            <a:spLocks noGrp="1"/>
          </p:cNvSpPr>
          <p:nvPr>
            <p:ph idx="1"/>
          </p:nvPr>
        </p:nvSpPr>
        <p:spPr>
          <a:xfrm>
            <a:off x="107504" y="850710"/>
            <a:ext cx="8784976" cy="5156582"/>
          </a:xfrm>
        </p:spPr>
        <p:txBody>
          <a:bodyPr>
            <a:normAutofit lnSpcReduction="10000"/>
          </a:bodyPr>
          <a:lstStyle/>
          <a:p>
            <a:r>
              <a:rPr lang="en-GB" dirty="0">
                <a:latin typeface="Letter-join Plus 40" panose="02000505000000020003" pitchFamily="50" charset="0"/>
              </a:rPr>
              <a:t>Check your child has completed the weekly and half termly homework and sign their diary weekly.</a:t>
            </a:r>
          </a:p>
          <a:p>
            <a:endParaRPr lang="en-GB" dirty="0">
              <a:latin typeface="Letter-join Plus 40" panose="02000505000000020003" pitchFamily="50" charset="0"/>
            </a:endParaRPr>
          </a:p>
          <a:p>
            <a:r>
              <a:rPr lang="en-GB" dirty="0">
                <a:latin typeface="Letter-join Plus 40" panose="02000505000000020003" pitchFamily="50" charset="0"/>
              </a:rPr>
              <a:t>Encourage your child to read each day – if you want to write their reading times in their h/w diary each day, please do. Their engaged daily reading times are regularly monitored through their comprehension skills in Accelerated Reader.</a:t>
            </a:r>
          </a:p>
          <a:p>
            <a:endParaRPr lang="en-GB" dirty="0">
              <a:latin typeface="Letter-join Plus 40" panose="02000505000000020003" pitchFamily="50" charset="0"/>
            </a:endParaRPr>
          </a:p>
          <a:p>
            <a:r>
              <a:rPr lang="en-GB" dirty="0">
                <a:latin typeface="Letter-join Plus 40" panose="02000505000000020003" pitchFamily="50" charset="0"/>
              </a:rPr>
              <a:t>Encourage your child to be prepared with correct equipment / uniform each day (E.g. Tuesday wear PE kit; homework to be handed in).</a:t>
            </a:r>
          </a:p>
          <a:p>
            <a:endParaRPr lang="en-GB" dirty="0">
              <a:latin typeface="Letter-join Plus 40" panose="02000505000000020003" pitchFamily="50" charset="0"/>
            </a:endParaRPr>
          </a:p>
        </p:txBody>
      </p:sp>
      <p:sp>
        <p:nvSpPr>
          <p:cNvPr id="3" name="Title 2">
            <a:extLst>
              <a:ext uri="{FF2B5EF4-FFF2-40B4-BE49-F238E27FC236}">
                <a16:creationId xmlns:a16="http://schemas.microsoft.com/office/drawing/2014/main" id="{049B67EE-96A7-4DF0-8F17-16C8B698FA09}"/>
              </a:ext>
            </a:extLst>
          </p:cNvPr>
          <p:cNvSpPr>
            <a:spLocks noGrp="1"/>
          </p:cNvSpPr>
          <p:nvPr>
            <p:ph type="title"/>
          </p:nvPr>
        </p:nvSpPr>
        <p:spPr>
          <a:xfrm>
            <a:off x="457200" y="144619"/>
            <a:ext cx="8229600" cy="706090"/>
          </a:xfrm>
        </p:spPr>
        <p:txBody>
          <a:bodyPr>
            <a:normAutofit fontScale="90000"/>
          </a:bodyPr>
          <a:lstStyle/>
          <a:p>
            <a:pPr algn="ctr"/>
            <a:r>
              <a:rPr lang="en-GB" dirty="0">
                <a:effectLst/>
                <a:latin typeface="Letter-join Plus 40" panose="02000505000000020003" pitchFamily="50" charset="0"/>
              </a:rPr>
              <a:t>How can you help at home?</a:t>
            </a:r>
          </a:p>
        </p:txBody>
      </p:sp>
    </p:spTree>
    <p:extLst>
      <p:ext uri="{BB962C8B-B14F-4D97-AF65-F5344CB8AC3E}">
        <p14:creationId xmlns:p14="http://schemas.microsoft.com/office/powerpoint/2010/main" val="2995422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84449F-2305-4040-A638-88695C4B2EA9}"/>
              </a:ext>
            </a:extLst>
          </p:cNvPr>
          <p:cNvSpPr>
            <a:spLocks noGrp="1"/>
          </p:cNvSpPr>
          <p:nvPr>
            <p:ph idx="1"/>
          </p:nvPr>
        </p:nvSpPr>
        <p:spPr>
          <a:xfrm>
            <a:off x="179512" y="706090"/>
            <a:ext cx="8784976" cy="5458610"/>
          </a:xfrm>
        </p:spPr>
        <p:txBody>
          <a:bodyPr>
            <a:noAutofit/>
          </a:bodyPr>
          <a:lstStyle/>
          <a:p>
            <a:r>
              <a:rPr lang="en-GB" sz="2150" dirty="0">
                <a:latin typeface="Letter-join Plus 40" panose="02000505000000020003" pitchFamily="50" charset="0"/>
              </a:rPr>
              <a:t>Practice all maths topics on KS2 Bitesize, or Google ‘KS2 maths games’.</a:t>
            </a:r>
          </a:p>
          <a:p>
            <a:endParaRPr lang="en-GB" sz="2150" dirty="0">
              <a:latin typeface="Letter-join Plus 40" panose="02000505000000020003" pitchFamily="50" charset="0"/>
            </a:endParaRPr>
          </a:p>
          <a:p>
            <a:r>
              <a:rPr lang="en-GB" sz="2150" dirty="0">
                <a:latin typeface="Letter-join Plus 40" panose="02000505000000020003" pitchFamily="50" charset="0"/>
              </a:rPr>
              <a:t>Please help your child to learn their multiplication and related division facts: Checkpoint challenge papers will be sent home after each test.</a:t>
            </a:r>
          </a:p>
          <a:p>
            <a:endParaRPr lang="en-GB" sz="2150" dirty="0">
              <a:latin typeface="Letter-join Plus 40" panose="02000505000000020003" pitchFamily="50" charset="0"/>
            </a:endParaRPr>
          </a:p>
          <a:p>
            <a:r>
              <a:rPr lang="en-GB" sz="2150" dirty="0">
                <a:latin typeface="Letter-join Plus 40" panose="02000505000000020003" pitchFamily="50" charset="0"/>
              </a:rPr>
              <a:t>We encourage Year 6 to take ownership of their spelling practices.  The statutory word lists (see h/w books) are a good guide and we will provide further resources for those who have achieved 100% in these. </a:t>
            </a:r>
          </a:p>
          <a:p>
            <a:endParaRPr lang="en-GB" sz="2150" dirty="0">
              <a:latin typeface="Letter-join Plus 40" panose="02000505000000020003" pitchFamily="50" charset="0"/>
            </a:endParaRPr>
          </a:p>
          <a:p>
            <a:r>
              <a:rPr lang="en-GB" sz="2150" dirty="0">
                <a:latin typeface="Letter-join Plus 40" panose="02000505000000020003" pitchFamily="50" charset="0"/>
              </a:rPr>
              <a:t>Finally, talk, talk, talk!  Lots of conversation is important to children’s social and cognitive skill development.  Discuss their reading books; talk about their day: what went well / what would you change? Always ask children ‘why?’ to make them think about their opinions.  Watch CBBC Newsround and discuss the current affairs.</a:t>
            </a:r>
          </a:p>
        </p:txBody>
      </p:sp>
      <p:sp>
        <p:nvSpPr>
          <p:cNvPr id="3" name="Title 2">
            <a:extLst>
              <a:ext uri="{FF2B5EF4-FFF2-40B4-BE49-F238E27FC236}">
                <a16:creationId xmlns:a16="http://schemas.microsoft.com/office/drawing/2014/main" id="{049B67EE-96A7-4DF0-8F17-16C8B698FA09}"/>
              </a:ext>
            </a:extLst>
          </p:cNvPr>
          <p:cNvSpPr>
            <a:spLocks noGrp="1"/>
          </p:cNvSpPr>
          <p:nvPr>
            <p:ph type="title"/>
          </p:nvPr>
        </p:nvSpPr>
        <p:spPr>
          <a:xfrm>
            <a:off x="457200" y="0"/>
            <a:ext cx="8229600" cy="706090"/>
          </a:xfrm>
        </p:spPr>
        <p:txBody>
          <a:bodyPr>
            <a:normAutofit fontScale="90000"/>
          </a:bodyPr>
          <a:lstStyle/>
          <a:p>
            <a:pPr algn="ctr"/>
            <a:r>
              <a:rPr lang="en-GB" dirty="0">
                <a:effectLst/>
                <a:latin typeface="Letter-join Plus 40" panose="02000505000000020003" pitchFamily="50" charset="0"/>
              </a:rPr>
              <a:t>How can you help at home?</a:t>
            </a:r>
          </a:p>
        </p:txBody>
      </p:sp>
    </p:spTree>
    <p:extLst>
      <p:ext uri="{BB962C8B-B14F-4D97-AF65-F5344CB8AC3E}">
        <p14:creationId xmlns:p14="http://schemas.microsoft.com/office/powerpoint/2010/main" val="751704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84449F-2305-4040-A638-88695C4B2EA9}"/>
              </a:ext>
            </a:extLst>
          </p:cNvPr>
          <p:cNvSpPr>
            <a:spLocks noGrp="1"/>
          </p:cNvSpPr>
          <p:nvPr>
            <p:ph idx="1"/>
          </p:nvPr>
        </p:nvSpPr>
        <p:spPr>
          <a:xfrm>
            <a:off x="179512" y="1866900"/>
            <a:ext cx="8784976" cy="2808312"/>
          </a:xfrm>
        </p:spPr>
        <p:txBody>
          <a:bodyPr>
            <a:normAutofit lnSpcReduction="10000"/>
          </a:bodyPr>
          <a:lstStyle/>
          <a:p>
            <a:pPr marL="109728" indent="0">
              <a:buNone/>
            </a:pPr>
            <a:r>
              <a:rPr lang="en-GB" sz="2800" dirty="0">
                <a:latin typeface="Letter-join Plus 40" panose="02000505000000020003" pitchFamily="50" charset="0"/>
              </a:rPr>
              <a:t>	</a:t>
            </a:r>
            <a:r>
              <a:rPr lang="en-GB" sz="2800" dirty="0">
                <a:solidFill>
                  <a:srgbClr val="00B050"/>
                </a:solidFill>
                <a:latin typeface="Century Gothic" panose="020B0502020202020204" pitchFamily="34" charset="0"/>
              </a:rPr>
              <a:t>The last thing we want is for your child to feel too much pressure; Year 6 is their final year in primary education and this should be remembered by them as a fun learning packed year.  The Year 6 team believe strongly in a broad and balanced curriculum, as opposed to teaching to test.   </a:t>
            </a:r>
          </a:p>
        </p:txBody>
      </p:sp>
      <p:pic>
        <p:nvPicPr>
          <p:cNvPr id="6" name="Picture 0" descr="Woodloes_logo.wmf">
            <a:extLst>
              <a:ext uri="{FF2B5EF4-FFF2-40B4-BE49-F238E27FC236}">
                <a16:creationId xmlns:a16="http://schemas.microsoft.com/office/drawing/2014/main" id="{70FE3A66-CDFB-42C6-8F42-3EAE61FDAF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779912" y="105588"/>
            <a:ext cx="1476164" cy="1562100"/>
          </a:xfrm>
          <a:prstGeom prst="rect">
            <a:avLst/>
          </a:prstGeom>
          <a:noFill/>
        </p:spPr>
      </p:pic>
      <p:sp>
        <p:nvSpPr>
          <p:cNvPr id="7" name="TextBox 6">
            <a:extLst>
              <a:ext uri="{FF2B5EF4-FFF2-40B4-BE49-F238E27FC236}">
                <a16:creationId xmlns:a16="http://schemas.microsoft.com/office/drawing/2014/main" id="{0E42E88C-E51E-405C-90CC-0854CAD83C01}"/>
              </a:ext>
            </a:extLst>
          </p:cNvPr>
          <p:cNvSpPr txBox="1"/>
          <p:nvPr/>
        </p:nvSpPr>
        <p:spPr>
          <a:xfrm>
            <a:off x="4751512" y="4546213"/>
            <a:ext cx="4392488" cy="830997"/>
          </a:xfrm>
          <a:prstGeom prst="rect">
            <a:avLst/>
          </a:prstGeom>
          <a:noFill/>
        </p:spPr>
        <p:txBody>
          <a:bodyPr wrap="square" rtlCol="0">
            <a:spAutoFit/>
          </a:bodyPr>
          <a:lstStyle/>
          <a:p>
            <a:r>
              <a:rPr lang="en-GB" sz="4800" dirty="0">
                <a:solidFill>
                  <a:srgbClr val="0070C0"/>
                </a:solidFill>
                <a:latin typeface="Brush Script MT" panose="03060802040406070304" pitchFamily="66" charset="0"/>
              </a:rPr>
              <a:t>Work hard, be kind</a:t>
            </a:r>
          </a:p>
        </p:txBody>
      </p:sp>
      <p:sp>
        <p:nvSpPr>
          <p:cNvPr id="8" name="TextBox 7">
            <a:extLst>
              <a:ext uri="{FF2B5EF4-FFF2-40B4-BE49-F238E27FC236}">
                <a16:creationId xmlns:a16="http://schemas.microsoft.com/office/drawing/2014/main" id="{939A13FB-FDFF-4318-B91E-BD12514650A8}"/>
              </a:ext>
            </a:extLst>
          </p:cNvPr>
          <p:cNvSpPr txBox="1"/>
          <p:nvPr/>
        </p:nvSpPr>
        <p:spPr>
          <a:xfrm>
            <a:off x="3419872" y="5736598"/>
            <a:ext cx="6018142" cy="646331"/>
          </a:xfrm>
          <a:prstGeom prst="rect">
            <a:avLst/>
          </a:prstGeom>
          <a:noFill/>
        </p:spPr>
        <p:txBody>
          <a:bodyPr wrap="square" rtlCol="0">
            <a:spAutoFit/>
          </a:bodyPr>
          <a:lstStyle/>
          <a:p>
            <a:r>
              <a:rPr lang="en-GB" dirty="0">
                <a:latin typeface="Century Gothic" panose="020B0502020202020204" pitchFamily="34" charset="0"/>
              </a:rPr>
              <a:t>Please feel free to contact the Year 6 teachers on the Year 6 email with any queries or compliments!                                           </a:t>
            </a:r>
          </a:p>
        </p:txBody>
      </p:sp>
      <p:sp>
        <p:nvSpPr>
          <p:cNvPr id="9" name="TextBox 8">
            <a:extLst>
              <a:ext uri="{FF2B5EF4-FFF2-40B4-BE49-F238E27FC236}">
                <a16:creationId xmlns:a16="http://schemas.microsoft.com/office/drawing/2014/main" id="{F2AE7934-A9AD-47AC-A276-8C5C52D4EA58}"/>
              </a:ext>
            </a:extLst>
          </p:cNvPr>
          <p:cNvSpPr txBox="1"/>
          <p:nvPr/>
        </p:nvSpPr>
        <p:spPr>
          <a:xfrm>
            <a:off x="5585556" y="6516052"/>
            <a:ext cx="3528392" cy="369332"/>
          </a:xfrm>
          <a:prstGeom prst="rect">
            <a:avLst/>
          </a:prstGeom>
          <a:noFill/>
        </p:spPr>
        <p:txBody>
          <a:bodyPr wrap="square" rtlCol="0">
            <a:spAutoFit/>
          </a:bodyPr>
          <a:lstStyle/>
          <a:p>
            <a:r>
              <a:rPr lang="en-GB" dirty="0">
                <a:latin typeface="Century Gothic" panose="020B0502020202020204" pitchFamily="34" charset="0"/>
              </a:rPr>
              <a:t>year6@wls@welearn365.com</a:t>
            </a:r>
            <a:endParaRPr lang="en-GB" dirty="0"/>
          </a:p>
        </p:txBody>
      </p:sp>
    </p:spTree>
    <p:extLst>
      <p:ext uri="{BB962C8B-B14F-4D97-AF65-F5344CB8AC3E}">
        <p14:creationId xmlns:p14="http://schemas.microsoft.com/office/powerpoint/2010/main" val="3710180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764704"/>
            <a:ext cx="8229600" cy="5472608"/>
          </a:xfrm>
        </p:spPr>
        <p:txBody>
          <a:bodyPr>
            <a:normAutofit/>
          </a:bodyPr>
          <a:lstStyle/>
          <a:p>
            <a:endParaRPr lang="en-GB" dirty="0"/>
          </a:p>
          <a:p>
            <a:r>
              <a:rPr lang="en-GB" dirty="0">
                <a:latin typeface="Letter-join Plus 40" pitchFamily="50" charset="0"/>
              </a:rPr>
              <a:t>All children have a reading book (linked to the Accelerated Reader Programme) which they are encouraged to take home and read daily. </a:t>
            </a:r>
          </a:p>
          <a:p>
            <a:pPr marL="109728" indent="0">
              <a:buNone/>
            </a:pPr>
            <a:endParaRPr lang="en-GB" dirty="0">
              <a:latin typeface="Letter-join Plus 40" pitchFamily="50" charset="0"/>
            </a:endParaRPr>
          </a:p>
          <a:p>
            <a:r>
              <a:rPr lang="en-GB" dirty="0">
                <a:latin typeface="Letter-join Plus 40" pitchFamily="50" charset="0"/>
              </a:rPr>
              <a:t>We have been working on whole class reading which involves studying a text in more detail. The questions are similar to SATs style to prepare the children for the end of year statutory assessments: retrieval, inference, vocabulary meaning and ordering texts.</a:t>
            </a:r>
          </a:p>
        </p:txBody>
      </p:sp>
      <p:sp>
        <p:nvSpPr>
          <p:cNvPr id="3" name="Title 2"/>
          <p:cNvSpPr>
            <a:spLocks noGrp="1"/>
          </p:cNvSpPr>
          <p:nvPr>
            <p:ph type="title"/>
          </p:nvPr>
        </p:nvSpPr>
        <p:spPr>
          <a:xfrm>
            <a:off x="457200" y="274638"/>
            <a:ext cx="8229600" cy="706090"/>
          </a:xfrm>
        </p:spPr>
        <p:txBody>
          <a:bodyPr>
            <a:normAutofit fontScale="90000"/>
          </a:bodyPr>
          <a:lstStyle/>
          <a:p>
            <a:pPr algn="ctr"/>
            <a:r>
              <a:rPr lang="en-GB" u="sng" dirty="0">
                <a:latin typeface="Letter-join Plus 40" pitchFamily="50" charset="0"/>
              </a:rPr>
              <a:t>Reading</a:t>
            </a:r>
            <a:endParaRPr lang="en-GB" dirty="0">
              <a:latin typeface="Letter-join Plus 40" pitchFamily="50" charset="0"/>
            </a:endParaRPr>
          </a:p>
        </p:txBody>
      </p:sp>
    </p:spTree>
    <p:extLst>
      <p:ext uri="{BB962C8B-B14F-4D97-AF65-F5344CB8AC3E}">
        <p14:creationId xmlns:p14="http://schemas.microsoft.com/office/powerpoint/2010/main" val="1063711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539552" y="1340768"/>
          <a:ext cx="8229600" cy="4490720"/>
        </p:xfrm>
        <a:graphic>
          <a:graphicData uri="http://schemas.openxmlformats.org/drawingml/2006/table">
            <a:tbl>
              <a:tblPr firstRow="1" bandRow="1">
                <a:tableStyleId>{D7AC3CCA-C797-4891-BE02-D94E43425B78}</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en-GB" dirty="0">
                          <a:latin typeface="Letter-join Plus 40" pitchFamily="50" charset="0"/>
                        </a:rPr>
                        <a:t>2a</a:t>
                      </a:r>
                      <a:endParaRPr lang="en-GB" dirty="0">
                        <a:solidFill>
                          <a:srgbClr val="0070C0"/>
                        </a:solidFill>
                        <a:latin typeface="Letter-join Plus 40" pitchFamily="50" charset="0"/>
                      </a:endParaRPr>
                    </a:p>
                  </a:txBody>
                  <a:tcPr>
                    <a:solidFill>
                      <a:srgbClr val="FFFF00"/>
                    </a:solidFill>
                  </a:tcPr>
                </a:tc>
                <a:tc>
                  <a:txBody>
                    <a:bodyPr/>
                    <a:lstStyle/>
                    <a:p>
                      <a:r>
                        <a:rPr lang="en-GB" dirty="0">
                          <a:latin typeface="Letter-join Plus 40" pitchFamily="50" charset="0"/>
                        </a:rPr>
                        <a:t>2b</a:t>
                      </a:r>
                      <a:endParaRPr lang="en-GB" dirty="0">
                        <a:solidFill>
                          <a:srgbClr val="0070C0"/>
                        </a:solidFill>
                        <a:latin typeface="Letter-join Plus 40" pitchFamily="50" charset="0"/>
                      </a:endParaRPr>
                    </a:p>
                  </a:txBody>
                  <a:tcPr>
                    <a:solidFill>
                      <a:srgbClr val="FFFF00"/>
                    </a:solidFill>
                  </a:tcPr>
                </a:tc>
                <a:tc>
                  <a:txBody>
                    <a:bodyPr/>
                    <a:lstStyle/>
                    <a:p>
                      <a:r>
                        <a:rPr lang="en-GB" dirty="0">
                          <a:latin typeface="Letter-join Plus 40" pitchFamily="50" charset="0"/>
                        </a:rPr>
                        <a:t>2c</a:t>
                      </a:r>
                      <a:endParaRPr lang="en-GB" dirty="0">
                        <a:solidFill>
                          <a:srgbClr val="0070C0"/>
                        </a:solidFill>
                        <a:latin typeface="Letter-join Plus 40" pitchFamily="50" charset="0"/>
                      </a:endParaRPr>
                    </a:p>
                  </a:txBody>
                  <a:tcPr>
                    <a:solidFill>
                      <a:srgbClr val="FFFF00"/>
                    </a:solidFill>
                  </a:tcPr>
                </a:tc>
                <a:tc>
                  <a:txBody>
                    <a:bodyPr/>
                    <a:lstStyle/>
                    <a:p>
                      <a:r>
                        <a:rPr lang="en-GB" dirty="0">
                          <a:latin typeface="Letter-join Plus 40" pitchFamily="50" charset="0"/>
                        </a:rPr>
                        <a:t>2d</a:t>
                      </a:r>
                      <a:endParaRPr lang="en-GB" dirty="0">
                        <a:solidFill>
                          <a:srgbClr val="0070C0"/>
                        </a:solidFill>
                        <a:latin typeface="Letter-join Plus 40" pitchFamily="50" charset="0"/>
                      </a:endParaRPr>
                    </a:p>
                  </a:txBody>
                  <a:tcPr>
                    <a:solidFill>
                      <a:srgbClr val="FFFF00"/>
                    </a:solidFill>
                  </a:tcPr>
                </a:tc>
                <a:extLst>
                  <a:ext uri="{0D108BD9-81ED-4DB2-BD59-A6C34878D82A}">
                    <a16:rowId xmlns:a16="http://schemas.microsoft.com/office/drawing/2014/main" val="10000"/>
                  </a:ext>
                </a:extLst>
              </a:tr>
              <a:tr h="370840">
                <a:tc>
                  <a:txBody>
                    <a:bodyPr/>
                    <a:lstStyle/>
                    <a:p>
                      <a:r>
                        <a:rPr lang="en-GB" i="1" dirty="0">
                          <a:solidFill>
                            <a:schemeClr val="tx1"/>
                          </a:solidFill>
                          <a:latin typeface="Letter-join Plus 40" pitchFamily="50" charset="0"/>
                        </a:rPr>
                        <a:t>Give/explain</a:t>
                      </a:r>
                      <a:r>
                        <a:rPr lang="en-GB" i="1" baseline="0" dirty="0">
                          <a:solidFill>
                            <a:schemeClr val="tx1"/>
                          </a:solidFill>
                          <a:latin typeface="Letter-join Plus 40" pitchFamily="50" charset="0"/>
                        </a:rPr>
                        <a:t> the meaning of words in context. </a:t>
                      </a:r>
                      <a:endParaRPr lang="en-GB" i="1" dirty="0">
                        <a:solidFill>
                          <a:schemeClr val="tx1"/>
                        </a:solidFill>
                        <a:latin typeface="Letter-join Plus 40" pitchFamily="50" charset="0"/>
                      </a:endParaRPr>
                    </a:p>
                  </a:txBody>
                  <a:tcPr/>
                </a:tc>
                <a:tc>
                  <a:txBody>
                    <a:bodyPr/>
                    <a:lstStyle/>
                    <a:p>
                      <a:r>
                        <a:rPr lang="en-GB" i="1" dirty="0">
                          <a:solidFill>
                            <a:schemeClr val="tx1"/>
                          </a:solidFill>
                          <a:latin typeface="Letter-join Plus 40" pitchFamily="50" charset="0"/>
                        </a:rPr>
                        <a:t>Retrieve and record</a:t>
                      </a:r>
                      <a:r>
                        <a:rPr lang="en-GB" i="1" baseline="0" dirty="0">
                          <a:solidFill>
                            <a:schemeClr val="tx1"/>
                          </a:solidFill>
                          <a:latin typeface="Letter-join Plus 40" pitchFamily="50" charset="0"/>
                        </a:rPr>
                        <a:t> information / identify key details from fiction and non- fiction. </a:t>
                      </a:r>
                      <a:endParaRPr lang="en-GB" i="1" dirty="0">
                        <a:solidFill>
                          <a:schemeClr val="tx1"/>
                        </a:solidFill>
                        <a:latin typeface="Letter-join Plus 40" pitchFamily="50" charset="0"/>
                      </a:endParaRPr>
                    </a:p>
                  </a:txBody>
                  <a:tcPr/>
                </a:tc>
                <a:tc>
                  <a:txBody>
                    <a:bodyPr/>
                    <a:lstStyle/>
                    <a:p>
                      <a:r>
                        <a:rPr lang="en-GB" i="1" dirty="0">
                          <a:solidFill>
                            <a:schemeClr val="tx1"/>
                          </a:solidFill>
                          <a:latin typeface="Letter-join Plus 40" pitchFamily="50" charset="0"/>
                        </a:rPr>
                        <a:t>Summarise main ideas from more than one paragraph.</a:t>
                      </a:r>
                      <a:r>
                        <a:rPr lang="en-GB" i="1" baseline="0" dirty="0">
                          <a:solidFill>
                            <a:schemeClr val="tx1"/>
                          </a:solidFill>
                          <a:latin typeface="Letter-join Plus 40" pitchFamily="50" charset="0"/>
                        </a:rPr>
                        <a:t> </a:t>
                      </a:r>
                      <a:endParaRPr lang="en-GB" i="1" dirty="0">
                        <a:solidFill>
                          <a:schemeClr val="tx1"/>
                        </a:solidFill>
                        <a:latin typeface="Letter-join Plus 40" pitchFamily="50" charset="0"/>
                      </a:endParaRPr>
                    </a:p>
                  </a:txBody>
                  <a:tcPr/>
                </a:tc>
                <a:tc>
                  <a:txBody>
                    <a:bodyPr/>
                    <a:lstStyle/>
                    <a:p>
                      <a:r>
                        <a:rPr lang="en-GB" i="1" dirty="0">
                          <a:solidFill>
                            <a:schemeClr val="tx1"/>
                          </a:solidFill>
                          <a:latin typeface="Letter-join Plus 40" pitchFamily="50" charset="0"/>
                        </a:rPr>
                        <a:t>Make inferences from the text/</a:t>
                      </a:r>
                      <a:r>
                        <a:rPr lang="en-GB" i="1" baseline="0" dirty="0">
                          <a:solidFill>
                            <a:schemeClr val="tx1"/>
                          </a:solidFill>
                          <a:latin typeface="Letter-join Plus 40" pitchFamily="50" charset="0"/>
                        </a:rPr>
                        <a:t> explain and justify inferences with evidence from the text. </a:t>
                      </a:r>
                      <a:endParaRPr lang="en-GB" i="1" dirty="0">
                        <a:solidFill>
                          <a:schemeClr val="tx1"/>
                        </a:solidFill>
                        <a:latin typeface="Letter-join Plus 40" pitchFamily="50" charset="0"/>
                      </a:endParaRPr>
                    </a:p>
                  </a:txBody>
                  <a:tcPr/>
                </a:tc>
                <a:extLst>
                  <a:ext uri="{0D108BD9-81ED-4DB2-BD59-A6C34878D82A}">
                    <a16:rowId xmlns:a16="http://schemas.microsoft.com/office/drawing/2014/main" val="10001"/>
                  </a:ext>
                </a:extLst>
              </a:tr>
              <a:tr h="370840">
                <a:tc>
                  <a:txBody>
                    <a:bodyPr/>
                    <a:lstStyle/>
                    <a:p>
                      <a:r>
                        <a:rPr lang="en-GB" b="1" dirty="0">
                          <a:latin typeface="Letter-join Plus 40" pitchFamily="50" charset="0"/>
                        </a:rPr>
                        <a:t>2e</a:t>
                      </a:r>
                      <a:endParaRPr lang="en-GB" b="1" dirty="0">
                        <a:solidFill>
                          <a:srgbClr val="0070C0"/>
                        </a:solidFill>
                        <a:latin typeface="Letter-join Plus 40" pitchFamily="50" charset="0"/>
                      </a:endParaRPr>
                    </a:p>
                  </a:txBody>
                  <a:tcPr>
                    <a:solidFill>
                      <a:srgbClr val="FFFF00"/>
                    </a:solidFill>
                  </a:tcPr>
                </a:tc>
                <a:tc>
                  <a:txBody>
                    <a:bodyPr/>
                    <a:lstStyle/>
                    <a:p>
                      <a:r>
                        <a:rPr lang="en-GB" b="1" dirty="0">
                          <a:latin typeface="Letter-join Plus 40" pitchFamily="50" charset="0"/>
                        </a:rPr>
                        <a:t>2f</a:t>
                      </a:r>
                      <a:endParaRPr lang="en-GB" b="1" dirty="0">
                        <a:solidFill>
                          <a:srgbClr val="0070C0"/>
                        </a:solidFill>
                        <a:latin typeface="Letter-join Plus 40" pitchFamily="50" charset="0"/>
                      </a:endParaRPr>
                    </a:p>
                  </a:txBody>
                  <a:tcPr>
                    <a:solidFill>
                      <a:srgbClr val="FFFF00"/>
                    </a:solidFill>
                  </a:tcPr>
                </a:tc>
                <a:tc>
                  <a:txBody>
                    <a:bodyPr/>
                    <a:lstStyle/>
                    <a:p>
                      <a:r>
                        <a:rPr lang="en-GB" b="1" dirty="0">
                          <a:latin typeface="Letter-join Plus 40" pitchFamily="50" charset="0"/>
                        </a:rPr>
                        <a:t>2g</a:t>
                      </a:r>
                      <a:endParaRPr lang="en-GB" b="1" dirty="0">
                        <a:solidFill>
                          <a:srgbClr val="0070C0"/>
                        </a:solidFill>
                        <a:latin typeface="Letter-join Plus 40" pitchFamily="50" charset="0"/>
                      </a:endParaRPr>
                    </a:p>
                  </a:txBody>
                  <a:tcPr>
                    <a:solidFill>
                      <a:srgbClr val="FFFF00"/>
                    </a:solidFill>
                  </a:tcPr>
                </a:tc>
                <a:tc>
                  <a:txBody>
                    <a:bodyPr/>
                    <a:lstStyle/>
                    <a:p>
                      <a:r>
                        <a:rPr lang="en-GB" b="1" dirty="0">
                          <a:latin typeface="Letter-join Plus 40" pitchFamily="50" charset="0"/>
                        </a:rPr>
                        <a:t>2h</a:t>
                      </a:r>
                      <a:endParaRPr lang="en-GB" b="1" dirty="0">
                        <a:solidFill>
                          <a:srgbClr val="0070C0"/>
                        </a:solidFill>
                        <a:latin typeface="Letter-join Plus 40" pitchFamily="50" charset="0"/>
                      </a:endParaRPr>
                    </a:p>
                  </a:txBody>
                  <a:tcPr>
                    <a:solidFill>
                      <a:srgbClr val="FFFF00"/>
                    </a:solidFill>
                  </a:tcPr>
                </a:tc>
                <a:extLst>
                  <a:ext uri="{0D108BD9-81ED-4DB2-BD59-A6C34878D82A}">
                    <a16:rowId xmlns:a16="http://schemas.microsoft.com/office/drawing/2014/main" val="10002"/>
                  </a:ext>
                </a:extLst>
              </a:tr>
              <a:tr h="370840">
                <a:tc>
                  <a:txBody>
                    <a:bodyPr/>
                    <a:lstStyle/>
                    <a:p>
                      <a:r>
                        <a:rPr lang="en-GB" i="1" dirty="0">
                          <a:latin typeface="Letter-join Plus 40" pitchFamily="50" charset="0"/>
                        </a:rPr>
                        <a:t>Predict</a:t>
                      </a:r>
                      <a:r>
                        <a:rPr lang="en-GB" i="1" baseline="0" dirty="0">
                          <a:latin typeface="Letter-join Plus 40" pitchFamily="50" charset="0"/>
                        </a:rPr>
                        <a:t> what may happen from details stated and implied.</a:t>
                      </a:r>
                      <a:endParaRPr lang="en-GB" i="1" dirty="0">
                        <a:latin typeface="Letter-join Plus 40" pitchFamily="50" charset="0"/>
                      </a:endParaRPr>
                    </a:p>
                  </a:txBody>
                  <a:tcPr/>
                </a:tc>
                <a:tc>
                  <a:txBody>
                    <a:bodyPr/>
                    <a:lstStyle/>
                    <a:p>
                      <a:r>
                        <a:rPr lang="en-GB" i="1" dirty="0">
                          <a:latin typeface="Letter-join Plus 40" pitchFamily="50" charset="0"/>
                        </a:rPr>
                        <a:t>Identify/explain</a:t>
                      </a:r>
                      <a:r>
                        <a:rPr lang="en-GB" i="1" baseline="0" dirty="0">
                          <a:latin typeface="Letter-join Plus 40" pitchFamily="50" charset="0"/>
                        </a:rPr>
                        <a:t> how information/ narrative content is related and contributes to meaning as a whole. </a:t>
                      </a:r>
                      <a:endParaRPr lang="en-GB" i="1" dirty="0">
                        <a:latin typeface="Letter-join Plus 40" pitchFamily="50" charset="0"/>
                      </a:endParaRPr>
                    </a:p>
                  </a:txBody>
                  <a:tcPr/>
                </a:tc>
                <a:tc>
                  <a:txBody>
                    <a:bodyPr/>
                    <a:lstStyle/>
                    <a:p>
                      <a:r>
                        <a:rPr lang="en-GB" i="1" dirty="0">
                          <a:latin typeface="Letter-join Plus 40" pitchFamily="50" charset="0"/>
                        </a:rPr>
                        <a:t>Identify/explain</a:t>
                      </a:r>
                      <a:r>
                        <a:rPr lang="en-GB" i="1" baseline="0" dirty="0">
                          <a:latin typeface="Letter-join Plus 40" pitchFamily="50" charset="0"/>
                        </a:rPr>
                        <a:t> how meaning is enhanced through choice of words and phrases. </a:t>
                      </a:r>
                      <a:endParaRPr lang="en-GB" i="1" dirty="0">
                        <a:latin typeface="Letter-join Plus 40" pitchFamily="50" charset="0"/>
                      </a:endParaRPr>
                    </a:p>
                  </a:txBody>
                  <a:tcPr/>
                </a:tc>
                <a:tc>
                  <a:txBody>
                    <a:bodyPr/>
                    <a:lstStyle/>
                    <a:p>
                      <a:r>
                        <a:rPr lang="en-GB" i="1" dirty="0">
                          <a:latin typeface="Letter-join Plus 40" pitchFamily="50" charset="0"/>
                        </a:rPr>
                        <a:t>Make comparisons within</a:t>
                      </a:r>
                      <a:r>
                        <a:rPr lang="en-GB" i="1" baseline="0" dirty="0">
                          <a:latin typeface="Letter-join Plus 40" pitchFamily="50" charset="0"/>
                        </a:rPr>
                        <a:t> the text. </a:t>
                      </a:r>
                      <a:endParaRPr lang="en-GB" i="1" dirty="0">
                        <a:latin typeface="Letter-join Plus 40" pitchFamily="50" charset="0"/>
                      </a:endParaRPr>
                    </a:p>
                  </a:txBody>
                  <a:tcPr/>
                </a:tc>
                <a:extLst>
                  <a:ext uri="{0D108BD9-81ED-4DB2-BD59-A6C34878D82A}">
                    <a16:rowId xmlns:a16="http://schemas.microsoft.com/office/drawing/2014/main" val="10003"/>
                  </a:ext>
                </a:extLst>
              </a:tr>
            </a:tbl>
          </a:graphicData>
        </a:graphic>
      </p:graphicFrame>
      <p:sp>
        <p:nvSpPr>
          <p:cNvPr id="3" name="Title 2"/>
          <p:cNvSpPr>
            <a:spLocks noGrp="1"/>
          </p:cNvSpPr>
          <p:nvPr>
            <p:ph type="title"/>
          </p:nvPr>
        </p:nvSpPr>
        <p:spPr>
          <a:xfrm>
            <a:off x="436712" y="197768"/>
            <a:ext cx="8435280" cy="1143000"/>
          </a:xfrm>
        </p:spPr>
        <p:txBody>
          <a:bodyPr>
            <a:noAutofit/>
          </a:bodyPr>
          <a:lstStyle/>
          <a:p>
            <a:pPr algn="ctr"/>
            <a:r>
              <a:rPr lang="en-GB" sz="3200" dirty="0">
                <a:solidFill>
                  <a:schemeClr val="bg2">
                    <a:lumMod val="75000"/>
                  </a:schemeClr>
                </a:solidFill>
                <a:latin typeface="Letter-join Plus 40" pitchFamily="50" charset="0"/>
              </a:rPr>
              <a:t>Key areas taught during guided reading </a:t>
            </a:r>
          </a:p>
        </p:txBody>
      </p:sp>
    </p:spTree>
    <p:extLst>
      <p:ext uri="{BB962C8B-B14F-4D97-AF65-F5344CB8AC3E}">
        <p14:creationId xmlns:p14="http://schemas.microsoft.com/office/powerpoint/2010/main" val="908843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00708"/>
            <a:ext cx="8229600" cy="5256584"/>
          </a:xfrm>
        </p:spPr>
        <p:txBody>
          <a:bodyPr>
            <a:normAutofit fontScale="85000" lnSpcReduction="20000"/>
          </a:bodyPr>
          <a:lstStyle/>
          <a:p>
            <a:r>
              <a:rPr lang="en-GB" dirty="0">
                <a:latin typeface="Letter-join Plus 40" pitchFamily="50" charset="0"/>
              </a:rPr>
              <a:t>Writing is linked to a topic and involves texts related to this.  For example, our topic theme is Dough, therefore our texts are Lunch Money, The Money Pit Mystery and The Story of Money, as well as a range of recipes for making bread.</a:t>
            </a:r>
          </a:p>
          <a:p>
            <a:pPr marL="109728" indent="0">
              <a:buNone/>
            </a:pPr>
            <a:endParaRPr lang="en-GB" dirty="0">
              <a:latin typeface="Letter-join Plus 40" pitchFamily="50" charset="0"/>
            </a:endParaRPr>
          </a:p>
          <a:p>
            <a:r>
              <a:rPr lang="en-GB" dirty="0">
                <a:latin typeface="Letter-join Plus 40" pitchFamily="50" charset="0"/>
              </a:rPr>
              <a:t>Throughout the year, there will be continued practise in the different genres including: narrative, poetry and non-fiction.</a:t>
            </a:r>
          </a:p>
          <a:p>
            <a:pPr marL="109728" indent="0">
              <a:buNone/>
            </a:pPr>
            <a:endParaRPr lang="en-GB" dirty="0">
              <a:latin typeface="Letter-join Plus 40" pitchFamily="50" charset="0"/>
            </a:endParaRPr>
          </a:p>
          <a:p>
            <a:r>
              <a:rPr lang="en-GB" dirty="0">
                <a:latin typeface="Letter-join Plus 40" pitchFamily="50" charset="0"/>
              </a:rPr>
              <a:t>Cross curricular writing links are identified and used in all areas of the curriculum. For example, the children will be writing a diary entry in geography and instructions in DT.</a:t>
            </a:r>
          </a:p>
          <a:p>
            <a:pPr marL="109728" indent="0">
              <a:buNone/>
            </a:pPr>
            <a:endParaRPr lang="en-GB" dirty="0">
              <a:latin typeface="Letter-join Plus 40" pitchFamily="50" charset="0"/>
            </a:endParaRPr>
          </a:p>
          <a:p>
            <a:r>
              <a:rPr lang="en-GB" dirty="0">
                <a:latin typeface="Letter-join Plus 40" pitchFamily="50" charset="0"/>
              </a:rPr>
              <a:t>All of the written work will be used to form an overall assessment at the end of Year 6 (there is no writing SATs test). This is due to be moderated externally this year in both classes.  Mrs Burnard is a qualified Moderator for KS2 writing, so if you have any questions, please ask.</a:t>
            </a:r>
          </a:p>
          <a:p>
            <a:endParaRPr lang="en-GB" dirty="0"/>
          </a:p>
          <a:p>
            <a:endParaRPr lang="en-GB" dirty="0"/>
          </a:p>
        </p:txBody>
      </p:sp>
      <p:sp>
        <p:nvSpPr>
          <p:cNvPr id="3" name="Title 2"/>
          <p:cNvSpPr>
            <a:spLocks noGrp="1"/>
          </p:cNvSpPr>
          <p:nvPr>
            <p:ph type="title"/>
          </p:nvPr>
        </p:nvSpPr>
        <p:spPr>
          <a:xfrm>
            <a:off x="539552" y="260648"/>
            <a:ext cx="8229600" cy="648072"/>
          </a:xfrm>
        </p:spPr>
        <p:txBody>
          <a:bodyPr>
            <a:normAutofit fontScale="90000"/>
          </a:bodyPr>
          <a:lstStyle/>
          <a:p>
            <a:pPr algn="ctr"/>
            <a:r>
              <a:rPr lang="en-GB" u="sng" dirty="0">
                <a:latin typeface="Letter-join Plus 40" pitchFamily="50" charset="0"/>
              </a:rPr>
              <a:t>Writing</a:t>
            </a:r>
            <a:br>
              <a:rPr lang="en-GB" dirty="0">
                <a:latin typeface="Letter-join Plus 40" pitchFamily="50" charset="0"/>
              </a:rPr>
            </a:br>
            <a:endParaRPr lang="en-GB" dirty="0">
              <a:latin typeface="Letter-join Plus 40" pitchFamily="50" charset="0"/>
            </a:endParaRPr>
          </a:p>
        </p:txBody>
      </p:sp>
    </p:spTree>
    <p:extLst>
      <p:ext uri="{BB962C8B-B14F-4D97-AF65-F5344CB8AC3E}">
        <p14:creationId xmlns:p14="http://schemas.microsoft.com/office/powerpoint/2010/main" val="2005887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43710"/>
            <a:ext cx="8435280" cy="5170579"/>
          </a:xfrm>
        </p:spPr>
        <p:txBody>
          <a:bodyPr>
            <a:noAutofit/>
          </a:bodyPr>
          <a:lstStyle/>
          <a:p>
            <a:r>
              <a:rPr lang="en-GB" sz="2000" dirty="0">
                <a:latin typeface="Letter-join Plus 40" pitchFamily="50" charset="0"/>
              </a:rPr>
              <a:t>There will be regular sessions at school to develop the children’s knowledge, use and application of grammar, punctuation, vocabulary and spelling.</a:t>
            </a:r>
          </a:p>
          <a:p>
            <a:endParaRPr lang="en-GB" sz="2000" dirty="0">
              <a:latin typeface="Letter-join Plus 40" pitchFamily="50" charset="0"/>
            </a:endParaRPr>
          </a:p>
          <a:p>
            <a:r>
              <a:rPr lang="en-GB" sz="2000" dirty="0">
                <a:latin typeface="Letter-join Plus 40" pitchFamily="50" charset="0"/>
              </a:rPr>
              <a:t>We use the CGP books to support the teaching and learning of GPVS and for the children to consolidate this as part of their homework. If you want to purchase additional materials for your child to practice, please do not double up on buying CGP.</a:t>
            </a:r>
          </a:p>
          <a:p>
            <a:pPr marL="109728" indent="0">
              <a:buNone/>
            </a:pPr>
            <a:endParaRPr lang="en-GB" sz="2000" dirty="0">
              <a:latin typeface="Letter-join Plus 40" pitchFamily="50" charset="0"/>
            </a:endParaRPr>
          </a:p>
          <a:p>
            <a:r>
              <a:rPr lang="en-GB" sz="2000" dirty="0">
                <a:latin typeface="Letter-join Plus 40" pitchFamily="50" charset="0"/>
              </a:rPr>
              <a:t>The children will be tested regularly on the Year 3/4 and 5/6 statutory word list which could appear in the spelling SATs test. Copies of these words are in the all of the children’s homework books; they should practise them regularly, recording any words they know by dating them on the given sheet.</a:t>
            </a:r>
          </a:p>
          <a:p>
            <a:endParaRPr lang="en-GB" sz="2000" dirty="0">
              <a:latin typeface="Letter-join Plus 40" pitchFamily="50" charset="0"/>
            </a:endParaRPr>
          </a:p>
          <a:p>
            <a:r>
              <a:rPr lang="en-GB" sz="2000" dirty="0">
                <a:latin typeface="Letter-join Plus 40" pitchFamily="50" charset="0"/>
              </a:rPr>
              <a:t>Isolated spelling sessions have been timetabled into Year 6.</a:t>
            </a:r>
          </a:p>
          <a:p>
            <a:endParaRPr lang="en-GB" dirty="0"/>
          </a:p>
          <a:p>
            <a:endParaRPr lang="en-GB" dirty="0"/>
          </a:p>
        </p:txBody>
      </p:sp>
      <p:sp>
        <p:nvSpPr>
          <p:cNvPr id="3" name="Title 2"/>
          <p:cNvSpPr>
            <a:spLocks noGrp="1"/>
          </p:cNvSpPr>
          <p:nvPr>
            <p:ph type="title"/>
          </p:nvPr>
        </p:nvSpPr>
        <p:spPr>
          <a:xfrm>
            <a:off x="457200" y="7430"/>
            <a:ext cx="8229600" cy="634082"/>
          </a:xfrm>
        </p:spPr>
        <p:txBody>
          <a:bodyPr>
            <a:normAutofit fontScale="90000"/>
          </a:bodyPr>
          <a:lstStyle/>
          <a:p>
            <a:pPr algn="ctr"/>
            <a:br>
              <a:rPr lang="en-GB" u="sng" dirty="0"/>
            </a:br>
            <a:r>
              <a:rPr lang="en-GB" u="sng" dirty="0">
                <a:latin typeface="Letter-join Plus 40" pitchFamily="50" charset="0"/>
              </a:rPr>
              <a:t>GPVS </a:t>
            </a:r>
            <a:r>
              <a:rPr lang="en-GB" sz="2700" u="sng" dirty="0">
                <a:latin typeface="Letter-join Plus 40" pitchFamily="50" charset="0"/>
              </a:rPr>
              <a:t>(Grammar, Punctuation, Vocabulary, Spelling)</a:t>
            </a:r>
            <a:br>
              <a:rPr lang="en-GB" dirty="0"/>
            </a:br>
            <a:endParaRPr lang="en-GB" dirty="0"/>
          </a:p>
        </p:txBody>
      </p:sp>
    </p:spTree>
    <p:extLst>
      <p:ext uri="{BB962C8B-B14F-4D97-AF65-F5344CB8AC3E}">
        <p14:creationId xmlns:p14="http://schemas.microsoft.com/office/powerpoint/2010/main" val="516562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980728"/>
            <a:ext cx="8640960" cy="5026563"/>
          </a:xfrm>
        </p:spPr>
        <p:txBody>
          <a:bodyPr>
            <a:noAutofit/>
          </a:bodyPr>
          <a:lstStyle/>
          <a:p>
            <a:r>
              <a:rPr lang="en-GB" sz="2400" dirty="0">
                <a:latin typeface="Letter-join Plus 40" pitchFamily="50" charset="0"/>
              </a:rPr>
              <a:t>The children will continue to work through their checkpoint tests throughout the year (usually each Monday morning). Please support your child in learning their multiplication and related division facts. This doesn’t need to be in h/w books.  </a:t>
            </a:r>
          </a:p>
          <a:p>
            <a:pPr marL="109728" indent="0">
              <a:buNone/>
            </a:pPr>
            <a:endParaRPr lang="en-GB" sz="2400" dirty="0">
              <a:latin typeface="Letter-join Plus 40" pitchFamily="50" charset="0"/>
            </a:endParaRPr>
          </a:p>
          <a:p>
            <a:r>
              <a:rPr lang="en-GB" sz="2400" dirty="0">
                <a:latin typeface="Letter-join Plus 40" pitchFamily="50" charset="0"/>
              </a:rPr>
              <a:t>Year 6 pupils all work on the 6 part lesson for daily maths lessons.  This involves a fluency (arithmetic) section, followed by reasoning, then problem solving sections.  This year, we have included a specific challenge section for children who prove all of these skills competently.</a:t>
            </a:r>
          </a:p>
          <a:p>
            <a:endParaRPr lang="en-GB" sz="2400" dirty="0">
              <a:latin typeface="Letter-join Plus 40" pitchFamily="50" charset="0"/>
            </a:endParaRPr>
          </a:p>
          <a:p>
            <a:r>
              <a:rPr lang="en-GB" sz="2400" dirty="0">
                <a:latin typeface="Letter-join Plus 40" pitchFamily="50" charset="0"/>
              </a:rPr>
              <a:t>CGP books will be used as homework activities to consolidate the maths taught each week at school. </a:t>
            </a:r>
          </a:p>
          <a:p>
            <a:pPr marL="109728" indent="0">
              <a:buNone/>
            </a:pPr>
            <a:endParaRPr lang="en-GB" dirty="0"/>
          </a:p>
          <a:p>
            <a:endParaRPr lang="en-GB" dirty="0"/>
          </a:p>
          <a:p>
            <a:endParaRPr lang="en-GB" dirty="0"/>
          </a:p>
          <a:p>
            <a:endParaRPr lang="en-GB" dirty="0"/>
          </a:p>
          <a:p>
            <a:endParaRPr lang="en-GB" dirty="0"/>
          </a:p>
          <a:p>
            <a:endParaRPr lang="en-GB" dirty="0"/>
          </a:p>
        </p:txBody>
      </p:sp>
      <p:sp>
        <p:nvSpPr>
          <p:cNvPr id="3" name="Title 2"/>
          <p:cNvSpPr>
            <a:spLocks noGrp="1"/>
          </p:cNvSpPr>
          <p:nvPr>
            <p:ph type="title"/>
          </p:nvPr>
        </p:nvSpPr>
        <p:spPr>
          <a:xfrm>
            <a:off x="457200" y="274638"/>
            <a:ext cx="8229600" cy="706090"/>
          </a:xfrm>
        </p:spPr>
        <p:txBody>
          <a:bodyPr>
            <a:normAutofit fontScale="90000"/>
          </a:bodyPr>
          <a:lstStyle/>
          <a:p>
            <a:pPr algn="ctr"/>
            <a:r>
              <a:rPr lang="en-GB" u="sng" dirty="0">
                <a:latin typeface="Letter-join Plus 40" pitchFamily="50" charset="0"/>
              </a:rPr>
              <a:t>Maths</a:t>
            </a:r>
            <a:endParaRPr lang="en-GB" dirty="0"/>
          </a:p>
        </p:txBody>
      </p:sp>
    </p:spTree>
    <p:extLst>
      <p:ext uri="{BB962C8B-B14F-4D97-AF65-F5344CB8AC3E}">
        <p14:creationId xmlns:p14="http://schemas.microsoft.com/office/powerpoint/2010/main" val="204939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3488" y="737320"/>
            <a:ext cx="8589640" cy="5328592"/>
          </a:xfrm>
        </p:spPr>
        <p:txBody>
          <a:bodyPr>
            <a:noAutofit/>
          </a:bodyPr>
          <a:lstStyle/>
          <a:p>
            <a:pPr>
              <a:lnSpc>
                <a:spcPct val="110000"/>
              </a:lnSpc>
            </a:pPr>
            <a:r>
              <a:rPr lang="en-GB" sz="2400" dirty="0">
                <a:latin typeface="Letter-join Plus 40" pitchFamily="50" charset="0"/>
              </a:rPr>
              <a:t>Weekly English and Maths homework, generally from CGP books, will be set on a </a:t>
            </a:r>
            <a:r>
              <a:rPr lang="en-GB" sz="2400" b="1" dirty="0">
                <a:latin typeface="Letter-join Plus 40" pitchFamily="50" charset="0"/>
              </a:rPr>
              <a:t>Thursday</a:t>
            </a:r>
            <a:r>
              <a:rPr lang="en-GB" sz="2400" dirty="0">
                <a:latin typeface="Letter-join Plus 40" pitchFamily="50" charset="0"/>
              </a:rPr>
              <a:t> and will be due back in school on the following </a:t>
            </a:r>
            <a:r>
              <a:rPr lang="en-GB" sz="2400" b="1" dirty="0">
                <a:latin typeface="Letter-join Plus 40" pitchFamily="50" charset="0"/>
              </a:rPr>
              <a:t>Tuesday</a:t>
            </a:r>
            <a:r>
              <a:rPr lang="en-GB" sz="2400" dirty="0">
                <a:latin typeface="Letter-join Plus 40" pitchFamily="50" charset="0"/>
              </a:rPr>
              <a:t>.  Your child also needs to be able to recall number facts (including times tables and divisions up to 12 x 12) quickly and accurately. Interactive support at home could be through </a:t>
            </a:r>
            <a:r>
              <a:rPr lang="en-GB" sz="2400" dirty="0" err="1">
                <a:latin typeface="Letter-join Plus 40" pitchFamily="50" charset="0"/>
              </a:rPr>
              <a:t>Mathletics</a:t>
            </a:r>
            <a:r>
              <a:rPr lang="en-GB" sz="2400" dirty="0">
                <a:latin typeface="Letter-join Plus 40" pitchFamily="50" charset="0"/>
              </a:rPr>
              <a:t> or BBC </a:t>
            </a:r>
            <a:r>
              <a:rPr lang="en-GB" sz="2400" dirty="0" err="1">
                <a:latin typeface="Letter-join Plus 40" pitchFamily="50" charset="0"/>
              </a:rPr>
              <a:t>Bitesize</a:t>
            </a:r>
            <a:r>
              <a:rPr lang="en-GB" sz="2400" dirty="0">
                <a:latin typeface="Letter-join Plus 40" pitchFamily="50" charset="0"/>
              </a:rPr>
              <a:t> KS2.</a:t>
            </a:r>
          </a:p>
          <a:p>
            <a:pPr>
              <a:lnSpc>
                <a:spcPct val="110000"/>
              </a:lnSpc>
            </a:pPr>
            <a:endParaRPr lang="en-GB" sz="2400" dirty="0">
              <a:latin typeface="Letter-join Plus 40" pitchFamily="50" charset="0"/>
            </a:endParaRPr>
          </a:p>
          <a:p>
            <a:pPr>
              <a:lnSpc>
                <a:spcPct val="110000"/>
              </a:lnSpc>
            </a:pPr>
            <a:r>
              <a:rPr lang="en-GB" sz="2400" dirty="0">
                <a:latin typeface="Letter-join Plus 40" pitchFamily="50" charset="0"/>
              </a:rPr>
              <a:t>In preparation for secondary school, it is imperative that your child takes ownership of their home learning, including handing it in on time.  This year we have a pocket diary (like the one they might get in Year 7) which we encourage you to sign.</a:t>
            </a:r>
          </a:p>
          <a:p>
            <a:pPr marL="109728" indent="0">
              <a:buNone/>
            </a:pPr>
            <a:r>
              <a:rPr lang="en-GB" sz="2400" dirty="0">
                <a:latin typeface="Letter-join Plus 40" pitchFamily="50" charset="0"/>
              </a:rPr>
              <a:t>  </a:t>
            </a:r>
            <a:endParaRPr lang="en-GB" dirty="0">
              <a:latin typeface="Letter-join Plus 40" pitchFamily="50" charset="0"/>
            </a:endParaRPr>
          </a:p>
        </p:txBody>
      </p:sp>
      <p:sp>
        <p:nvSpPr>
          <p:cNvPr id="3" name="Title 2"/>
          <p:cNvSpPr>
            <a:spLocks noGrp="1"/>
          </p:cNvSpPr>
          <p:nvPr>
            <p:ph type="title"/>
          </p:nvPr>
        </p:nvSpPr>
        <p:spPr>
          <a:xfrm>
            <a:off x="467544" y="-27384"/>
            <a:ext cx="8229600" cy="764704"/>
          </a:xfrm>
        </p:spPr>
        <p:txBody>
          <a:bodyPr>
            <a:normAutofit fontScale="90000"/>
          </a:bodyPr>
          <a:lstStyle/>
          <a:p>
            <a:pPr algn="ctr"/>
            <a:r>
              <a:rPr lang="en-GB" sz="5300" u="sng" dirty="0">
                <a:effectLst/>
                <a:latin typeface="Letter-join Plus 40" pitchFamily="50" charset="0"/>
              </a:rPr>
              <a:t>Homework</a:t>
            </a:r>
            <a:endParaRPr lang="en-GB" dirty="0">
              <a:latin typeface="Letter-join Plus 40" pitchFamily="50" charset="0"/>
            </a:endParaRPr>
          </a:p>
        </p:txBody>
      </p:sp>
    </p:spTree>
    <p:extLst>
      <p:ext uri="{BB962C8B-B14F-4D97-AF65-F5344CB8AC3E}">
        <p14:creationId xmlns:p14="http://schemas.microsoft.com/office/powerpoint/2010/main" val="3840066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836712"/>
            <a:ext cx="8589640" cy="5328592"/>
          </a:xfrm>
        </p:spPr>
        <p:txBody>
          <a:bodyPr>
            <a:normAutofit/>
          </a:bodyPr>
          <a:lstStyle/>
          <a:p>
            <a:pPr marL="109728" indent="0">
              <a:buNone/>
            </a:pPr>
            <a:r>
              <a:rPr lang="en-GB" sz="2400" dirty="0">
                <a:latin typeface="Letter-join Plus 40" pitchFamily="50" charset="0"/>
              </a:rPr>
              <a:t>  </a:t>
            </a:r>
          </a:p>
          <a:p>
            <a:r>
              <a:rPr lang="en-GB" sz="2800" dirty="0">
                <a:latin typeface="Letter-join Plus 40" pitchFamily="50" charset="0"/>
              </a:rPr>
              <a:t>Homework Club is available to all children in Year 6 on a Monday morning, for those who would like extra support with a task or who have an </a:t>
            </a:r>
            <a:r>
              <a:rPr lang="en-GB" sz="2800" u="sng" dirty="0">
                <a:latin typeface="Letter-join Plus 40" pitchFamily="50" charset="0"/>
              </a:rPr>
              <a:t>occasional</a:t>
            </a:r>
            <a:r>
              <a:rPr lang="en-GB" sz="2800" dirty="0">
                <a:latin typeface="Letter-join Plus 40" pitchFamily="50" charset="0"/>
              </a:rPr>
              <a:t> busy weekend.  </a:t>
            </a:r>
          </a:p>
          <a:p>
            <a:pPr marL="109728" indent="0">
              <a:buNone/>
            </a:pPr>
            <a:endParaRPr lang="en-GB" sz="2800" dirty="0">
              <a:latin typeface="Letter-join Plus 40" pitchFamily="50" charset="0"/>
            </a:endParaRPr>
          </a:p>
          <a:p>
            <a:r>
              <a:rPr lang="en-GB" sz="2800" dirty="0">
                <a:latin typeface="Letter-join Plus 40" pitchFamily="50" charset="0"/>
              </a:rPr>
              <a:t>In addition to weekly homework, there will be long term topic homework set throughout the year. The list of activities is usually complied by the children and is glued into the front of their h/w books.  This is not an optional task.</a:t>
            </a:r>
          </a:p>
        </p:txBody>
      </p:sp>
      <p:sp>
        <p:nvSpPr>
          <p:cNvPr id="3" name="Title 2"/>
          <p:cNvSpPr>
            <a:spLocks noGrp="1"/>
          </p:cNvSpPr>
          <p:nvPr>
            <p:ph type="title"/>
          </p:nvPr>
        </p:nvSpPr>
        <p:spPr>
          <a:xfrm>
            <a:off x="467544" y="-27384"/>
            <a:ext cx="8229600" cy="764704"/>
          </a:xfrm>
        </p:spPr>
        <p:txBody>
          <a:bodyPr>
            <a:normAutofit fontScale="90000"/>
          </a:bodyPr>
          <a:lstStyle/>
          <a:p>
            <a:pPr algn="ctr"/>
            <a:r>
              <a:rPr lang="en-GB" sz="5300" u="sng" dirty="0">
                <a:effectLst/>
                <a:latin typeface="Letter-join Plus 40" pitchFamily="50" charset="0"/>
              </a:rPr>
              <a:t>Homework</a:t>
            </a:r>
            <a:endParaRPr lang="en-GB" dirty="0">
              <a:latin typeface="Letter-join Plus 40" pitchFamily="50" charset="0"/>
            </a:endParaRPr>
          </a:p>
        </p:txBody>
      </p:sp>
    </p:spTree>
    <p:extLst>
      <p:ext uri="{BB962C8B-B14F-4D97-AF65-F5344CB8AC3E}">
        <p14:creationId xmlns:p14="http://schemas.microsoft.com/office/powerpoint/2010/main" val="1416560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5516" y="1658790"/>
            <a:ext cx="8712968" cy="4369363"/>
          </a:xfrm>
        </p:spPr>
        <p:txBody>
          <a:bodyPr>
            <a:normAutofit fontScale="85000" lnSpcReduction="20000"/>
          </a:bodyPr>
          <a:lstStyle/>
          <a:p>
            <a:pPr marL="109728" indent="0">
              <a:buNone/>
            </a:pPr>
            <a:endParaRPr lang="en-GB" sz="2400" dirty="0">
              <a:latin typeface="Letter-join Plus 40" pitchFamily="50" charset="0"/>
            </a:endParaRPr>
          </a:p>
          <a:p>
            <a:pPr marL="109728" indent="0">
              <a:buNone/>
            </a:pPr>
            <a:r>
              <a:rPr lang="en-GB" sz="3600" dirty="0">
                <a:latin typeface="Letter-join Plus 40" pitchFamily="50" charset="0"/>
              </a:rPr>
              <a:t>To enhance curriculum delivery and encourage personal development, we may take the children out on local area visits. </a:t>
            </a:r>
          </a:p>
          <a:p>
            <a:endParaRPr lang="en-GB" sz="3600" dirty="0">
              <a:latin typeface="Letter-join Plus 40" pitchFamily="50" charset="0"/>
            </a:endParaRPr>
          </a:p>
          <a:p>
            <a:pPr marL="109728" indent="0">
              <a:buNone/>
            </a:pPr>
            <a:r>
              <a:rPr lang="en-GB" sz="3600" dirty="0">
                <a:latin typeface="Letter-join Plus 40" pitchFamily="50" charset="0"/>
              </a:rPr>
              <a:t>These visits will be:</a:t>
            </a:r>
          </a:p>
          <a:p>
            <a:r>
              <a:rPr lang="en-GB" sz="3600" dirty="0">
                <a:latin typeface="Letter-join Plus 40" pitchFamily="50" charset="0"/>
              </a:rPr>
              <a:t>Within short walking distance from school</a:t>
            </a:r>
          </a:p>
          <a:p>
            <a:r>
              <a:rPr lang="en-GB" sz="3600" dirty="0">
                <a:latin typeface="Letter-join Plus 40" pitchFamily="50" charset="0"/>
              </a:rPr>
              <a:t>Staffed according to Warwickshire guidelines </a:t>
            </a:r>
          </a:p>
          <a:p>
            <a:r>
              <a:rPr lang="en-GB" sz="3600" dirty="0">
                <a:latin typeface="Letter-join Plus 40" pitchFamily="50" charset="0"/>
              </a:rPr>
              <a:t>At no financial cost </a:t>
            </a:r>
          </a:p>
          <a:p>
            <a:r>
              <a:rPr lang="en-GB" sz="3600" dirty="0">
                <a:latin typeface="Letter-join Plus 40" pitchFamily="50" charset="0"/>
              </a:rPr>
              <a:t>Within the normal school hours</a:t>
            </a:r>
          </a:p>
        </p:txBody>
      </p:sp>
      <p:sp>
        <p:nvSpPr>
          <p:cNvPr id="3" name="Title 2"/>
          <p:cNvSpPr>
            <a:spLocks noGrp="1"/>
          </p:cNvSpPr>
          <p:nvPr>
            <p:ph type="title"/>
          </p:nvPr>
        </p:nvSpPr>
        <p:spPr>
          <a:xfrm>
            <a:off x="457200" y="44624"/>
            <a:ext cx="8229600" cy="599189"/>
          </a:xfrm>
        </p:spPr>
        <p:txBody>
          <a:bodyPr>
            <a:normAutofit fontScale="90000"/>
          </a:bodyPr>
          <a:lstStyle/>
          <a:p>
            <a:pPr algn="ctr"/>
            <a:r>
              <a:rPr lang="en-GB" dirty="0">
                <a:solidFill>
                  <a:schemeClr val="bg2">
                    <a:lumMod val="75000"/>
                  </a:schemeClr>
                </a:solidFill>
                <a:latin typeface="Letter-join Plus 40" pitchFamily="50" charset="0"/>
              </a:rPr>
              <a:t>Local Area Visits</a:t>
            </a:r>
          </a:p>
        </p:txBody>
      </p:sp>
      <p:sp>
        <p:nvSpPr>
          <p:cNvPr id="5" name="TextBox 4">
            <a:extLst>
              <a:ext uri="{FF2B5EF4-FFF2-40B4-BE49-F238E27FC236}">
                <a16:creationId xmlns:a16="http://schemas.microsoft.com/office/drawing/2014/main" id="{94F70D3F-75D7-4BAA-BF41-8616432FBF75}"/>
              </a:ext>
            </a:extLst>
          </p:cNvPr>
          <p:cNvSpPr txBox="1"/>
          <p:nvPr/>
        </p:nvSpPr>
        <p:spPr>
          <a:xfrm>
            <a:off x="457200" y="828649"/>
            <a:ext cx="8229600" cy="984885"/>
          </a:xfrm>
          <a:prstGeom prst="rect">
            <a:avLst/>
          </a:prstGeom>
          <a:noFill/>
        </p:spPr>
        <p:txBody>
          <a:bodyPr wrap="square" rtlCol="0">
            <a:spAutoFit/>
          </a:bodyPr>
          <a:lstStyle/>
          <a:p>
            <a:pPr algn="ctr"/>
            <a:r>
              <a:rPr lang="en-GB" sz="2000" dirty="0">
                <a:solidFill>
                  <a:srgbClr val="FF0000"/>
                </a:solidFill>
              </a:rPr>
              <a:t>Due to the current situation, we are unable to offer opportunities such as local area visits at this time.</a:t>
            </a:r>
            <a:r>
              <a:rPr lang="en-GB" sz="2000" dirty="0"/>
              <a:t> </a:t>
            </a:r>
          </a:p>
          <a:p>
            <a:endParaRPr lang="en-GB" dirty="0"/>
          </a:p>
        </p:txBody>
      </p:sp>
    </p:spTree>
    <p:extLst>
      <p:ext uri="{BB962C8B-B14F-4D97-AF65-F5344CB8AC3E}">
        <p14:creationId xmlns:p14="http://schemas.microsoft.com/office/powerpoint/2010/main" val="2737319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673</TotalTime>
  <Words>1240</Words>
  <Application>Microsoft Office PowerPoint</Application>
  <PresentationFormat>On-screen Show (4:3)</PresentationFormat>
  <Paragraphs>89</Paragraphs>
  <Slides>12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Brush Script MT</vt:lpstr>
      <vt:lpstr>Calibri</vt:lpstr>
      <vt:lpstr>Century Gothic</vt:lpstr>
      <vt:lpstr>Letter-join Plus 40</vt:lpstr>
      <vt:lpstr>Lucida Sans Unicode</vt:lpstr>
      <vt:lpstr>Verdana</vt:lpstr>
      <vt:lpstr>Wingdings 2</vt:lpstr>
      <vt:lpstr>Wingdings 3</vt:lpstr>
      <vt:lpstr>Concourse</vt:lpstr>
      <vt:lpstr>Year 6 Curriculum Meeting September 2020</vt:lpstr>
      <vt:lpstr>Reading</vt:lpstr>
      <vt:lpstr>Key areas taught during guided reading </vt:lpstr>
      <vt:lpstr>Writing </vt:lpstr>
      <vt:lpstr> GPVS (Grammar, Punctuation, Vocabulary, Spelling) </vt:lpstr>
      <vt:lpstr>Maths</vt:lpstr>
      <vt:lpstr>Homework</vt:lpstr>
      <vt:lpstr>Homework</vt:lpstr>
      <vt:lpstr>Local Area Visits</vt:lpstr>
      <vt:lpstr>How can you help at home?</vt:lpstr>
      <vt:lpstr>How can you help at home?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Carly PEARSE</dc:creator>
  <cp:lastModifiedBy>S Burnard WLS</cp:lastModifiedBy>
  <cp:revision>121</cp:revision>
  <cp:lastPrinted>2018-09-20T13:13:33Z</cp:lastPrinted>
  <dcterms:created xsi:type="dcterms:W3CDTF">2015-10-09T14:34:05Z</dcterms:created>
  <dcterms:modified xsi:type="dcterms:W3CDTF">2020-09-14T17:20:34Z</dcterms:modified>
</cp:coreProperties>
</file>