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6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4CE3E-2289-45E8-8802-931D6DD3E778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475C9-1392-4676-BACD-14816EBCA6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222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647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59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66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68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86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20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65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32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35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28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E9877-6F1E-4C02-873A-1C8552BBE541}" type="datetimeFigureOut">
              <a:rPr lang="en-GB" smtClean="0"/>
              <a:t>25/11/2021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318DF-568D-4D36-8375-85D5DD5E5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70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456" y="2511380"/>
            <a:ext cx="11590114" cy="1325563"/>
          </a:xfrm>
        </p:spPr>
        <p:txBody>
          <a:bodyPr>
            <a:normAutofit/>
          </a:bodyPr>
          <a:lstStyle/>
          <a:p>
            <a:pPr algn="ctr"/>
            <a:r>
              <a:rPr lang="en-GB" sz="4800" u="sng" dirty="0">
                <a:latin typeface="Letter-join Plus 40" panose="02000505000000020003" pitchFamily="50" charset="0"/>
              </a:rPr>
              <a:t>WALT: </a:t>
            </a:r>
            <a:r>
              <a:rPr lang="en-GB" sz="4800" u="sng" dirty="0" smtClean="0">
                <a:latin typeface="Letter-join Plus 40" panose="02000505000000020003" pitchFamily="50" charset="0"/>
              </a:rPr>
              <a:t>Edit and redraft </a:t>
            </a:r>
            <a:r>
              <a:rPr lang="en-GB" sz="4800" u="sng" dirty="0">
                <a:latin typeface="Letter-join Plus 40" panose="02000505000000020003" pitchFamily="50" charset="0"/>
              </a:rPr>
              <a:t>a newspaper report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447763" y="487252"/>
            <a:ext cx="64128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4800" u="sng" dirty="0" smtClean="0">
                <a:latin typeface="Letter-join Plus 40" panose="02000505000000020003" pitchFamily="50" charset="0"/>
              </a:rPr>
              <a:t>Monday 29</a:t>
            </a:r>
            <a:r>
              <a:rPr lang="en-GB" sz="4800" u="sng" baseline="30000" dirty="0" smtClean="0">
                <a:latin typeface="Letter-join Plus 40" panose="02000505000000020003" pitchFamily="50" charset="0"/>
              </a:rPr>
              <a:t>th</a:t>
            </a:r>
            <a:r>
              <a:rPr lang="en-GB" sz="4800" u="sng" dirty="0" smtClean="0">
                <a:latin typeface="Letter-join Plus 40" panose="02000505000000020003" pitchFamily="50" charset="0"/>
              </a:rPr>
              <a:t> November</a:t>
            </a:r>
            <a:endParaRPr lang="en-GB" sz="4800" u="sng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55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169778"/>
              </p:ext>
            </p:extLst>
          </p:nvPr>
        </p:nvGraphicFramePr>
        <p:xfrm>
          <a:off x="321972" y="114847"/>
          <a:ext cx="11436641" cy="6873630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7904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1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73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Use</a:t>
                      </a:r>
                      <a:r>
                        <a:rPr lang="en-GB" sz="2400" b="1" u="sng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 this WAGOLL table to assess your writing skills, along with your target booklet</a:t>
                      </a:r>
                      <a:endParaRPr lang="en-GB" sz="24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Gripping headline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Written</a:t>
                      </a:r>
                      <a:r>
                        <a:rPr lang="en-GB" sz="2000" b="0" baseline="0" dirty="0" smtClean="0">
                          <a:effectLst/>
                          <a:latin typeface="Letter-join Plus 40" pitchFamily="50" charset="0"/>
                        </a:rPr>
                        <a:t> </a:t>
                      </a: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in </a:t>
                      </a: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the past </a:t>
                      </a: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tense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Introductory </a:t>
                      </a: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paragraph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Variety of punctuation</a:t>
                      </a:r>
                      <a:r>
                        <a:rPr lang="en-GB" sz="20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 (! ? ; ; . , -)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Key details (dates/times/numbers)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Picture with caption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5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Changed tense in the ending paragraph</a:t>
                      </a:r>
                      <a:endParaRPr lang="en-GB" sz="2000" b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  <a:p>
                      <a:endParaRPr lang="en-GB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888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 smtClean="0">
                        <a:effectLst/>
                        <a:latin typeface="Letter-join Plus 40" pitchFamily="50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Reported speech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 smtClean="0">
                          <a:effectLst/>
                          <a:latin typeface="Letter-join Plus 40" pitchFamily="50" charset="0"/>
                        </a:rPr>
                        <a:t>Direct speech, punctuated accurately</a:t>
                      </a:r>
                      <a:endParaRPr lang="en-GB" sz="2000" b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  <a:p>
                      <a:endParaRPr lang="en-GB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Fronted Adverbials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Subordinating Conjunctions (I SAW A WABUB)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Formal Language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30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1972" y="114847"/>
          <a:ext cx="11603865" cy="6627244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8020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3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978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Use</a:t>
                      </a:r>
                      <a:r>
                        <a:rPr lang="en-GB" sz="2400" b="1" u="sng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Letter-join Plus 40" pitchFamily="50" charset="0"/>
                          <a:ea typeface="Times New Roman"/>
                        </a:rPr>
                        <a:t> this WAGOLL table to assess your writing skills, along with your target booklet</a:t>
                      </a:r>
                      <a:endParaRPr lang="en-GB" sz="24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Have you included a gripping headline?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Have you written in the past tense?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Introductory paragraph?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Who is the report about?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What is the event you are reporting?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  <a:latin typeface="Letter-join Plus 40" pitchFamily="50" charset="0"/>
                        </a:rPr>
                        <a:t>Why did this event happen?</a:t>
                      </a:r>
                      <a:endParaRPr lang="en-GB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Where does the event take place?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When did this event take place?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  <a:latin typeface="Letter-join Plus 40" pitchFamily="50" charset="0"/>
                        </a:rPr>
                        <a:t>Have you included reported speech?</a:t>
                      </a:r>
                      <a:endParaRPr lang="en-GB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Have you included direct speech, punctuated accurately?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Have you included a picture and caption in your report?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97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  <a:latin typeface="Letter-join Plus 40" pitchFamily="50" charset="0"/>
                        </a:rPr>
                        <a:t>Changed tense in the ending paragraph?</a:t>
                      </a:r>
                      <a:endParaRPr lang="en-GB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Letter-join Plus 40" pitchFamily="50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47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88" y="289774"/>
            <a:ext cx="26902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u="sng" dirty="0">
                <a:latin typeface="Letter-join Plus 40" panose="02000505000000020003" pitchFamily="50" charset="0"/>
              </a:rPr>
              <a:t>Headline</a:t>
            </a:r>
          </a:p>
          <a:p>
            <a:endParaRPr lang="en-GB" sz="2000" dirty="0">
              <a:latin typeface="Letter-join Plus 40" panose="02000505000000020003" pitchFamily="50" charset="0"/>
            </a:endParaRPr>
          </a:p>
          <a:p>
            <a:r>
              <a:rPr lang="en-GB" sz="3600" u="sng" dirty="0">
                <a:latin typeface="Letter-join Plus 40" panose="02000505000000020003" pitchFamily="50" charset="0"/>
              </a:rPr>
              <a:t>Byline</a:t>
            </a:r>
          </a:p>
          <a:p>
            <a:endParaRPr lang="en-GB" sz="2000" dirty="0">
              <a:latin typeface="Letter-join Plus 40" panose="02000505000000020003" pitchFamily="50" charset="0"/>
            </a:endParaRPr>
          </a:p>
          <a:p>
            <a:r>
              <a:rPr lang="en-GB" sz="3600" u="sng" dirty="0">
                <a:latin typeface="Letter-join Plus 40" panose="02000505000000020003" pitchFamily="50" charset="0"/>
              </a:rPr>
              <a:t>Introduction</a:t>
            </a:r>
          </a:p>
          <a:p>
            <a:r>
              <a:rPr lang="en-GB" sz="3600" b="1" dirty="0">
                <a:latin typeface="Letter-join Plus 40" panose="02000505000000020003" pitchFamily="50" charset="0"/>
              </a:rPr>
              <a:t>Who: </a:t>
            </a:r>
          </a:p>
          <a:p>
            <a:endParaRPr lang="en-GB" sz="2000" b="1" dirty="0">
              <a:latin typeface="Letter-join Plus 40" panose="02000505000000020003" pitchFamily="50" charset="0"/>
            </a:endParaRPr>
          </a:p>
          <a:p>
            <a:r>
              <a:rPr lang="en-GB" sz="3600" b="1" dirty="0">
                <a:latin typeface="Letter-join Plus 40" panose="02000505000000020003" pitchFamily="50" charset="0"/>
              </a:rPr>
              <a:t>Where:</a:t>
            </a:r>
          </a:p>
          <a:p>
            <a:endParaRPr lang="en-GB" sz="2000" b="1" dirty="0">
              <a:latin typeface="Letter-join Plus 40" panose="02000505000000020003" pitchFamily="50" charset="0"/>
            </a:endParaRPr>
          </a:p>
          <a:p>
            <a:r>
              <a:rPr lang="en-GB" sz="3600" b="1" dirty="0">
                <a:latin typeface="Letter-join Plus 40" panose="02000505000000020003" pitchFamily="50" charset="0"/>
              </a:rPr>
              <a:t>When:</a:t>
            </a:r>
          </a:p>
          <a:p>
            <a:endParaRPr lang="en-GB" sz="2000" b="1" dirty="0">
              <a:latin typeface="Letter-join Plus 40" panose="02000505000000020003" pitchFamily="50" charset="0"/>
            </a:endParaRPr>
          </a:p>
          <a:p>
            <a:r>
              <a:rPr lang="en-GB" sz="3600" b="1" dirty="0">
                <a:latin typeface="Letter-join Plus 40" panose="02000505000000020003" pitchFamily="50" charset="0"/>
              </a:rPr>
              <a:t>What:</a:t>
            </a:r>
          </a:p>
          <a:p>
            <a:endParaRPr lang="en-GB" sz="2000" b="1" dirty="0">
              <a:latin typeface="Letter-join Plus 40" panose="02000505000000020003" pitchFamily="50" charset="0"/>
            </a:endParaRPr>
          </a:p>
          <a:p>
            <a:r>
              <a:rPr lang="en-GB" sz="3600" b="1" dirty="0">
                <a:latin typeface="Letter-join Plus 40" panose="02000505000000020003" pitchFamily="50" charset="0"/>
              </a:rPr>
              <a:t>Why: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47763" y="1171976"/>
            <a:ext cx="61303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u="sng" dirty="0" smtClean="0">
                <a:solidFill>
                  <a:schemeClr val="tx2">
                    <a:lumMod val="75000"/>
                  </a:schemeClr>
                </a:solidFill>
                <a:latin typeface="Letter-join Plus 40" panose="02000505000000020003" pitchFamily="50" charset="0"/>
              </a:rPr>
              <a:t>Finish writing your report then read through each section carefully with a purple pen.</a:t>
            </a:r>
          </a:p>
          <a:p>
            <a:endParaRPr lang="en-GB" sz="3600" b="1" u="sng" dirty="0">
              <a:solidFill>
                <a:schemeClr val="tx2">
                  <a:lumMod val="75000"/>
                </a:schemeClr>
              </a:solidFill>
              <a:latin typeface="Letter-join Plus 40" panose="02000505000000020003" pitchFamily="50" charset="0"/>
            </a:endParaRPr>
          </a:p>
          <a:p>
            <a:endParaRPr lang="en-GB" sz="3600" b="1" dirty="0">
              <a:solidFill>
                <a:schemeClr val="tx2">
                  <a:lumMod val="75000"/>
                </a:schemeClr>
              </a:solidFill>
              <a:latin typeface="Letter-join Plus 40" panose="02000505000000020003" pitchFamily="50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426039" y="289774"/>
            <a:ext cx="7765961" cy="4881093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4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290" y="888643"/>
            <a:ext cx="10515600" cy="57262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u="sng" dirty="0">
                <a:latin typeface="Letter-join Plus 40" panose="02000505000000020003" pitchFamily="50" charset="0"/>
              </a:rPr>
              <a:t>Main body</a:t>
            </a:r>
          </a:p>
          <a:p>
            <a:pPr marL="0" indent="0">
              <a:buNone/>
            </a:pPr>
            <a:endParaRPr lang="en-GB" u="sng" dirty="0">
              <a:latin typeface="Letter-join Plus 40" panose="02000505000000020003" pitchFamily="50" charset="0"/>
            </a:endParaRPr>
          </a:p>
          <a:p>
            <a:pPr marL="0" indent="0">
              <a:buNone/>
            </a:pPr>
            <a:r>
              <a:rPr lang="en-GB" dirty="0">
                <a:latin typeface="Letter-join Plus 40" panose="02000505000000020003" pitchFamily="50" charset="0"/>
              </a:rPr>
              <a:t>Paragraph 1:</a:t>
            </a:r>
          </a:p>
          <a:p>
            <a:pPr marL="0" indent="0">
              <a:buNone/>
            </a:pPr>
            <a:endParaRPr lang="en-GB" dirty="0">
              <a:latin typeface="Letter-join Plus 40" panose="02000505000000020003" pitchFamily="50" charset="0"/>
            </a:endParaRPr>
          </a:p>
          <a:p>
            <a:pPr marL="0" indent="0">
              <a:buNone/>
            </a:pPr>
            <a:r>
              <a:rPr lang="en-GB" dirty="0">
                <a:latin typeface="Letter-join Plus 40" panose="02000505000000020003" pitchFamily="50" charset="0"/>
              </a:rPr>
              <a:t>Paragraph 2:</a:t>
            </a:r>
          </a:p>
          <a:p>
            <a:pPr marL="0" indent="0">
              <a:buNone/>
            </a:pPr>
            <a:endParaRPr lang="en-GB" dirty="0">
              <a:latin typeface="Letter-join Plus 40" panose="02000505000000020003" pitchFamily="50" charset="0"/>
            </a:endParaRPr>
          </a:p>
          <a:p>
            <a:pPr marL="0" indent="0">
              <a:buNone/>
            </a:pPr>
            <a:r>
              <a:rPr lang="en-GB" dirty="0">
                <a:latin typeface="Letter-join Plus 40" panose="02000505000000020003" pitchFamily="50" charset="0"/>
              </a:rPr>
              <a:t>Paragraph 3:</a:t>
            </a:r>
          </a:p>
          <a:p>
            <a:pPr marL="0" indent="0">
              <a:buNone/>
            </a:pPr>
            <a:endParaRPr lang="en-GB" u="sng" dirty="0">
              <a:latin typeface="Letter-join Plus 40" panose="02000505000000020003" pitchFamily="50" charset="0"/>
            </a:endParaRPr>
          </a:p>
          <a:p>
            <a:pPr marL="0" indent="0">
              <a:buNone/>
            </a:pPr>
            <a:r>
              <a:rPr lang="en-GB" u="sng" dirty="0">
                <a:latin typeface="Letter-join Plus 40" panose="02000505000000020003" pitchFamily="50" charset="0"/>
              </a:rPr>
              <a:t>Sources</a:t>
            </a:r>
            <a:r>
              <a:rPr lang="en-GB" u="sng" dirty="0" smtClean="0">
                <a:latin typeface="Letter-join Plus 40" panose="02000505000000020003" pitchFamily="50" charset="0"/>
              </a:rPr>
              <a:t>: (include these in your body, use direct and reported/indirect speech)</a:t>
            </a:r>
            <a:endParaRPr lang="en-GB" u="sng" dirty="0">
              <a:latin typeface="Letter-join Plus 40" panose="02000505000000020003" pitchFamily="50" charset="0"/>
            </a:endParaRP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r>
              <a:rPr lang="en-GB" u="sng" dirty="0">
                <a:latin typeface="Letter-join Plus 40" pitchFamily="50" charset="0"/>
              </a:rPr>
              <a:t>Ending</a:t>
            </a:r>
            <a:r>
              <a:rPr lang="en-GB" u="sng" dirty="0" smtClean="0">
                <a:latin typeface="Letter-join Plus 40" pitchFamily="50" charset="0"/>
              </a:rPr>
              <a:t>: (you may change tense for this telling the reader what is happening now and what will happen next for those involved)</a:t>
            </a:r>
            <a:endParaRPr lang="en-GB" u="sng" dirty="0">
              <a:latin typeface="Letter-join Plus 4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39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093" y="746973"/>
            <a:ext cx="11590114" cy="4494728"/>
          </a:xfrm>
        </p:spPr>
        <p:txBody>
          <a:bodyPr>
            <a:normAutofit fontScale="90000"/>
          </a:bodyPr>
          <a:lstStyle/>
          <a:p>
            <a:r>
              <a:rPr lang="en-GB" sz="4800" b="1" dirty="0">
                <a:latin typeface="Letter-join Plus 40" panose="02000505000000020003" pitchFamily="50" charset="0"/>
              </a:rPr>
              <a:t>How to include direct speech into your report:</a:t>
            </a:r>
            <a:br>
              <a:rPr lang="en-GB" sz="4800" b="1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/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>“I was terrified,” commented a local resident when interviewed by the Mexican Express, “all I could hear were the warning sirens and thundering rumbles all around me, which I </a:t>
            </a:r>
            <a:r>
              <a:rPr lang="en-GB" sz="4800" dirty="0" smtClean="0">
                <a:latin typeface="Letter-join Plus 40" panose="02000505000000020003" pitchFamily="50" charset="0"/>
              </a:rPr>
              <a:t>know </a:t>
            </a:r>
            <a:r>
              <a:rPr lang="en-GB" sz="4800" dirty="0">
                <a:latin typeface="Letter-join Plus 40" panose="02000505000000020003" pitchFamily="50" charset="0"/>
              </a:rPr>
              <a:t>was the building beginning to weaken with every tremor,”</a:t>
            </a:r>
          </a:p>
        </p:txBody>
      </p:sp>
    </p:spTree>
    <p:extLst>
      <p:ext uri="{BB962C8B-B14F-4D97-AF65-F5344CB8AC3E}">
        <p14:creationId xmlns:p14="http://schemas.microsoft.com/office/powerpoint/2010/main" val="106513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093" y="746973"/>
            <a:ext cx="11590114" cy="5228824"/>
          </a:xfrm>
        </p:spPr>
        <p:txBody>
          <a:bodyPr>
            <a:normAutofit fontScale="90000"/>
          </a:bodyPr>
          <a:lstStyle/>
          <a:p>
            <a:r>
              <a:rPr lang="en-GB" sz="4800" b="1" dirty="0">
                <a:latin typeface="Letter-join Plus 40" panose="02000505000000020003" pitchFamily="50" charset="0"/>
              </a:rPr>
              <a:t>It is possible to include figurative language; for example, to use personification:</a:t>
            </a:r>
            <a:br>
              <a:rPr lang="en-GB" sz="4800" b="1" dirty="0">
                <a:latin typeface="Letter-join Plus 40" panose="02000505000000020003" pitchFamily="50" charset="0"/>
              </a:rPr>
            </a:br>
            <a:r>
              <a:rPr lang="en-GB" sz="4800" b="1" dirty="0">
                <a:latin typeface="Letter-join Plus 40" panose="02000505000000020003" pitchFamily="50" charset="0"/>
              </a:rPr>
              <a:t/>
            </a:r>
            <a:br>
              <a:rPr lang="en-GB" sz="4800" b="1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>The dust and debris clawed at citizens’ bodies…</a:t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/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>The shrill scream of the sirens were heard by all…</a:t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/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b="1" dirty="0">
                <a:latin typeface="Letter-join Plus 40" panose="02000505000000020003" pitchFamily="50" charset="0"/>
              </a:rPr>
              <a:t>Can you suggest a simile?</a:t>
            </a:r>
            <a:endParaRPr lang="en-GB" sz="4800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06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335" y="257576"/>
            <a:ext cx="11590114" cy="6222737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latin typeface="Letter-join Plus 40" panose="02000505000000020003" pitchFamily="50" charset="0"/>
              </a:rPr>
              <a:t>When you are drafting and writing your newspaper paper report, you must remember to constantly refer to your targets and the WAGOLL checklist for features of a newspaper report. </a:t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/>
            </a:r>
            <a:br>
              <a:rPr lang="en-GB" sz="4800" dirty="0">
                <a:latin typeface="Letter-join Plus 40" panose="02000505000000020003" pitchFamily="50" charset="0"/>
              </a:rPr>
            </a:br>
            <a:r>
              <a:rPr lang="en-GB" sz="4800" dirty="0">
                <a:latin typeface="Letter-join Plus 40" panose="02000505000000020003" pitchFamily="50" charset="0"/>
              </a:rPr>
              <a:t>Do not fall into the trap of making this sound like a story: remain factual and be aware of the formal language you ought to be using.  </a:t>
            </a:r>
          </a:p>
        </p:txBody>
      </p:sp>
    </p:spTree>
    <p:extLst>
      <p:ext uri="{BB962C8B-B14F-4D97-AF65-F5344CB8AC3E}">
        <p14:creationId xmlns:p14="http://schemas.microsoft.com/office/powerpoint/2010/main" val="4760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7275" y="585788"/>
            <a:ext cx="103155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Letter-join Plus 40" panose="02000505000000020003" pitchFamily="50" charset="0"/>
              </a:rPr>
              <a:t>When you have finished editing your newspaper report, you can stick in your pictures and captions.</a:t>
            </a:r>
          </a:p>
          <a:p>
            <a:endParaRPr lang="en-GB" sz="2200" dirty="0">
              <a:latin typeface="Letter-join Plus 40" panose="02000505000000020003" pitchFamily="50" charset="0"/>
            </a:endParaRPr>
          </a:p>
          <a:p>
            <a:r>
              <a:rPr lang="en-GB" sz="2200" dirty="0" smtClean="0">
                <a:latin typeface="Letter-join Plus 40" panose="02000505000000020003" pitchFamily="50" charset="0"/>
              </a:rPr>
              <a:t>Make sure you have read through your work and up-skilled it as much as possible</a:t>
            </a:r>
          </a:p>
          <a:p>
            <a:endParaRPr lang="en-GB" sz="2200" dirty="0">
              <a:latin typeface="Letter-join Plus 40" panose="02000505000000020003" pitchFamily="50" charset="0"/>
            </a:endParaRPr>
          </a:p>
          <a:p>
            <a:endParaRPr lang="en-GB" sz="2200" dirty="0" smtClean="0">
              <a:latin typeface="Letter-join Plus 40" panose="02000505000000020003" pitchFamily="50" charset="0"/>
            </a:endParaRPr>
          </a:p>
          <a:p>
            <a:endParaRPr lang="en-GB" sz="2200" dirty="0">
              <a:latin typeface="Letter-join Plus 40" panose="02000505000000020003" pitchFamily="50" charset="0"/>
            </a:endParaRPr>
          </a:p>
          <a:p>
            <a:r>
              <a:rPr lang="en-GB" sz="2200" dirty="0" smtClean="0">
                <a:latin typeface="Letter-join Plus 40" panose="02000505000000020003" pitchFamily="50" charset="0"/>
              </a:rPr>
              <a:t>You then use the WAGOLL on the next slide and make a key identifying the features you have included in your report.</a:t>
            </a:r>
            <a:endParaRPr lang="en-GB" sz="2200" dirty="0">
              <a:latin typeface="Letter-join Plus 40" panose="02000505000000020003" pitchFamily="50" charset="0"/>
            </a:endParaRPr>
          </a:p>
        </p:txBody>
      </p:sp>
      <p:pic>
        <p:nvPicPr>
          <p:cNvPr id="4" name="Picture 3" descr="Essay clipart purple pen, Essay purple pen Transparent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062" y="3509340"/>
            <a:ext cx="3443288" cy="299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9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200025"/>
            <a:ext cx="11572875" cy="65008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b="1" u="sng" dirty="0" smtClean="0">
                <a:solidFill>
                  <a:srgbClr val="C40CB7"/>
                </a:solidFill>
                <a:latin typeface="Letter-join Plus 40" panose="02000505000000020003" pitchFamily="50" charset="0"/>
              </a:rPr>
              <a:t>THINK </a:t>
            </a:r>
            <a:r>
              <a:rPr lang="en-GB" sz="2400" b="1" u="sng" dirty="0">
                <a:solidFill>
                  <a:srgbClr val="C40CB7"/>
                </a:solidFill>
                <a:latin typeface="Letter-join Plus 40" panose="02000505000000020003" pitchFamily="50" charset="0"/>
              </a:rPr>
              <a:t>PINK</a:t>
            </a:r>
            <a:endParaRPr lang="en-GB" sz="2400" u="sng" dirty="0">
              <a:solidFill>
                <a:srgbClr val="C40CB7"/>
              </a:solidFill>
              <a:latin typeface="Letter-join Plus 40" panose="02000505000000020003" pitchFamily="50" charset="0"/>
            </a:endParaRPr>
          </a:p>
          <a:p>
            <a:pPr lvl="0"/>
            <a:r>
              <a:rPr lang="en-GB" sz="2400" dirty="0">
                <a:latin typeface="Letter-join Plus 40" panose="02000505000000020003" pitchFamily="50" charset="0"/>
              </a:rPr>
              <a:t>highlight boring words and improve them, writing the better words in purple pen above the boring words</a:t>
            </a:r>
          </a:p>
          <a:p>
            <a:pPr marL="0" indent="0">
              <a:buNone/>
            </a:pPr>
            <a:endParaRPr lang="en-GB" sz="2400" b="1" u="sng" dirty="0" smtClean="0">
              <a:solidFill>
                <a:srgbClr val="7030A0"/>
              </a:solidFill>
              <a:latin typeface="Letter-join Plus 40" panose="02000505000000020003" pitchFamily="50" charset="0"/>
            </a:endParaRPr>
          </a:p>
          <a:p>
            <a:pPr marL="0" indent="0">
              <a:buNone/>
            </a:pPr>
            <a:r>
              <a:rPr lang="en-GB" sz="2400" b="1" u="sng" dirty="0" smtClean="0">
                <a:solidFill>
                  <a:srgbClr val="7030A0"/>
                </a:solidFill>
                <a:latin typeface="Letter-join Plus 40" panose="02000505000000020003" pitchFamily="50" charset="0"/>
              </a:rPr>
              <a:t>PURPLE </a:t>
            </a:r>
            <a:r>
              <a:rPr lang="en-GB" sz="2400" b="1" u="sng" dirty="0">
                <a:solidFill>
                  <a:srgbClr val="7030A0"/>
                </a:solidFill>
                <a:latin typeface="Letter-join Plus 40" panose="02000505000000020003" pitchFamily="50" charset="0"/>
              </a:rPr>
              <a:t>PEN</a:t>
            </a:r>
            <a:endParaRPr lang="en-GB" sz="2400" dirty="0">
              <a:solidFill>
                <a:srgbClr val="7030A0"/>
              </a:solidFill>
              <a:latin typeface="Letter-join Plus 40" panose="02000505000000020003" pitchFamily="50" charset="0"/>
            </a:endParaRPr>
          </a:p>
          <a:p>
            <a:pPr lvl="0"/>
            <a:r>
              <a:rPr lang="en-GB" sz="2400" dirty="0">
                <a:latin typeface="Letter-join Plus 40" panose="02000505000000020003" pitchFamily="50" charset="0"/>
              </a:rPr>
              <a:t>A</a:t>
            </a:r>
            <a:r>
              <a:rPr lang="en-GB" sz="2400" dirty="0" smtClean="0">
                <a:latin typeface="Letter-join Plus 40" panose="02000505000000020003" pitchFamily="50" charset="0"/>
              </a:rPr>
              <a:t>dd </a:t>
            </a:r>
            <a:r>
              <a:rPr lang="en-GB" sz="2400" dirty="0">
                <a:latin typeface="Letter-join Plus 40" panose="02000505000000020003" pitchFamily="50" charset="0"/>
              </a:rPr>
              <a:t>in interesting words E.g. power of 3 adjectives or </a:t>
            </a:r>
            <a:r>
              <a:rPr lang="en-GB" sz="2400" dirty="0" smtClean="0">
                <a:latin typeface="Letter-join Plus 40" panose="02000505000000020003" pitchFamily="50" charset="0"/>
              </a:rPr>
              <a:t>adverbs (you could use a thesaurus or </a:t>
            </a:r>
            <a:r>
              <a:rPr lang="en-GB" sz="2400" dirty="0" smtClean="0">
                <a:latin typeface="Letter-join Plus 40" panose="02000505000000020003" pitchFamily="50" charset="0"/>
              </a:rPr>
              <a:t>to </a:t>
            </a:r>
            <a:r>
              <a:rPr lang="en-GB" sz="2400" dirty="0" smtClean="0">
                <a:latin typeface="Letter-join Plus 40" panose="02000505000000020003" pitchFamily="50" charset="0"/>
              </a:rPr>
              <a:t>think of more interesting words)</a:t>
            </a:r>
            <a:endParaRPr lang="en-GB" sz="2400" dirty="0">
              <a:latin typeface="Letter-join Plus 40" panose="02000505000000020003" pitchFamily="50" charset="0"/>
            </a:endParaRPr>
          </a:p>
          <a:p>
            <a:pPr lvl="0"/>
            <a:r>
              <a:rPr lang="en-GB" sz="2400" dirty="0" smtClean="0">
                <a:latin typeface="Letter-join Plus 40" panose="02000505000000020003" pitchFamily="50" charset="0"/>
              </a:rPr>
              <a:t>Change some of the nouns to have variety </a:t>
            </a:r>
            <a:r>
              <a:rPr lang="en-GB" sz="2400" dirty="0" err="1" smtClean="0">
                <a:latin typeface="Letter-join Plus 40" panose="02000505000000020003" pitchFamily="50" charset="0"/>
              </a:rPr>
              <a:t>eg</a:t>
            </a:r>
            <a:r>
              <a:rPr lang="en-GB" sz="2400" dirty="0" smtClean="0">
                <a:latin typeface="Letter-join Plus 40" panose="02000505000000020003" pitchFamily="50" charset="0"/>
              </a:rPr>
              <a:t>. </a:t>
            </a:r>
            <a:r>
              <a:rPr lang="en-GB" sz="2400" dirty="0" smtClean="0">
                <a:latin typeface="Letter-join Plus 40" panose="02000505000000020003" pitchFamily="50" charset="0"/>
              </a:rPr>
              <a:t>the </a:t>
            </a:r>
            <a:r>
              <a:rPr lang="en-GB" sz="2400" dirty="0" err="1" smtClean="0">
                <a:latin typeface="Letter-join Plus 40" panose="02000505000000020003" pitchFamily="50" charset="0"/>
              </a:rPr>
              <a:t>catastrophy</a:t>
            </a:r>
            <a:r>
              <a:rPr lang="en-GB" sz="2400" dirty="0" smtClean="0">
                <a:latin typeface="Letter-join Plus 40" panose="02000505000000020003" pitchFamily="50" charset="0"/>
              </a:rPr>
              <a:t>, the devastating disaster</a:t>
            </a:r>
            <a:endParaRPr lang="en-GB" sz="2400" dirty="0">
              <a:latin typeface="Letter-join Plus 40" panose="02000505000000020003" pitchFamily="50" charset="0"/>
            </a:endParaRPr>
          </a:p>
          <a:p>
            <a:pPr lvl="0"/>
            <a:r>
              <a:rPr lang="en-GB" sz="2400" dirty="0" smtClean="0">
                <a:latin typeface="Letter-join Plus 40" panose="02000505000000020003" pitchFamily="50" charset="0"/>
              </a:rPr>
              <a:t>Check it is in past tense except for conclusion</a:t>
            </a:r>
            <a:endParaRPr lang="en-GB" sz="2400" dirty="0">
              <a:latin typeface="Letter-join Plus 40" panose="02000505000000020003" pitchFamily="50" charset="0"/>
            </a:endParaRPr>
          </a:p>
          <a:p>
            <a:pPr lvl="0"/>
            <a:r>
              <a:rPr lang="en-GB" sz="2400" dirty="0">
                <a:latin typeface="Letter-join Plus 40" panose="02000505000000020003" pitchFamily="50" charset="0"/>
              </a:rPr>
              <a:t>U</a:t>
            </a:r>
            <a:r>
              <a:rPr lang="en-GB" sz="2400" dirty="0" smtClean="0">
                <a:latin typeface="Letter-join Plus 40" panose="02000505000000020003" pitchFamily="50" charset="0"/>
              </a:rPr>
              <a:t>nderline </a:t>
            </a:r>
            <a:r>
              <a:rPr lang="en-GB" sz="2400" dirty="0">
                <a:latin typeface="Letter-join Plus 40" panose="02000505000000020003" pitchFamily="50" charset="0"/>
              </a:rPr>
              <a:t>spellings that you think may be </a:t>
            </a:r>
            <a:r>
              <a:rPr lang="en-GB" sz="2400" dirty="0" smtClean="0">
                <a:latin typeface="Letter-join Plus 40" panose="02000505000000020003" pitchFamily="50" charset="0"/>
              </a:rPr>
              <a:t>wrong, remember </a:t>
            </a:r>
            <a:r>
              <a:rPr lang="en-GB" sz="2400" dirty="0">
                <a:latin typeface="Letter-join Plus 40" panose="02000505000000020003" pitchFamily="50" charset="0"/>
              </a:rPr>
              <a:t>to think about homophones too</a:t>
            </a:r>
          </a:p>
          <a:p>
            <a:r>
              <a:rPr lang="en-GB" sz="2400" dirty="0" smtClean="0">
                <a:latin typeface="Letter-join Plus 40" panose="02000505000000020003" pitchFamily="50" charset="0"/>
              </a:rPr>
              <a:t>Carefully </a:t>
            </a:r>
            <a:r>
              <a:rPr lang="en-GB" sz="2400" dirty="0">
                <a:latin typeface="Letter-join Plus 40" panose="02000505000000020003" pitchFamily="50" charset="0"/>
              </a:rPr>
              <a:t>check the punctuation </a:t>
            </a:r>
            <a:r>
              <a:rPr lang="en-GB" sz="2400" dirty="0" smtClean="0">
                <a:latin typeface="Letter-join Plus 40" panose="02000505000000020003" pitchFamily="50" charset="0"/>
              </a:rPr>
              <a:t>and </a:t>
            </a:r>
            <a:r>
              <a:rPr lang="en-GB" sz="2400" dirty="0">
                <a:latin typeface="Letter-join Plus 40" panose="02000505000000020003" pitchFamily="50" charset="0"/>
              </a:rPr>
              <a:t>add in </a:t>
            </a:r>
            <a:r>
              <a:rPr lang="en-GB" sz="2400" dirty="0" smtClean="0">
                <a:latin typeface="Letter-join Plus 40" panose="02000505000000020003" pitchFamily="50" charset="0"/>
              </a:rPr>
              <a:t>commas and semi colons </a:t>
            </a:r>
            <a:r>
              <a:rPr lang="en-GB" sz="2400" dirty="0">
                <a:latin typeface="Letter-join Plus 40" panose="02000505000000020003" pitchFamily="50" charset="0"/>
              </a:rPr>
              <a:t>where they are </a:t>
            </a:r>
            <a:r>
              <a:rPr lang="en-GB" sz="2400" dirty="0" smtClean="0">
                <a:latin typeface="Letter-join Plus 40" panose="02000505000000020003" pitchFamily="50" charset="0"/>
              </a:rPr>
              <a:t>needed</a:t>
            </a:r>
          </a:p>
          <a:p>
            <a:r>
              <a:rPr lang="en-GB" sz="2400" dirty="0" smtClean="0">
                <a:latin typeface="Letter-join Plus 40" panose="02000505000000020003" pitchFamily="50" charset="0"/>
              </a:rPr>
              <a:t>Look </a:t>
            </a:r>
            <a:r>
              <a:rPr lang="en-GB" sz="2400" dirty="0">
                <a:latin typeface="Letter-join Plus 40" panose="02000505000000020003" pitchFamily="50" charset="0"/>
              </a:rPr>
              <a:t>for opportunities to add in fronted adverbials / fronted similes / noun phrases </a:t>
            </a:r>
            <a:r>
              <a:rPr lang="en-GB" sz="2400" dirty="0" smtClean="0">
                <a:latin typeface="Letter-join Plus 40" panose="02000505000000020003" pitchFamily="50" charset="0"/>
              </a:rPr>
              <a:t>etc.</a:t>
            </a:r>
          </a:p>
          <a:p>
            <a:r>
              <a:rPr lang="en-GB" sz="2400" dirty="0" smtClean="0">
                <a:latin typeface="Letter-join Plus 40" panose="02000505000000020003" pitchFamily="50" charset="0"/>
              </a:rPr>
              <a:t>Can </a:t>
            </a:r>
            <a:r>
              <a:rPr lang="en-GB" sz="2400" dirty="0">
                <a:latin typeface="Letter-join Plus 40" panose="02000505000000020003" pitchFamily="50" charset="0"/>
              </a:rPr>
              <a:t>you re-order any sentences? E.g. so that a simile becomes a fronted simile</a:t>
            </a:r>
          </a:p>
          <a:p>
            <a:pPr marL="0" lvl="0" indent="0">
              <a:buNone/>
            </a:pPr>
            <a:endParaRPr lang="en-GB" dirty="0" smtClean="0">
              <a:solidFill>
                <a:srgbClr val="7030A0"/>
              </a:solidFill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74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638</Words>
  <Application>Microsoft Office PowerPoint</Application>
  <PresentationFormat>Widescreen</PresentationFormat>
  <Paragraphs>101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Letter-join Plus 40</vt:lpstr>
      <vt:lpstr>Times New Roman</vt:lpstr>
      <vt:lpstr>Office Theme</vt:lpstr>
      <vt:lpstr>WALT: Edit and redraft a newspaper report </vt:lpstr>
      <vt:lpstr>PowerPoint Presentation</vt:lpstr>
      <vt:lpstr>PowerPoint Presentation</vt:lpstr>
      <vt:lpstr>PowerPoint Presentation</vt:lpstr>
      <vt:lpstr>How to include direct speech into your report:  “I was terrified,” commented a local resident when interviewed by the Mexican Express, “all I could hear were the warning sirens and thundering rumbles all around me, which I know was the building beginning to weaken with every tremor,”</vt:lpstr>
      <vt:lpstr>It is possible to include figurative language; for example, to use personification:  The dust and debris clawed at citizens’ bodies…  The shrill scream of the sirens were heard by all…  Can you suggest a simile?</vt:lpstr>
      <vt:lpstr>When you are drafting and writing your newspaper paper report, you must remember to constantly refer to your targets and the WAGOLL checklist for features of a newspaper report.   Do not fall into the trap of making this sound like a story: remain factual and be aware of the formal language you ought to be using.  </vt:lpstr>
      <vt:lpstr>PowerPoint Presentation</vt:lpstr>
      <vt:lpstr>PowerPoint Presentation</vt:lpstr>
      <vt:lpstr>PowerPoint Presentation</vt:lpstr>
    </vt:vector>
  </TitlesOfParts>
  <Company>Warwickshire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WALT: Edit and redraft a newspaper report</dc:title>
  <dc:creator>J Younghusband WLS</dc:creator>
  <cp:lastModifiedBy>J Younghusband WLS</cp:lastModifiedBy>
  <cp:revision>4</cp:revision>
  <cp:lastPrinted>2021-11-25T15:49:37Z</cp:lastPrinted>
  <dcterms:created xsi:type="dcterms:W3CDTF">2021-11-25T15:16:07Z</dcterms:created>
  <dcterms:modified xsi:type="dcterms:W3CDTF">2021-11-25T15:53:36Z</dcterms:modified>
</cp:coreProperties>
</file>