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71" r:id="rId4"/>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FF37-4E37-4047-BA86-A61C702B9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1C217B-A80B-4A35-AE08-EC115C6AE6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93E4D1-E1F4-4643-B6D3-D899691B3906}"/>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D02EE215-55E8-4B4D-A85D-4F3176373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F062C-3DDF-4A04-B319-C0C887AA108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6084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DC10-968D-46E2-B8AA-F6480FCB8B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212AB3-AAD1-4423-B02D-703B9B60F6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7CC7D5-D35C-454B-BDEA-2BDFBE7E8303}"/>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957D4A1D-48B5-44C1-8858-C801FAF87E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0C936B-585B-4974-A049-B62C4F02AD74}"/>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112192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861F8-8A2C-4D96-961B-E30D08CF13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E519DB-1E4E-4076-9D95-1EE5E173C6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24FFA-074E-4729-8FD3-EA4203CEA75E}"/>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77841D30-8B70-4569-8BB2-F4D0CE1DDB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9991CC-8819-494A-9638-1751C7AC2EE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70436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88C59-DB57-4950-BAF3-E57540C449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2DFDA8-4029-4D46-B742-E6C073D04E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366F7D-4F99-4E5F-9A21-2DB30B58DB48}"/>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8E296F16-3585-4D86-84CF-88BF44CD1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AF309-5F2C-4768-B6AB-A75184F1FEAD}"/>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105227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6116-E6E3-4236-A9E2-6B1ADFC84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4CA601-E913-4BCD-BA45-0C1041D7DE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9C40D-2A65-425E-8BC5-88B7C6D5A1D8}"/>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482A9D58-91E8-46E5-BB1D-E3C00B6E85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BA45D5-B122-4D3A-A8AC-9EA79BD4E2E4}"/>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60765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1235-068D-4321-8443-E66A29AD31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056480-F1A5-4D7D-9ECD-387DA52E5C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D19464-C235-4BF9-99B9-5735467ADC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53B9FF-0CA8-46B0-BFAD-3433A687381C}"/>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6" name="Footer Placeholder 5">
            <a:extLst>
              <a:ext uri="{FF2B5EF4-FFF2-40B4-BE49-F238E27FC236}">
                <a16:creationId xmlns:a16="http://schemas.microsoft.com/office/drawing/2014/main" id="{25852D83-68D9-40EE-AC90-4B176CB74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0E25E7-A108-4117-A4A5-1CB6DFC4DBE7}"/>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59675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C55F7-36D5-4A18-8C22-A4190483E1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8B82E6-D9BF-4387-A0B9-8A2CDC971A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DEAA55-B2B7-431B-A729-6719FA9D30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CA6782-83CA-4997-A75A-2AFED896B0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C3C149-4936-4803-BDAF-9088818D21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E14B73-4E54-43F4-BA93-778DF87D26EF}"/>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8" name="Footer Placeholder 7">
            <a:extLst>
              <a:ext uri="{FF2B5EF4-FFF2-40B4-BE49-F238E27FC236}">
                <a16:creationId xmlns:a16="http://schemas.microsoft.com/office/drawing/2014/main" id="{20E1CF44-4CEE-43C0-ACB8-F800F5BAC7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CA0F30-5D48-44AC-8D84-D7AB81B032F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30881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32E7-C9F0-4B2F-8825-20112AC3DF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DB3419-FF99-4DA9-8290-1E0597585705}"/>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4" name="Footer Placeholder 3">
            <a:extLst>
              <a:ext uri="{FF2B5EF4-FFF2-40B4-BE49-F238E27FC236}">
                <a16:creationId xmlns:a16="http://schemas.microsoft.com/office/drawing/2014/main" id="{E8D49871-773C-4656-802F-CD47D94CB7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0D4E0A-B8CA-40EC-9B05-5E97092F4EC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34614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FE6A8-6278-49D5-96FA-2A7FE9E3B71C}"/>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3" name="Footer Placeholder 2">
            <a:extLst>
              <a:ext uri="{FF2B5EF4-FFF2-40B4-BE49-F238E27FC236}">
                <a16:creationId xmlns:a16="http://schemas.microsoft.com/office/drawing/2014/main" id="{FE02D53D-BBF6-4DEF-B643-295234055A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F504E5-4893-4FEC-90A3-8D914FE6DC26}"/>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09498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1B43-CE89-4F8C-8133-95A6C01BE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4574BF-9792-4E0F-9FB4-98D83D9C7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885587-98B4-4A46-A09E-9C871A4C73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27F9F8-D439-45D1-B594-E932317DC6D1}"/>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6" name="Footer Placeholder 5">
            <a:extLst>
              <a:ext uri="{FF2B5EF4-FFF2-40B4-BE49-F238E27FC236}">
                <a16:creationId xmlns:a16="http://schemas.microsoft.com/office/drawing/2014/main" id="{276F2F41-A137-43F3-B56F-F01EB398ED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99C8DC-4A74-4499-B4EA-E9FFC57D7CCF}"/>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27489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17CA-7CB1-47CB-916C-440D23117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00E082-EBAB-4ACD-BD1B-FF742937D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6CA136-F1AA-4010-8CB2-BABCE8266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EE0D3-45A1-41CC-BC6E-27164DB038BB}"/>
              </a:ext>
            </a:extLst>
          </p:cNvPr>
          <p:cNvSpPr>
            <a:spLocks noGrp="1"/>
          </p:cNvSpPr>
          <p:nvPr>
            <p:ph type="dt" sz="half" idx="10"/>
          </p:nvPr>
        </p:nvSpPr>
        <p:spPr/>
        <p:txBody>
          <a:bodyPr/>
          <a:lstStyle/>
          <a:p>
            <a:fld id="{9A9E826D-4C3D-463B-8F87-4999D24844BB}" type="datetimeFigureOut">
              <a:rPr lang="en-GB" smtClean="0"/>
              <a:t>19/01/2021</a:t>
            </a:fld>
            <a:endParaRPr lang="en-GB"/>
          </a:p>
        </p:txBody>
      </p:sp>
      <p:sp>
        <p:nvSpPr>
          <p:cNvPr id="6" name="Footer Placeholder 5">
            <a:extLst>
              <a:ext uri="{FF2B5EF4-FFF2-40B4-BE49-F238E27FC236}">
                <a16:creationId xmlns:a16="http://schemas.microsoft.com/office/drawing/2014/main" id="{649CABF5-A408-42EA-A0C5-9071ED965A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831896-55C5-4054-9CA3-D2EDC236EC95}"/>
              </a:ext>
            </a:extLst>
          </p:cNvPr>
          <p:cNvSpPr>
            <a:spLocks noGrp="1"/>
          </p:cNvSpPr>
          <p:nvPr>
            <p:ph type="sldNum" sz="quarter" idx="12"/>
          </p:nvPr>
        </p:nvSpPr>
        <p:spPr/>
        <p:txBody>
          <a:bodyPr/>
          <a:lstStyle/>
          <a:p>
            <a:fld id="{26C2B6AA-AD6B-4FE3-B119-5878AC579DDF}" type="slidenum">
              <a:rPr lang="en-GB" smtClean="0"/>
              <a:t>‹#›</a:t>
            </a:fld>
            <a:endParaRPr lang="en-GB"/>
          </a:p>
        </p:txBody>
      </p:sp>
    </p:spTree>
    <p:extLst>
      <p:ext uri="{BB962C8B-B14F-4D97-AF65-F5344CB8AC3E}">
        <p14:creationId xmlns:p14="http://schemas.microsoft.com/office/powerpoint/2010/main" val="254403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29C917-7B77-425F-8B6C-69E0838DD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4AF23B-7544-4DDD-B45C-46B5DADE55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5FF081-9BFB-4C8C-B91B-682AC5E605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E826D-4C3D-463B-8F87-4999D24844BB}" type="datetimeFigureOut">
              <a:rPr lang="en-GB" smtClean="0"/>
              <a:t>19/01/2021</a:t>
            </a:fld>
            <a:endParaRPr lang="en-GB"/>
          </a:p>
        </p:txBody>
      </p:sp>
      <p:sp>
        <p:nvSpPr>
          <p:cNvPr id="5" name="Footer Placeholder 4">
            <a:extLst>
              <a:ext uri="{FF2B5EF4-FFF2-40B4-BE49-F238E27FC236}">
                <a16:creationId xmlns:a16="http://schemas.microsoft.com/office/drawing/2014/main" id="{47210C11-1F9D-427C-8561-0C9437B1C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331FD8-AD4D-47AF-A467-DC19E87335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2B6AA-AD6B-4FE3-B119-5878AC579DDF}" type="slidenum">
              <a:rPr lang="en-GB" smtClean="0"/>
              <a:t>‹#›</a:t>
            </a:fld>
            <a:endParaRPr lang="en-GB"/>
          </a:p>
        </p:txBody>
      </p:sp>
    </p:spTree>
    <p:extLst>
      <p:ext uri="{BB962C8B-B14F-4D97-AF65-F5344CB8AC3E}">
        <p14:creationId xmlns:p14="http://schemas.microsoft.com/office/powerpoint/2010/main" val="3632658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teach/school-radio/english-ks1--ks2-carries-war/zk7mcqt" TargetMode="External"/><Relationship Id="rId2" Type="http://schemas.openxmlformats.org/officeDocument/2006/relationships/hyperlink" Target="https://www.bbc.co.uk/teach/school-radio/english-ks1--ks2-episode1-carries-war/zm77gw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1016" y="2693988"/>
            <a:ext cx="8856984" cy="1470025"/>
          </a:xfrm>
        </p:spPr>
        <p:txBody>
          <a:bodyPr>
            <a:normAutofit fontScale="90000"/>
          </a:bodyPr>
          <a:lstStyle/>
          <a:p>
            <a:pPr algn="l"/>
            <a:r>
              <a:rPr lang="en-GB" sz="3300" dirty="0">
                <a:latin typeface="Letter-join Plus 40" panose="02000505000000020003" pitchFamily="50" charset="0"/>
                <a:hlinkClick r:id="rId2"/>
              </a:rPr>
              <a:t/>
            </a:r>
            <a:br>
              <a:rPr lang="en-GB" sz="3300" dirty="0">
                <a:latin typeface="Letter-join Plus 40" panose="02000505000000020003" pitchFamily="50" charset="0"/>
                <a:hlinkClick r:id="rId2"/>
              </a:rPr>
            </a:br>
            <a:r>
              <a:rPr lang="en-GB" sz="3300" dirty="0">
                <a:latin typeface="Letter-join Plus 40" panose="02000505000000020003" pitchFamily="50" charset="0"/>
                <a:hlinkClick r:id="rId3"/>
              </a:rPr>
              <a:t>https://www.bbc.co.uk/teach/school-radio/english-ks1--ks2-carries-war/zk7mcqt</a:t>
            </a:r>
            <a:r>
              <a:rPr lang="en-GB" sz="3300" dirty="0">
                <a:latin typeface="Letter-join Plus 40" panose="02000505000000020003" pitchFamily="50" charset="0"/>
              </a:rPr>
              <a:t/>
            </a:r>
            <a:br>
              <a:rPr lang="en-GB" sz="3300" dirty="0">
                <a:latin typeface="Letter-join Plus 40" panose="02000505000000020003" pitchFamily="50" charset="0"/>
              </a:rPr>
            </a:br>
            <a:endParaRPr lang="en-GB" sz="3300" dirty="0">
              <a:latin typeface="Letter-join Plus 40" panose="02000505000000020003" pitchFamily="50" charset="0"/>
            </a:endParaRPr>
          </a:p>
        </p:txBody>
      </p:sp>
      <p:sp>
        <p:nvSpPr>
          <p:cNvPr id="3" name="TextBox 2">
            <a:extLst>
              <a:ext uri="{FF2B5EF4-FFF2-40B4-BE49-F238E27FC236}">
                <a16:creationId xmlns:a16="http://schemas.microsoft.com/office/drawing/2014/main" id="{C6D66CBF-7770-4B38-BB42-23B86D853659}"/>
              </a:ext>
            </a:extLst>
          </p:cNvPr>
          <p:cNvSpPr txBox="1"/>
          <p:nvPr/>
        </p:nvSpPr>
        <p:spPr>
          <a:xfrm>
            <a:off x="2063552" y="692697"/>
            <a:ext cx="7992888" cy="1384995"/>
          </a:xfrm>
          <a:prstGeom prst="rect">
            <a:avLst/>
          </a:prstGeom>
          <a:noFill/>
        </p:spPr>
        <p:txBody>
          <a:bodyPr wrap="square" rtlCol="0">
            <a:spAutoFit/>
          </a:bodyPr>
          <a:lstStyle/>
          <a:p>
            <a:r>
              <a:rPr lang="en-GB" sz="2800" dirty="0">
                <a:latin typeface="Letter-join Plus 40" panose="02000505000000020003" pitchFamily="50" charset="0"/>
              </a:rPr>
              <a:t>This is the BBC radio programme of Carrie’s War. Listen to episode </a:t>
            </a:r>
            <a:r>
              <a:rPr lang="en-GB" sz="2800" dirty="0" smtClean="0">
                <a:latin typeface="Letter-join Plus 40" panose="02000505000000020003" pitchFamily="50" charset="0"/>
              </a:rPr>
              <a:t>3 </a:t>
            </a:r>
            <a:r>
              <a:rPr lang="en-GB" sz="2800" dirty="0">
                <a:latin typeface="Letter-join Plus 40" panose="02000505000000020003" pitchFamily="50" charset="0"/>
              </a:rPr>
              <a:t>which links to the following questions.  </a:t>
            </a:r>
          </a:p>
        </p:txBody>
      </p:sp>
      <p:sp>
        <p:nvSpPr>
          <p:cNvPr id="4" name="TextBox 3">
            <a:extLst>
              <a:ext uri="{FF2B5EF4-FFF2-40B4-BE49-F238E27FC236}">
                <a16:creationId xmlns:a16="http://schemas.microsoft.com/office/drawing/2014/main" id="{8CB43DD1-FE12-44C5-AC4B-81433E6BD8B6}"/>
              </a:ext>
            </a:extLst>
          </p:cNvPr>
          <p:cNvSpPr txBox="1"/>
          <p:nvPr/>
        </p:nvSpPr>
        <p:spPr>
          <a:xfrm>
            <a:off x="2099556" y="4383427"/>
            <a:ext cx="7992888" cy="1384995"/>
          </a:xfrm>
          <a:prstGeom prst="rect">
            <a:avLst/>
          </a:prstGeom>
          <a:noFill/>
        </p:spPr>
        <p:txBody>
          <a:bodyPr wrap="square" rtlCol="0">
            <a:spAutoFit/>
          </a:bodyPr>
          <a:lstStyle/>
          <a:p>
            <a:r>
              <a:rPr lang="en-GB" sz="2800" dirty="0">
                <a:latin typeface="Letter-join Plus 40" panose="02000505000000020003" pitchFamily="50" charset="0"/>
              </a:rPr>
              <a:t>Read the questions before listening to the audio so that you know what information you are focusing on.  </a:t>
            </a:r>
          </a:p>
        </p:txBody>
      </p:sp>
    </p:spTree>
    <p:extLst>
      <p:ext uri="{BB962C8B-B14F-4D97-AF65-F5344CB8AC3E}">
        <p14:creationId xmlns:p14="http://schemas.microsoft.com/office/powerpoint/2010/main" val="145169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0" y="0"/>
            <a:ext cx="9918645" cy="7355860"/>
          </a:xfrm>
          <a:prstGeom prst="rect">
            <a:avLst/>
          </a:prstGeom>
        </p:spPr>
        <p:txBody>
          <a:bodyPr wrap="square">
            <a:spAutoFit/>
          </a:bodyPr>
          <a:lstStyle/>
          <a:p>
            <a:pPr algn="ctr"/>
            <a:r>
              <a:rPr lang="en-US" sz="3200" u="sng" dirty="0">
                <a:solidFill>
                  <a:srgbClr val="000000"/>
                </a:solidFill>
                <a:latin typeface="Letter-join Plus 40" panose="02000505000000020003" pitchFamily="50" charset="0"/>
                <a:ea typeface="Arial Unicode MS"/>
                <a:cs typeface="Arial Unicode MS"/>
              </a:rPr>
              <a:t>Task 3</a:t>
            </a:r>
            <a:endParaRPr lang="en-GB" sz="2000" dirty="0">
              <a:solidFill>
                <a:srgbClr val="000000"/>
              </a:solidFill>
              <a:latin typeface="Letter-join Plus 40" panose="02000505000000020003" pitchFamily="50" charset="0"/>
              <a:ea typeface="Arial Unicode MS"/>
              <a:cs typeface="Arial Unicode MS"/>
            </a:endParaRPr>
          </a:p>
          <a:p>
            <a:endParaRPr lang="en-GB" sz="2200" dirty="0">
              <a:solidFill>
                <a:srgbClr val="000000"/>
              </a:solidFill>
              <a:latin typeface="Letter-join Plus 40" panose="02000505000000020003" pitchFamily="50" charset="0"/>
              <a:ea typeface="Arial Unicode MS"/>
              <a:cs typeface="Arial Unicode MS"/>
            </a:endParaRPr>
          </a:p>
          <a:p>
            <a:pPr marL="457200" indent="-457200">
              <a:buAutoNum type="arabicPeriod"/>
            </a:pPr>
            <a:r>
              <a:rPr lang="en-GB" sz="2200" dirty="0">
                <a:solidFill>
                  <a:srgbClr val="000000"/>
                </a:solidFill>
                <a:latin typeface="Letter-join Plus 40" panose="02000505000000020003" pitchFamily="50" charset="0"/>
                <a:ea typeface="Arial Unicode MS"/>
                <a:cs typeface="Arial Unicode MS"/>
              </a:rPr>
              <a:t>Before listening to the audio, predict how Nick and Carrie will react to their mother’s visit.</a:t>
            </a:r>
          </a:p>
          <a:p>
            <a:pPr marL="457200" indent="-457200">
              <a:buAutoNum type="arabicPeriod"/>
            </a:pPr>
            <a:endParaRPr lang="en-GB" sz="2200" dirty="0">
              <a:solidFill>
                <a:srgbClr val="000000"/>
              </a:solidFill>
              <a:latin typeface="Letter-join Plus 40" panose="02000505000000020003" pitchFamily="50" charset="0"/>
              <a:ea typeface="Arial Unicode MS"/>
              <a:cs typeface="Arial Unicode MS"/>
            </a:endParaRPr>
          </a:p>
          <a:p>
            <a:pPr marL="457200" indent="-457200">
              <a:buAutoNum type="arabicPeriod"/>
            </a:pPr>
            <a:r>
              <a:rPr lang="en-GB" sz="2200" dirty="0">
                <a:solidFill>
                  <a:srgbClr val="000000"/>
                </a:solidFill>
                <a:latin typeface="Letter-join Plus 40" panose="02000505000000020003" pitchFamily="50" charset="0"/>
                <a:ea typeface="Arial Unicode MS"/>
                <a:cs typeface="Arial Unicode MS"/>
              </a:rPr>
              <a:t>Define the words: privy and chilblains.</a:t>
            </a:r>
          </a:p>
          <a:p>
            <a:pPr marL="457200" indent="-457200">
              <a:buAutoNum type="arabicPeriod"/>
            </a:pPr>
            <a:endParaRPr lang="en-GB" sz="2200" dirty="0">
              <a:solidFill>
                <a:srgbClr val="000000"/>
              </a:solidFill>
              <a:latin typeface="Letter-join Plus 40" panose="02000505000000020003" pitchFamily="50" charset="0"/>
              <a:ea typeface="Arial Unicode MS"/>
              <a:cs typeface="Arial Unicode MS"/>
            </a:endParaRPr>
          </a:p>
          <a:p>
            <a:pPr marL="457200" indent="-457200">
              <a:buAutoNum type="arabicPeriod"/>
            </a:pPr>
            <a:r>
              <a:rPr lang="en-GB" sz="2200" dirty="0">
                <a:solidFill>
                  <a:srgbClr val="000000"/>
                </a:solidFill>
                <a:latin typeface="Letter-join Plus 40" panose="02000505000000020003" pitchFamily="50" charset="0"/>
                <a:ea typeface="Arial Unicode MS"/>
                <a:cs typeface="Arial Unicode MS"/>
              </a:rPr>
              <a:t>H</a:t>
            </a:r>
            <a:r>
              <a:rPr lang="en-GB" sz="2200" dirty="0">
                <a:latin typeface="Letter-join Plus 40" panose="02000505000000020003" pitchFamily="50" charset="0"/>
              </a:rPr>
              <a:t>ow does Mr. Evans try to create a good impression when Carrie and Nick’s mother visits them: what does he do to try to impress her?</a:t>
            </a:r>
          </a:p>
          <a:p>
            <a:pPr marL="457200" indent="-457200">
              <a:buAutoNum type="arabicPeriod"/>
            </a:pPr>
            <a:endParaRPr lang="en-GB" sz="2200" dirty="0">
              <a:latin typeface="Letter-join Plus 40" panose="02000505000000020003" pitchFamily="50" charset="0"/>
            </a:endParaRPr>
          </a:p>
          <a:p>
            <a:pPr marL="457200" indent="-457200">
              <a:buAutoNum type="arabicPeriod"/>
            </a:pPr>
            <a:r>
              <a:rPr lang="en-GB" sz="2200" dirty="0">
                <a:latin typeface="Letter-join Plus 40" panose="02000505000000020003" pitchFamily="50" charset="0"/>
              </a:rPr>
              <a:t>Why does Nick refuse a biscuit when his mother is there? Why is she surprised? </a:t>
            </a:r>
          </a:p>
          <a:p>
            <a:pPr marL="457200" indent="-457200">
              <a:buAutoNum type="arabicPeriod"/>
            </a:pPr>
            <a:endParaRPr lang="en-GB" sz="2200" dirty="0">
              <a:latin typeface="Letter-join Plus 40" panose="02000505000000020003" pitchFamily="50" charset="0"/>
            </a:endParaRPr>
          </a:p>
          <a:p>
            <a:pPr marL="457200" indent="-457200">
              <a:buAutoNum type="arabicPeriod"/>
            </a:pPr>
            <a:r>
              <a:rPr lang="en-GB" sz="2200" dirty="0">
                <a:latin typeface="Letter-join Plus 40" panose="02000505000000020003" pitchFamily="50" charset="0"/>
              </a:rPr>
              <a:t>What does Carrie worry about during her mother’s visit? </a:t>
            </a:r>
          </a:p>
          <a:p>
            <a:pPr marL="457200" indent="-457200">
              <a:buAutoNum type="arabicPeriod"/>
            </a:pPr>
            <a:endParaRPr lang="en-GB" sz="2200" dirty="0">
              <a:latin typeface="Letter-join Plus 40" panose="02000505000000020003" pitchFamily="50" charset="0"/>
            </a:endParaRPr>
          </a:p>
          <a:p>
            <a:pPr marL="457200" indent="-457200">
              <a:buAutoNum type="arabicPeriod"/>
            </a:pPr>
            <a:r>
              <a:rPr lang="en-GB" sz="2200" dirty="0">
                <a:latin typeface="Letter-join Plus 40" panose="02000505000000020003" pitchFamily="50" charset="0"/>
              </a:rPr>
              <a:t>Who lives at Druid’s Bottom? </a:t>
            </a:r>
          </a:p>
          <a:p>
            <a:pPr marL="457200" indent="-457200">
              <a:buAutoNum type="arabicPeriod"/>
            </a:pPr>
            <a:endParaRPr lang="en-GB" sz="2200" dirty="0">
              <a:latin typeface="Letter-join Plus 40" panose="02000505000000020003" pitchFamily="50" charset="0"/>
            </a:endParaRPr>
          </a:p>
          <a:p>
            <a:pPr marL="457200" indent="-457200">
              <a:buAutoNum type="arabicPeriod"/>
            </a:pPr>
            <a:r>
              <a:rPr lang="en-GB" sz="2200" dirty="0">
                <a:latin typeface="Letter-join Plus 40" panose="02000505000000020003" pitchFamily="50" charset="0"/>
              </a:rPr>
              <a:t>Listen for descriptions of the walk to Druid’s Bottom. What do the children see, hear and feel</a:t>
            </a:r>
            <a:r>
              <a:rPr lang="en-GB" sz="2200" dirty="0" smtClean="0">
                <a:latin typeface="Letter-join Plus 40" panose="02000505000000020003" pitchFamily="50" charset="0"/>
              </a:rPr>
              <a:t>?</a:t>
            </a:r>
            <a:endParaRPr lang="en-GB" sz="2200" dirty="0">
              <a:latin typeface="Letter-join Plus 40" panose="02000505000000020003" pitchFamily="50" charset="0"/>
            </a:endParaRPr>
          </a:p>
          <a:p>
            <a:pPr marL="457200" indent="-457200">
              <a:buAutoNum type="arabicPeriod"/>
            </a:pPr>
            <a:endParaRPr lang="en-GB" sz="2200" dirty="0" smtClean="0">
              <a:solidFill>
                <a:srgbClr val="000000"/>
              </a:solidFill>
              <a:latin typeface="Letter-join Plus 40" panose="02000505000000020003" pitchFamily="50" charset="0"/>
              <a:ea typeface="Arial Unicode MS"/>
              <a:cs typeface="Arial Unicode MS"/>
            </a:endParaRPr>
          </a:p>
          <a:p>
            <a:pPr marL="457200" indent="-457200">
              <a:buAutoNum type="arabicPeriod"/>
            </a:pPr>
            <a:endParaRPr lang="en-GB" sz="2200" dirty="0">
              <a:solidFill>
                <a:srgbClr val="000000"/>
              </a:solidFill>
              <a:latin typeface="Letter-join Plus 40" panose="02000505000000020003" pitchFamily="50" charset="0"/>
              <a:ea typeface="Arial Unicode MS"/>
              <a:cs typeface="Arial Unicode MS"/>
            </a:endParaRPr>
          </a:p>
        </p:txBody>
      </p:sp>
    </p:spTree>
    <p:extLst>
      <p:ext uri="{BB962C8B-B14F-4D97-AF65-F5344CB8AC3E}">
        <p14:creationId xmlns:p14="http://schemas.microsoft.com/office/powerpoint/2010/main" val="2548764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9536" y="332657"/>
            <a:ext cx="8596064" cy="2800767"/>
          </a:xfrm>
          <a:prstGeom prst="rect">
            <a:avLst/>
          </a:prstGeom>
        </p:spPr>
        <p:txBody>
          <a:bodyPr wrap="square">
            <a:spAutoFit/>
          </a:bodyPr>
          <a:lstStyle/>
          <a:p>
            <a:pPr algn="ctr"/>
            <a:r>
              <a:rPr lang="en-US" sz="3200" u="sng" dirty="0" smtClean="0">
                <a:solidFill>
                  <a:srgbClr val="000000"/>
                </a:solidFill>
                <a:latin typeface="Letter-join Plus 40" panose="02000505000000020003" pitchFamily="50" charset="0"/>
                <a:ea typeface="Arial Unicode MS"/>
                <a:cs typeface="Arial Unicode MS"/>
              </a:rPr>
              <a:t>Follow Up Task 3</a:t>
            </a:r>
          </a:p>
          <a:p>
            <a:endParaRPr lang="en-GB" sz="2400" dirty="0" smtClean="0">
              <a:solidFill>
                <a:srgbClr val="000000"/>
              </a:solidFill>
              <a:latin typeface="Letter-join Plus 40" panose="02000505000000020003" pitchFamily="50" charset="0"/>
              <a:ea typeface="Arial Unicode MS"/>
              <a:cs typeface="Arial Unicode MS"/>
            </a:endParaRPr>
          </a:p>
          <a:p>
            <a:r>
              <a:rPr lang="en-US" sz="2400" kern="0" dirty="0" smtClean="0">
                <a:solidFill>
                  <a:srgbClr val="000000"/>
                </a:solidFill>
                <a:latin typeface="Letter-join Plus 40" panose="02000505000000020003" pitchFamily="50" charset="0"/>
                <a:ea typeface="Arial Unicode MS"/>
                <a:cs typeface="Arial Unicode MS"/>
              </a:rPr>
              <a:t>Scan read pages 52 - 56, look for devices that the author uses to build the tension for you as a reader to let you know how frightened the children are. For example, you could think about the author’s use of:</a:t>
            </a:r>
            <a:endParaRPr lang="en-GB" sz="1600" kern="0" dirty="0" smtClean="0">
              <a:solidFill>
                <a:srgbClr val="000000"/>
              </a:solidFill>
              <a:latin typeface="Letter-join Plus 40" panose="02000505000000020003" pitchFamily="50" charset="0"/>
              <a:ea typeface="Arial Unicode MS"/>
              <a:cs typeface="Arial Unicode MS"/>
            </a:endParaRPr>
          </a:p>
          <a:p>
            <a:endParaRPr lang="en-GB" sz="2400" dirty="0">
              <a:solidFill>
                <a:srgbClr val="000000"/>
              </a:solidFill>
              <a:latin typeface="Letter-join Plus 40" panose="02000505000000020003" pitchFamily="50" charset="0"/>
              <a:ea typeface="Arial Unicode MS"/>
              <a:cs typeface="Arial Unicode MS"/>
            </a:endParaRPr>
          </a:p>
        </p:txBody>
      </p:sp>
      <p:graphicFrame>
        <p:nvGraphicFramePr>
          <p:cNvPr id="4" name="Table 3"/>
          <p:cNvGraphicFramePr>
            <a:graphicFrameLocks noGrp="1"/>
          </p:cNvGraphicFramePr>
          <p:nvPr>
            <p:extLst/>
          </p:nvPr>
        </p:nvGraphicFramePr>
        <p:xfrm>
          <a:off x="2771800" y="3068960"/>
          <a:ext cx="6648400" cy="3474720"/>
        </p:xfrm>
        <a:graphic>
          <a:graphicData uri="http://schemas.openxmlformats.org/drawingml/2006/table">
            <a:tbl>
              <a:tblPr firstRow="1" bandRow="1">
                <a:tableStyleId>{5C22544A-7EE6-4342-B048-85BDC9FD1C3A}</a:tableStyleId>
              </a:tblPr>
              <a:tblGrid>
                <a:gridCol w="3324200">
                  <a:extLst>
                    <a:ext uri="{9D8B030D-6E8A-4147-A177-3AD203B41FA5}">
                      <a16:colId xmlns:a16="http://schemas.microsoft.com/office/drawing/2014/main" val="2257265630"/>
                    </a:ext>
                  </a:extLst>
                </a:gridCol>
                <a:gridCol w="3324200">
                  <a:extLst>
                    <a:ext uri="{9D8B030D-6E8A-4147-A177-3AD203B41FA5}">
                      <a16:colId xmlns:a16="http://schemas.microsoft.com/office/drawing/2014/main" val="2852858749"/>
                    </a:ext>
                  </a:extLst>
                </a:gridCol>
              </a:tblGrid>
              <a:tr h="633960">
                <a:tc>
                  <a:txBody>
                    <a:bodyPr/>
                    <a:lstStyle/>
                    <a:p>
                      <a:pPr algn="ctr"/>
                      <a:r>
                        <a:rPr lang="en-GB" b="0" u="sng" dirty="0">
                          <a:solidFill>
                            <a:schemeClr val="tx1"/>
                          </a:solidFill>
                          <a:latin typeface="Letter-join Plus 40" panose="02000505000000020003" pitchFamily="50" charset="0"/>
                        </a:rPr>
                        <a:t>adjectives</a:t>
                      </a: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u="sng" dirty="0">
                          <a:solidFill>
                            <a:schemeClr val="tx1"/>
                          </a:solidFill>
                          <a:latin typeface="Letter-join Plus 40" panose="02000505000000020003" pitchFamily="50" charset="0"/>
                        </a:rPr>
                        <a:t>similes</a:t>
                      </a: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0535023"/>
                  </a:ext>
                </a:extLst>
              </a:tr>
              <a:tr h="1094232">
                <a:tc>
                  <a:txBody>
                    <a:bodyPr/>
                    <a:lstStyle/>
                    <a:p>
                      <a:pPr algn="ctr"/>
                      <a:r>
                        <a:rPr lang="en-GB" b="0" u="sng" dirty="0">
                          <a:solidFill>
                            <a:schemeClr val="tx1"/>
                          </a:solidFill>
                          <a:latin typeface="Letter-join Plus 40" panose="02000505000000020003" pitchFamily="50" charset="0"/>
                        </a:rPr>
                        <a:t>onomatopoeias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u="sng" dirty="0">
                          <a:solidFill>
                            <a:schemeClr val="tx1"/>
                          </a:solidFill>
                          <a:latin typeface="Letter-join Plus 40" panose="02000505000000020003" pitchFamily="50" charset="0"/>
                        </a:rPr>
                        <a:t>personification and metaphors</a:t>
                      </a: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p>
                      <a:pPr algn="ctr"/>
                      <a:endParaRPr lang="en-GB" b="0" u="sng" dirty="0">
                        <a:solidFill>
                          <a:schemeClr val="tx1"/>
                        </a:solidFill>
                        <a:latin typeface="Letter-join Plus 40" panose="02000505000000020003"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557838"/>
                  </a:ext>
                </a:extLst>
              </a:tr>
            </a:tbl>
          </a:graphicData>
        </a:graphic>
      </p:graphicFrame>
    </p:spTree>
    <p:extLst>
      <p:ext uri="{BB962C8B-B14F-4D97-AF65-F5344CB8AC3E}">
        <p14:creationId xmlns:p14="http://schemas.microsoft.com/office/powerpoint/2010/main" val="327551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1544" y="474346"/>
            <a:ext cx="8280920" cy="6186309"/>
          </a:xfrm>
          <a:prstGeom prst="rect">
            <a:avLst/>
          </a:prstGeom>
        </p:spPr>
        <p:txBody>
          <a:bodyPr wrap="square">
            <a:spAutoFit/>
          </a:bodyPr>
          <a:lstStyle/>
          <a:p>
            <a:pPr algn="ctr"/>
            <a:r>
              <a:rPr lang="en-GB" sz="4000" dirty="0">
                <a:solidFill>
                  <a:srgbClr val="C10A2A"/>
                </a:solidFill>
                <a:latin typeface="Letter-join Plus 40" panose="02000505000000020003" pitchFamily="50" charset="0"/>
              </a:rPr>
              <a:t>Chapter 3 Summary</a:t>
            </a:r>
          </a:p>
          <a:p>
            <a:pPr algn="ctr"/>
            <a:endParaRPr lang="en-GB" dirty="0">
              <a:solidFill>
                <a:srgbClr val="C10A2A"/>
              </a:solidFill>
              <a:latin typeface="Letter-join Plus 40" panose="02000505000000020003" pitchFamily="50" charset="0"/>
            </a:endParaRPr>
          </a:p>
          <a:p>
            <a:r>
              <a:rPr lang="en-GB" sz="2800" dirty="0">
                <a:latin typeface="Letter-join Plus 40" panose="02000505000000020003" pitchFamily="50" charset="0"/>
              </a:rPr>
              <a:t>The children meet Mr Evans for the first time. Auntie Lou explains to the children how her father was killed in the mine. When her mother died too, Mr Evans and his wife took Auntie Lou in and brought her up alongside their own son. Mr Evans has been more like her father than a brother to her. Carrie and Nick help out in the shop. Nick is caught stealing biscuits and Mr Evans threatens to beat him with his belt but instead prays with him. They settle in to life in the village. The children get a letter saying their mother has gone to Glasgow to be near her husband who is stationed there. She comes to visit for a day.</a:t>
            </a:r>
            <a:endParaRPr lang="en-GB" sz="5400" dirty="0">
              <a:solidFill>
                <a:srgbClr val="C10A2A"/>
              </a:solidFill>
              <a:latin typeface="Letter-join Plus 40" panose="02000505000000020003" pitchFamily="50" charset="0"/>
            </a:endParaRPr>
          </a:p>
        </p:txBody>
      </p:sp>
    </p:spTree>
    <p:extLst>
      <p:ext uri="{BB962C8B-B14F-4D97-AF65-F5344CB8AC3E}">
        <p14:creationId xmlns:p14="http://schemas.microsoft.com/office/powerpoint/2010/main" val="2617813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347</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Unicode MS</vt:lpstr>
      <vt:lpstr>Calibri</vt:lpstr>
      <vt:lpstr>Calibri Light</vt:lpstr>
      <vt:lpstr>Letter-join Plus 40</vt:lpstr>
      <vt:lpstr>Office Theme</vt:lpstr>
      <vt:lpstr> https://www.bbc.co.uk/teach/school-radio/english-ks1--ks2-carries-war/zk7mcqt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Burnard WLS</dc:creator>
  <cp:lastModifiedBy>L Hood WLS</cp:lastModifiedBy>
  <cp:revision>9</cp:revision>
  <dcterms:created xsi:type="dcterms:W3CDTF">2021-01-05T14:50:06Z</dcterms:created>
  <dcterms:modified xsi:type="dcterms:W3CDTF">2021-01-19T15:43:22Z</dcterms:modified>
</cp:coreProperties>
</file>