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6" r:id="rId1"/>
  </p:sldMasterIdLst>
  <p:notesMasterIdLst>
    <p:notesMasterId r:id="rId13"/>
  </p:notesMasterIdLst>
  <p:sldIdLst>
    <p:sldId id="256" r:id="rId2"/>
    <p:sldId id="257" r:id="rId3"/>
    <p:sldId id="258" r:id="rId4"/>
    <p:sldId id="259" r:id="rId5"/>
    <p:sldId id="265" r:id="rId6"/>
    <p:sldId id="261" r:id="rId7"/>
    <p:sldId id="262" r:id="rId8"/>
    <p:sldId id="266" r:id="rId9"/>
    <p:sldId id="263" r:id="rId10"/>
    <p:sldId id="260" r:id="rId11"/>
    <p:sldId id="264" r:id="rId12"/>
  </p:sldIdLst>
  <p:sldSz cx="9144000" cy="5143500" type="screen16x9"/>
  <p:notesSz cx="6858000" cy="9144000"/>
  <p:embeddedFontLst>
    <p:embeddedFont>
      <p:font typeface="Calibri" panose="020F0502020204030204" pitchFamily="34" charset="0"/>
      <p:regular r:id="rId14"/>
      <p:bold r:id="rId15"/>
      <p:italic r:id="rId16"/>
      <p:boldItalic r:id="rId17"/>
    </p:embeddedFont>
    <p:embeddedFont>
      <p:font typeface="Calibri Light" panose="020F0302020204030204" pitchFamily="34" charset="0"/>
      <p:regular r:id="rId18"/>
      <p:italic r:id="rId19"/>
    </p:embeddedFont>
    <p:embeddedFont>
      <p:font typeface="Nunito" panose="020B060402020202020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54"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
        <p:cNvGrpSpPr/>
        <p:nvPr/>
      </p:nvGrpSpPr>
      <p:grpSpPr>
        <a:xfrm>
          <a:off x="0" y="0"/>
          <a:ext cx="0" cy="0"/>
          <a:chOff x="0" y="0"/>
          <a:chExt cx="0" cy="0"/>
        </a:xfrm>
      </p:grpSpPr>
      <p:sp>
        <p:nvSpPr>
          <p:cNvPr id="25" name="Google Shape;2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 name="Google Shape;2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 name="Google Shape;54;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 name="Google Shape;82;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Google Shape;3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 name="Google Shape;3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Google Shape;3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 name="Google Shape;4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 name="Google Shape;4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 name="Google Shape;4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None/>
            </a:pPr>
            <a:endParaRPr/>
          </a:p>
        </p:txBody>
      </p:sp>
    </p:spTree>
    <p:extLst>
      <p:ext uri="{BB962C8B-B14F-4D97-AF65-F5344CB8AC3E}">
        <p14:creationId xmlns:p14="http://schemas.microsoft.com/office/powerpoint/2010/main" val="3706756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 name="Google Shape;6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marR="0" lvl="0" indent="-10160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521488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1D296-ECCC-42F0-BC8A-2C37045C7BF1}"/>
              </a:ext>
            </a:extLst>
          </p:cNvPr>
          <p:cNvSpPr>
            <a:spLocks noGrp="1"/>
          </p:cNvSpPr>
          <p:nvPr>
            <p:ph type="ctrTitle"/>
          </p:nvPr>
        </p:nvSpPr>
        <p:spPr>
          <a:xfrm>
            <a:off x="1143000" y="841772"/>
            <a:ext cx="6858000" cy="1790700"/>
          </a:xfrm>
        </p:spPr>
        <p:txBody>
          <a:bodyPr anchor="b"/>
          <a:lstStyle>
            <a:lvl1pPr algn="ctr">
              <a:defRPr sz="4500"/>
            </a:lvl1pPr>
          </a:lstStyle>
          <a:p>
            <a:r>
              <a:rPr lang="en-GB"/>
              <a:t>Click to edit Master title style</a:t>
            </a:r>
          </a:p>
        </p:txBody>
      </p:sp>
      <p:sp>
        <p:nvSpPr>
          <p:cNvPr id="3" name="Subtitle 2">
            <a:extLst>
              <a:ext uri="{FF2B5EF4-FFF2-40B4-BE49-F238E27FC236}">
                <a16:creationId xmlns:a16="http://schemas.microsoft.com/office/drawing/2014/main" id="{6E31B00D-1C90-4F8C-B379-BD9C2D01F9A4}"/>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p>
        </p:txBody>
      </p:sp>
      <p:sp>
        <p:nvSpPr>
          <p:cNvPr id="4" name="Date Placeholder 3">
            <a:extLst>
              <a:ext uri="{FF2B5EF4-FFF2-40B4-BE49-F238E27FC236}">
                <a16:creationId xmlns:a16="http://schemas.microsoft.com/office/drawing/2014/main" id="{8B7FB8AA-B946-4950-BD43-55F7B2B2ECA6}"/>
              </a:ext>
            </a:extLst>
          </p:cNvPr>
          <p:cNvSpPr>
            <a:spLocks noGrp="1"/>
          </p:cNvSpPr>
          <p:nvPr>
            <p:ph type="dt" sz="half" idx="10"/>
          </p:nvPr>
        </p:nvSpPr>
        <p:spPr/>
        <p:txBody>
          <a:bodyPr/>
          <a:lstStyle/>
          <a:p>
            <a:fld id="{6515E7A2-EFA3-4D3E-BB95-901C4141EE02}" type="datetimeFigureOut">
              <a:rPr lang="en-GB" smtClean="0"/>
              <a:t>21/01/2026</a:t>
            </a:fld>
            <a:endParaRPr lang="en-GB"/>
          </a:p>
        </p:txBody>
      </p:sp>
      <p:sp>
        <p:nvSpPr>
          <p:cNvPr id="5" name="Footer Placeholder 4">
            <a:extLst>
              <a:ext uri="{FF2B5EF4-FFF2-40B4-BE49-F238E27FC236}">
                <a16:creationId xmlns:a16="http://schemas.microsoft.com/office/drawing/2014/main" id="{AD9746AD-E87D-461B-B58F-3A05E01C311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ADD313F-7601-411D-84DE-5C7F5F4EEC09}"/>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3669820908"/>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26364-3010-4195-8E5A-435F0DB3BCB2}"/>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174CBE39-BCCA-4E96-A453-C624FB5748B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207CE2F-72F1-4F66-968B-06838425A8CB}"/>
              </a:ext>
            </a:extLst>
          </p:cNvPr>
          <p:cNvSpPr>
            <a:spLocks noGrp="1"/>
          </p:cNvSpPr>
          <p:nvPr>
            <p:ph type="dt" sz="half" idx="10"/>
          </p:nvPr>
        </p:nvSpPr>
        <p:spPr/>
        <p:txBody>
          <a:bodyPr/>
          <a:lstStyle/>
          <a:p>
            <a:fld id="{6515E7A2-EFA3-4D3E-BB95-901C4141EE02}" type="datetimeFigureOut">
              <a:rPr lang="en-GB" smtClean="0"/>
              <a:t>21/01/2026</a:t>
            </a:fld>
            <a:endParaRPr lang="en-GB"/>
          </a:p>
        </p:txBody>
      </p:sp>
      <p:sp>
        <p:nvSpPr>
          <p:cNvPr id="5" name="Footer Placeholder 4">
            <a:extLst>
              <a:ext uri="{FF2B5EF4-FFF2-40B4-BE49-F238E27FC236}">
                <a16:creationId xmlns:a16="http://schemas.microsoft.com/office/drawing/2014/main" id="{E67623A7-9123-4BF9-A9B3-16D6898C04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7E567EE-56AF-438D-8AC1-F9DF24B30719}"/>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191435632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28BA05-0086-4655-8D05-E99F642C4636}"/>
              </a:ext>
            </a:extLst>
          </p:cNvPr>
          <p:cNvSpPr>
            <a:spLocks noGrp="1"/>
          </p:cNvSpPr>
          <p:nvPr>
            <p:ph type="title" orient="vert"/>
          </p:nvPr>
        </p:nvSpPr>
        <p:spPr>
          <a:xfrm>
            <a:off x="6543675" y="273844"/>
            <a:ext cx="1971675" cy="4358879"/>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E5B8C8E6-2E9B-45AE-97D3-63A191C4D444}"/>
              </a:ext>
            </a:extLst>
          </p:cNvPr>
          <p:cNvSpPr>
            <a:spLocks noGrp="1"/>
          </p:cNvSpPr>
          <p:nvPr>
            <p:ph type="body" orient="vert" idx="1"/>
          </p:nvPr>
        </p:nvSpPr>
        <p:spPr>
          <a:xfrm>
            <a:off x="628650" y="273844"/>
            <a:ext cx="5800725" cy="435887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7CFB661-AA10-4817-9E17-8F87DABEC705}"/>
              </a:ext>
            </a:extLst>
          </p:cNvPr>
          <p:cNvSpPr>
            <a:spLocks noGrp="1"/>
          </p:cNvSpPr>
          <p:nvPr>
            <p:ph type="dt" sz="half" idx="10"/>
          </p:nvPr>
        </p:nvSpPr>
        <p:spPr/>
        <p:txBody>
          <a:bodyPr/>
          <a:lstStyle/>
          <a:p>
            <a:fld id="{6515E7A2-EFA3-4D3E-BB95-901C4141EE02}" type="datetimeFigureOut">
              <a:rPr lang="en-GB" smtClean="0"/>
              <a:t>21/01/2026</a:t>
            </a:fld>
            <a:endParaRPr lang="en-GB"/>
          </a:p>
        </p:txBody>
      </p:sp>
      <p:sp>
        <p:nvSpPr>
          <p:cNvPr id="5" name="Footer Placeholder 4">
            <a:extLst>
              <a:ext uri="{FF2B5EF4-FFF2-40B4-BE49-F238E27FC236}">
                <a16:creationId xmlns:a16="http://schemas.microsoft.com/office/drawing/2014/main" id="{43C41F0B-98D4-4117-A96D-9E17BC75AD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7D6DBE7-ECB6-43B4-B25F-86E86B0A957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307731568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217850" y="207250"/>
            <a:ext cx="8520600" cy="434776"/>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sz="1800">
                <a:latin typeface="Arial"/>
                <a:ea typeface="Arial"/>
                <a:cs typeface="Arial"/>
                <a:sym typeface="Aria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 name="Google Shape;11;p2"/>
          <p:cNvSpPr txBox="1">
            <a:spLocks noGrp="1"/>
          </p:cNvSpPr>
          <p:nvPr>
            <p:ph type="body" idx="1"/>
          </p:nvPr>
        </p:nvSpPr>
        <p:spPr>
          <a:xfrm>
            <a:off x="311700" y="739302"/>
            <a:ext cx="8520600" cy="3829573"/>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Font typeface="Nunito"/>
              <a:buChar char="●"/>
              <a:defRPr sz="1600">
                <a:solidFill>
                  <a:schemeClr val="dk1"/>
                </a:solidFill>
                <a:latin typeface="Arial"/>
                <a:ea typeface="Arial"/>
                <a:cs typeface="Arial"/>
                <a:sym typeface="Arial"/>
              </a:defRPr>
            </a:lvl1pPr>
            <a:lvl2pPr marL="914400" lvl="1" indent="-317500" algn="l">
              <a:lnSpc>
                <a:spcPct val="115000"/>
              </a:lnSpc>
              <a:spcBef>
                <a:spcPts val="1600"/>
              </a:spcBef>
              <a:spcAft>
                <a:spcPts val="0"/>
              </a:spcAft>
              <a:buSzPts val="1400"/>
              <a:buFont typeface="Nunito"/>
              <a:buChar char="○"/>
              <a:defRPr>
                <a:latin typeface="Nunito"/>
                <a:ea typeface="Nunito"/>
                <a:cs typeface="Nunito"/>
                <a:sym typeface="Nunito"/>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Font typeface="Nunito"/>
              <a:buChar char="●"/>
              <a:defRPr>
                <a:latin typeface="Nunito"/>
                <a:ea typeface="Nunito"/>
                <a:cs typeface="Nunito"/>
                <a:sym typeface="Nunito"/>
              </a:defRPr>
            </a:lvl4pPr>
            <a:lvl5pPr marL="2286000" lvl="4" indent="-317500" algn="l">
              <a:lnSpc>
                <a:spcPct val="115000"/>
              </a:lnSpc>
              <a:spcBef>
                <a:spcPts val="1600"/>
              </a:spcBef>
              <a:spcAft>
                <a:spcPts val="0"/>
              </a:spcAft>
              <a:buSzPts val="1400"/>
              <a:buFont typeface="Nunito"/>
              <a:buChar char="○"/>
              <a:defRPr>
                <a:latin typeface="Nunito"/>
                <a:ea typeface="Nunito"/>
                <a:cs typeface="Nunito"/>
                <a:sym typeface="Nunito"/>
              </a:defRPr>
            </a:lvl5pPr>
            <a:lvl6pPr marL="2743200" lvl="5" indent="-317500" algn="l">
              <a:lnSpc>
                <a:spcPct val="115000"/>
              </a:lnSpc>
              <a:spcBef>
                <a:spcPts val="1600"/>
              </a:spcBef>
              <a:spcAft>
                <a:spcPts val="0"/>
              </a:spcAft>
              <a:buSzPts val="1400"/>
              <a:buFont typeface="Nunito"/>
              <a:buChar char="■"/>
              <a:defRPr>
                <a:latin typeface="Nunito"/>
                <a:ea typeface="Nunito"/>
                <a:cs typeface="Nunito"/>
                <a:sym typeface="Nunito"/>
              </a:defRPr>
            </a:lvl6pPr>
            <a:lvl7pPr marL="3200400" lvl="6" indent="-317500" algn="l">
              <a:lnSpc>
                <a:spcPct val="115000"/>
              </a:lnSpc>
              <a:spcBef>
                <a:spcPts val="1600"/>
              </a:spcBef>
              <a:spcAft>
                <a:spcPts val="0"/>
              </a:spcAft>
              <a:buSzPts val="1400"/>
              <a:buFont typeface="Nunito"/>
              <a:buChar char="●"/>
              <a:defRPr>
                <a:latin typeface="Nunito"/>
                <a:ea typeface="Nunito"/>
                <a:cs typeface="Nunito"/>
                <a:sym typeface="Nunito"/>
              </a:defRPr>
            </a:lvl7pPr>
            <a:lvl8pPr marL="3657600" lvl="7" indent="-317500" algn="l">
              <a:lnSpc>
                <a:spcPct val="115000"/>
              </a:lnSpc>
              <a:spcBef>
                <a:spcPts val="1600"/>
              </a:spcBef>
              <a:spcAft>
                <a:spcPts val="0"/>
              </a:spcAft>
              <a:buSzPts val="1400"/>
              <a:buFont typeface="Nunito"/>
              <a:buChar char="○"/>
              <a:defRPr>
                <a:latin typeface="Nunito"/>
                <a:ea typeface="Nunito"/>
                <a:cs typeface="Nunito"/>
                <a:sym typeface="Nunito"/>
              </a:defRPr>
            </a:lvl8pPr>
            <a:lvl9pPr marL="4114800" lvl="8" indent="-317500" algn="l">
              <a:lnSpc>
                <a:spcPct val="115000"/>
              </a:lnSpc>
              <a:spcBef>
                <a:spcPts val="1600"/>
              </a:spcBef>
              <a:spcAft>
                <a:spcPts val="1600"/>
              </a:spcAft>
              <a:buSzPts val="1400"/>
              <a:buFont typeface="Nunito"/>
              <a:buChar char="■"/>
              <a:defRPr>
                <a:latin typeface="Nunito"/>
                <a:ea typeface="Nunito"/>
                <a:cs typeface="Nunito"/>
                <a:sym typeface="Nunito"/>
              </a:defRPr>
            </a:lvl9pPr>
          </a:lstStyle>
          <a:p>
            <a:endParaRPr/>
          </a:p>
        </p:txBody>
      </p:sp>
      <p:sp>
        <p:nvSpPr>
          <p:cNvPr id="12" name="Google Shape;12;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844438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27448-1FB7-40F3-8810-DEA6F13C12F0}"/>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25E9002-FC71-48A2-8293-BB273A30F4A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CD5902F-2F04-4A39-9A9B-0070AFF9A055}"/>
              </a:ext>
            </a:extLst>
          </p:cNvPr>
          <p:cNvSpPr>
            <a:spLocks noGrp="1"/>
          </p:cNvSpPr>
          <p:nvPr>
            <p:ph type="dt" sz="half" idx="10"/>
          </p:nvPr>
        </p:nvSpPr>
        <p:spPr/>
        <p:txBody>
          <a:bodyPr/>
          <a:lstStyle/>
          <a:p>
            <a:fld id="{6515E7A2-EFA3-4D3E-BB95-901C4141EE02}" type="datetimeFigureOut">
              <a:rPr lang="en-GB" smtClean="0"/>
              <a:t>21/01/2026</a:t>
            </a:fld>
            <a:endParaRPr lang="en-GB"/>
          </a:p>
        </p:txBody>
      </p:sp>
      <p:sp>
        <p:nvSpPr>
          <p:cNvPr id="5" name="Footer Placeholder 4">
            <a:extLst>
              <a:ext uri="{FF2B5EF4-FFF2-40B4-BE49-F238E27FC236}">
                <a16:creationId xmlns:a16="http://schemas.microsoft.com/office/drawing/2014/main" id="{F5C67B6B-3904-4832-8F54-98207253187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B6EFD0-E56C-431C-AEC6-7F6C9509F59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1481922686"/>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58CF1-3BA9-4BCF-9E4C-8C052C3AD520}"/>
              </a:ext>
            </a:extLst>
          </p:cNvPr>
          <p:cNvSpPr>
            <a:spLocks noGrp="1"/>
          </p:cNvSpPr>
          <p:nvPr>
            <p:ph type="title"/>
          </p:nvPr>
        </p:nvSpPr>
        <p:spPr>
          <a:xfrm>
            <a:off x="623888" y="1282304"/>
            <a:ext cx="7886700" cy="2139553"/>
          </a:xfrm>
        </p:spPr>
        <p:txBody>
          <a:bodyPr anchor="b"/>
          <a:lstStyle>
            <a:lvl1pPr>
              <a:defRPr sz="4500"/>
            </a:lvl1pPr>
          </a:lstStyle>
          <a:p>
            <a:r>
              <a:rPr lang="en-GB"/>
              <a:t>Click to edit Master title style</a:t>
            </a:r>
          </a:p>
        </p:txBody>
      </p:sp>
      <p:sp>
        <p:nvSpPr>
          <p:cNvPr id="3" name="Text Placeholder 2">
            <a:extLst>
              <a:ext uri="{FF2B5EF4-FFF2-40B4-BE49-F238E27FC236}">
                <a16:creationId xmlns:a16="http://schemas.microsoft.com/office/drawing/2014/main" id="{F457F7B2-E64B-4490-B498-CDFB4D2AE59F}"/>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C9E7F3F-EB62-4B42-A7D2-0E2F098FBD88}"/>
              </a:ext>
            </a:extLst>
          </p:cNvPr>
          <p:cNvSpPr>
            <a:spLocks noGrp="1"/>
          </p:cNvSpPr>
          <p:nvPr>
            <p:ph type="dt" sz="half" idx="10"/>
          </p:nvPr>
        </p:nvSpPr>
        <p:spPr/>
        <p:txBody>
          <a:bodyPr/>
          <a:lstStyle/>
          <a:p>
            <a:fld id="{6515E7A2-EFA3-4D3E-BB95-901C4141EE02}" type="datetimeFigureOut">
              <a:rPr lang="en-GB" smtClean="0"/>
              <a:t>21/01/2026</a:t>
            </a:fld>
            <a:endParaRPr lang="en-GB"/>
          </a:p>
        </p:txBody>
      </p:sp>
      <p:sp>
        <p:nvSpPr>
          <p:cNvPr id="5" name="Footer Placeholder 4">
            <a:extLst>
              <a:ext uri="{FF2B5EF4-FFF2-40B4-BE49-F238E27FC236}">
                <a16:creationId xmlns:a16="http://schemas.microsoft.com/office/drawing/2014/main" id="{21ADF0D2-7908-445C-BAD0-62DE047F3F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67FB8DF-9C80-4DE0-A0C3-AB089159C75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355355989"/>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5F7D1-EE0A-4A81-825C-95E19A43ABDD}"/>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B5E613C5-1EE0-4CE1-9133-F0F8CD970B39}"/>
              </a:ext>
            </a:extLst>
          </p:cNvPr>
          <p:cNvSpPr>
            <a:spLocks noGrp="1"/>
          </p:cNvSpPr>
          <p:nvPr>
            <p:ph sz="half" idx="1"/>
          </p:nvPr>
        </p:nvSpPr>
        <p:spPr>
          <a:xfrm>
            <a:off x="628650" y="1369219"/>
            <a:ext cx="38862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1E59FB9F-D747-4E1E-949C-DCC9D396D3D3}"/>
              </a:ext>
            </a:extLst>
          </p:cNvPr>
          <p:cNvSpPr>
            <a:spLocks noGrp="1"/>
          </p:cNvSpPr>
          <p:nvPr>
            <p:ph sz="half" idx="2"/>
          </p:nvPr>
        </p:nvSpPr>
        <p:spPr>
          <a:xfrm>
            <a:off x="4629150" y="1369219"/>
            <a:ext cx="38862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6E453E01-880F-4395-B389-D1872A9CFED8}"/>
              </a:ext>
            </a:extLst>
          </p:cNvPr>
          <p:cNvSpPr>
            <a:spLocks noGrp="1"/>
          </p:cNvSpPr>
          <p:nvPr>
            <p:ph type="dt" sz="half" idx="10"/>
          </p:nvPr>
        </p:nvSpPr>
        <p:spPr/>
        <p:txBody>
          <a:bodyPr/>
          <a:lstStyle/>
          <a:p>
            <a:fld id="{6515E7A2-EFA3-4D3E-BB95-901C4141EE02}" type="datetimeFigureOut">
              <a:rPr lang="en-GB" smtClean="0"/>
              <a:t>21/01/2026</a:t>
            </a:fld>
            <a:endParaRPr lang="en-GB"/>
          </a:p>
        </p:txBody>
      </p:sp>
      <p:sp>
        <p:nvSpPr>
          <p:cNvPr id="6" name="Footer Placeholder 5">
            <a:extLst>
              <a:ext uri="{FF2B5EF4-FFF2-40B4-BE49-F238E27FC236}">
                <a16:creationId xmlns:a16="http://schemas.microsoft.com/office/drawing/2014/main" id="{EA8303B0-FC8D-441B-9F3A-19F0A59DE2C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AD9A5C6-1512-4916-9B08-B077A2076FC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242649655"/>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8B296-DDBA-43B1-AFCE-6FCC7122F78C}"/>
              </a:ext>
            </a:extLst>
          </p:cNvPr>
          <p:cNvSpPr>
            <a:spLocks noGrp="1"/>
          </p:cNvSpPr>
          <p:nvPr>
            <p:ph type="title"/>
          </p:nvPr>
        </p:nvSpPr>
        <p:spPr>
          <a:xfrm>
            <a:off x="629841" y="273844"/>
            <a:ext cx="7886700" cy="994172"/>
          </a:xfrm>
        </p:spPr>
        <p:txBody>
          <a:bodyPr/>
          <a:lstStyle/>
          <a:p>
            <a:r>
              <a:rPr lang="en-GB"/>
              <a:t>Click to edit Master title style</a:t>
            </a:r>
          </a:p>
        </p:txBody>
      </p:sp>
      <p:sp>
        <p:nvSpPr>
          <p:cNvPr id="3" name="Text Placeholder 2">
            <a:extLst>
              <a:ext uri="{FF2B5EF4-FFF2-40B4-BE49-F238E27FC236}">
                <a16:creationId xmlns:a16="http://schemas.microsoft.com/office/drawing/2014/main" id="{96F04D73-7978-4B7D-B23F-0F3416B0DA7F}"/>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a:extLst>
              <a:ext uri="{FF2B5EF4-FFF2-40B4-BE49-F238E27FC236}">
                <a16:creationId xmlns:a16="http://schemas.microsoft.com/office/drawing/2014/main" id="{BBB5D3F2-A8BB-4793-A8A6-EDA23D9190AC}"/>
              </a:ext>
            </a:extLst>
          </p:cNvPr>
          <p:cNvSpPr>
            <a:spLocks noGrp="1"/>
          </p:cNvSpPr>
          <p:nvPr>
            <p:ph sz="half" idx="2"/>
          </p:nvPr>
        </p:nvSpPr>
        <p:spPr>
          <a:xfrm>
            <a:off x="629842" y="1878806"/>
            <a:ext cx="3868340"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30113FF2-9CEC-431A-A5E1-885C722CE0D0}"/>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a:extLst>
              <a:ext uri="{FF2B5EF4-FFF2-40B4-BE49-F238E27FC236}">
                <a16:creationId xmlns:a16="http://schemas.microsoft.com/office/drawing/2014/main" id="{0FDAF03D-03F6-42E9-BDD7-6E0F4A465C43}"/>
              </a:ext>
            </a:extLst>
          </p:cNvPr>
          <p:cNvSpPr>
            <a:spLocks noGrp="1"/>
          </p:cNvSpPr>
          <p:nvPr>
            <p:ph sz="quarter" idx="4"/>
          </p:nvPr>
        </p:nvSpPr>
        <p:spPr>
          <a:xfrm>
            <a:off x="4629150" y="1878806"/>
            <a:ext cx="3887391"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129A0386-9E0C-4C3E-8549-A3C0B62A0A32}"/>
              </a:ext>
            </a:extLst>
          </p:cNvPr>
          <p:cNvSpPr>
            <a:spLocks noGrp="1"/>
          </p:cNvSpPr>
          <p:nvPr>
            <p:ph type="dt" sz="half" idx="10"/>
          </p:nvPr>
        </p:nvSpPr>
        <p:spPr/>
        <p:txBody>
          <a:bodyPr/>
          <a:lstStyle/>
          <a:p>
            <a:fld id="{6515E7A2-EFA3-4D3E-BB95-901C4141EE02}" type="datetimeFigureOut">
              <a:rPr lang="en-GB" smtClean="0"/>
              <a:t>21/01/2026</a:t>
            </a:fld>
            <a:endParaRPr lang="en-GB"/>
          </a:p>
        </p:txBody>
      </p:sp>
      <p:sp>
        <p:nvSpPr>
          <p:cNvPr id="8" name="Footer Placeholder 7">
            <a:extLst>
              <a:ext uri="{FF2B5EF4-FFF2-40B4-BE49-F238E27FC236}">
                <a16:creationId xmlns:a16="http://schemas.microsoft.com/office/drawing/2014/main" id="{606951A7-F788-4610-BFD3-46E04696C62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23514C8-08E8-4764-BC39-9DB92535140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249578887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8660F-2596-4418-8CF0-2F3483AB42F5}"/>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CB08559E-1B7C-42A5-97D9-D3CE82A26A82}"/>
              </a:ext>
            </a:extLst>
          </p:cNvPr>
          <p:cNvSpPr>
            <a:spLocks noGrp="1"/>
          </p:cNvSpPr>
          <p:nvPr>
            <p:ph type="dt" sz="half" idx="10"/>
          </p:nvPr>
        </p:nvSpPr>
        <p:spPr/>
        <p:txBody>
          <a:bodyPr/>
          <a:lstStyle/>
          <a:p>
            <a:fld id="{6515E7A2-EFA3-4D3E-BB95-901C4141EE02}" type="datetimeFigureOut">
              <a:rPr lang="en-GB" smtClean="0"/>
              <a:t>21/01/2026</a:t>
            </a:fld>
            <a:endParaRPr lang="en-GB"/>
          </a:p>
        </p:txBody>
      </p:sp>
      <p:sp>
        <p:nvSpPr>
          <p:cNvPr id="4" name="Footer Placeholder 3">
            <a:extLst>
              <a:ext uri="{FF2B5EF4-FFF2-40B4-BE49-F238E27FC236}">
                <a16:creationId xmlns:a16="http://schemas.microsoft.com/office/drawing/2014/main" id="{1418ACAA-C630-44B2-94C6-0ADF5B7591D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F910433-623E-451E-85E4-FC4F84CF77E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2156928811"/>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B12DC6-10F3-464E-81EE-C456D10ECFE2}"/>
              </a:ext>
            </a:extLst>
          </p:cNvPr>
          <p:cNvSpPr>
            <a:spLocks noGrp="1"/>
          </p:cNvSpPr>
          <p:nvPr>
            <p:ph type="dt" sz="half" idx="10"/>
          </p:nvPr>
        </p:nvSpPr>
        <p:spPr/>
        <p:txBody>
          <a:bodyPr/>
          <a:lstStyle/>
          <a:p>
            <a:fld id="{6515E7A2-EFA3-4D3E-BB95-901C4141EE02}" type="datetimeFigureOut">
              <a:rPr lang="en-GB" smtClean="0"/>
              <a:t>21/01/2026</a:t>
            </a:fld>
            <a:endParaRPr lang="en-GB"/>
          </a:p>
        </p:txBody>
      </p:sp>
      <p:sp>
        <p:nvSpPr>
          <p:cNvPr id="3" name="Footer Placeholder 2">
            <a:extLst>
              <a:ext uri="{FF2B5EF4-FFF2-40B4-BE49-F238E27FC236}">
                <a16:creationId xmlns:a16="http://schemas.microsoft.com/office/drawing/2014/main" id="{57B874A5-5593-477B-A4D6-9096C601F03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FDC19BA-CBBE-4F71-9549-496FB9E5F28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184290619"/>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EF501-A7F9-4529-9986-EBE7B4F84260}"/>
              </a:ext>
            </a:extLst>
          </p:cNvPr>
          <p:cNvSpPr>
            <a:spLocks noGrp="1"/>
          </p:cNvSpPr>
          <p:nvPr>
            <p:ph type="title"/>
          </p:nvPr>
        </p:nvSpPr>
        <p:spPr>
          <a:xfrm>
            <a:off x="629841" y="342900"/>
            <a:ext cx="2949178" cy="1200150"/>
          </a:xfrm>
        </p:spPr>
        <p:txBody>
          <a:bodyPr anchor="b"/>
          <a:lstStyle>
            <a:lvl1pPr>
              <a:defRPr sz="2400"/>
            </a:lvl1pPr>
          </a:lstStyle>
          <a:p>
            <a:r>
              <a:rPr lang="en-GB"/>
              <a:t>Click to edit Master title style</a:t>
            </a:r>
          </a:p>
        </p:txBody>
      </p:sp>
      <p:sp>
        <p:nvSpPr>
          <p:cNvPr id="3" name="Content Placeholder 2">
            <a:extLst>
              <a:ext uri="{FF2B5EF4-FFF2-40B4-BE49-F238E27FC236}">
                <a16:creationId xmlns:a16="http://schemas.microsoft.com/office/drawing/2014/main" id="{7AE1ADF5-F0E7-4D21-AA89-E5BBC02E8607}"/>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8F01CA51-8133-4888-84B5-D9B932A0901C}"/>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4402790A-4385-4146-9D09-4CC6878C62E6}"/>
              </a:ext>
            </a:extLst>
          </p:cNvPr>
          <p:cNvSpPr>
            <a:spLocks noGrp="1"/>
          </p:cNvSpPr>
          <p:nvPr>
            <p:ph type="dt" sz="half" idx="10"/>
          </p:nvPr>
        </p:nvSpPr>
        <p:spPr/>
        <p:txBody>
          <a:bodyPr/>
          <a:lstStyle/>
          <a:p>
            <a:fld id="{6515E7A2-EFA3-4D3E-BB95-901C4141EE02}" type="datetimeFigureOut">
              <a:rPr lang="en-GB" smtClean="0"/>
              <a:t>21/01/2026</a:t>
            </a:fld>
            <a:endParaRPr lang="en-GB"/>
          </a:p>
        </p:txBody>
      </p:sp>
      <p:sp>
        <p:nvSpPr>
          <p:cNvPr id="6" name="Footer Placeholder 5">
            <a:extLst>
              <a:ext uri="{FF2B5EF4-FFF2-40B4-BE49-F238E27FC236}">
                <a16:creationId xmlns:a16="http://schemas.microsoft.com/office/drawing/2014/main" id="{552CFE63-24D6-4B1D-82B2-220720BB42B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AFB99DC-5CE3-4D44-B6E7-D53A19DB0A5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4290718588"/>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1C1AC-E6FA-4353-84AB-4D731D4E7C7C}"/>
              </a:ext>
            </a:extLst>
          </p:cNvPr>
          <p:cNvSpPr>
            <a:spLocks noGrp="1"/>
          </p:cNvSpPr>
          <p:nvPr>
            <p:ph type="title"/>
          </p:nvPr>
        </p:nvSpPr>
        <p:spPr>
          <a:xfrm>
            <a:off x="629841" y="342900"/>
            <a:ext cx="2949178" cy="1200150"/>
          </a:xfrm>
        </p:spPr>
        <p:txBody>
          <a:bodyPr anchor="b"/>
          <a:lstStyle>
            <a:lvl1pPr>
              <a:defRPr sz="2400"/>
            </a:lvl1pPr>
          </a:lstStyle>
          <a:p>
            <a:r>
              <a:rPr lang="en-GB"/>
              <a:t>Click to edit Master title style</a:t>
            </a:r>
          </a:p>
        </p:txBody>
      </p:sp>
      <p:sp>
        <p:nvSpPr>
          <p:cNvPr id="3" name="Picture Placeholder 2">
            <a:extLst>
              <a:ext uri="{FF2B5EF4-FFF2-40B4-BE49-F238E27FC236}">
                <a16:creationId xmlns:a16="http://schemas.microsoft.com/office/drawing/2014/main" id="{EFA784ED-BA3D-4D1E-8205-3732DD698C6B}"/>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2E5B7FDE-3FAF-42DC-AFE3-623A866BC634}"/>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6A33DAD7-E871-4F57-867D-A307B39E4A7E}"/>
              </a:ext>
            </a:extLst>
          </p:cNvPr>
          <p:cNvSpPr>
            <a:spLocks noGrp="1"/>
          </p:cNvSpPr>
          <p:nvPr>
            <p:ph type="dt" sz="half" idx="10"/>
          </p:nvPr>
        </p:nvSpPr>
        <p:spPr/>
        <p:txBody>
          <a:bodyPr/>
          <a:lstStyle/>
          <a:p>
            <a:fld id="{6515E7A2-EFA3-4D3E-BB95-901C4141EE02}" type="datetimeFigureOut">
              <a:rPr lang="en-GB" smtClean="0"/>
              <a:t>21/01/2026</a:t>
            </a:fld>
            <a:endParaRPr lang="en-GB"/>
          </a:p>
        </p:txBody>
      </p:sp>
      <p:sp>
        <p:nvSpPr>
          <p:cNvPr id="6" name="Footer Placeholder 5">
            <a:extLst>
              <a:ext uri="{FF2B5EF4-FFF2-40B4-BE49-F238E27FC236}">
                <a16:creationId xmlns:a16="http://schemas.microsoft.com/office/drawing/2014/main" id="{79BB349C-7B54-4F14-A1F0-F7AF56B8448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DE46A21-247C-47A8-BC8C-65872ECA991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370186820"/>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8EF403-D3D8-4817-81A6-42A2C143DC48}"/>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3EC50B1A-0C5F-4959-BF64-4BBFD4B1B37B}"/>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1B90559-B684-437E-AB9F-254B11F40A95}"/>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515E7A2-EFA3-4D3E-BB95-901C4141EE02}" type="datetimeFigureOut">
              <a:rPr lang="en-GB" smtClean="0"/>
              <a:t>21/01/2026</a:t>
            </a:fld>
            <a:endParaRPr lang="en-GB"/>
          </a:p>
        </p:txBody>
      </p:sp>
      <p:sp>
        <p:nvSpPr>
          <p:cNvPr id="5" name="Footer Placeholder 4">
            <a:extLst>
              <a:ext uri="{FF2B5EF4-FFF2-40B4-BE49-F238E27FC236}">
                <a16:creationId xmlns:a16="http://schemas.microsoft.com/office/drawing/2014/main" id="{FA949D48-AD1D-42EF-AF31-AF0519835C36}"/>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A34C1A7-173A-46AD-875F-D194A1352F5C}"/>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134052907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ransition spd="slow">
    <p:fade thruBlk="1"/>
  </p:transition>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s://play.ttrockstars.com/"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hyperlink" Target="https://urbrainy.com/mtc" TargetMode="External"/><Relationship Id="rId5" Type="http://schemas.openxmlformats.org/officeDocument/2006/relationships/hyperlink" Target="https://www.topmarks.co.uk/maths-games/daily10" TargetMode="External"/><Relationship Id="rId4" Type="http://schemas.openxmlformats.org/officeDocument/2006/relationships/hyperlink" Target="https://www.topmarks.co.uk/maths-games/hit-the-butt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
        <p:cNvGrpSpPr/>
        <p:nvPr/>
      </p:nvGrpSpPr>
      <p:grpSpPr>
        <a:xfrm>
          <a:off x="0" y="0"/>
          <a:ext cx="0" cy="0"/>
          <a:chOff x="0" y="0"/>
          <a:chExt cx="0" cy="0"/>
        </a:xfrm>
      </p:grpSpPr>
      <p:sp>
        <p:nvSpPr>
          <p:cNvPr id="30" name="Google Shape;30;p5"/>
          <p:cNvSpPr txBox="1"/>
          <p:nvPr/>
        </p:nvSpPr>
        <p:spPr>
          <a:xfrm>
            <a:off x="513425" y="905475"/>
            <a:ext cx="5320800" cy="2831514"/>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300"/>
              <a:buFont typeface="Arial"/>
              <a:buNone/>
            </a:pPr>
            <a:r>
              <a:rPr lang="en-GB" sz="4300" b="0" i="0" u="none" strike="noStrike" cap="none" dirty="0">
                <a:solidFill>
                  <a:srgbClr val="000000"/>
                </a:solidFill>
                <a:latin typeface="Arial"/>
                <a:ea typeface="Arial"/>
                <a:cs typeface="Arial"/>
                <a:sym typeface="Arial"/>
              </a:rPr>
              <a:t>Year 4 Multiplication Tables Check –  Information fo</a:t>
            </a:r>
            <a:r>
              <a:rPr lang="en-GB" sz="4300" dirty="0"/>
              <a:t>r Parents </a:t>
            </a:r>
            <a:r>
              <a:rPr lang="en-GB" sz="4300" b="0" i="0" u="none" strike="noStrike" cap="none" dirty="0">
                <a:solidFill>
                  <a:srgbClr val="000000"/>
                </a:solidFill>
                <a:latin typeface="Arial"/>
                <a:ea typeface="Arial"/>
                <a:cs typeface="Arial"/>
                <a:sym typeface="Arial"/>
              </a:rPr>
              <a:t>2026</a:t>
            </a:r>
            <a:endParaRPr sz="4300" b="0" i="0" u="none" strike="noStrike" cap="none" dirty="0">
              <a:solidFill>
                <a:srgbClr val="000000"/>
              </a:solidFill>
              <a:latin typeface="Arial"/>
              <a:ea typeface="Arial"/>
              <a:cs typeface="Arial"/>
              <a:sym typeface="Arial"/>
            </a:endParaRPr>
          </a:p>
        </p:txBody>
      </p:sp>
      <p:pic>
        <p:nvPicPr>
          <p:cNvPr id="5" name="Picture 4">
            <a:extLst>
              <a:ext uri="{FF2B5EF4-FFF2-40B4-BE49-F238E27FC236}">
                <a16:creationId xmlns:a16="http://schemas.microsoft.com/office/drawing/2014/main" id="{AAB4EED6-FDB0-4C44-A4E3-D68DAB04D52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707641" y="2791505"/>
            <a:ext cx="2044473" cy="1871712"/>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9"/>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b="1" u="sng"/>
              <a:t>Specific arrangements for the check:</a:t>
            </a:r>
            <a:endParaRPr b="1" u="sng"/>
          </a:p>
        </p:txBody>
      </p:sp>
      <p:sp>
        <p:nvSpPr>
          <p:cNvPr id="57" name="Google Shape;57;p9"/>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GB" dirty="0"/>
              <a:t>Some children who are on the school’s SEND register will be eligible for specific access arrangements. These children will still have 6 seconds to answer each question.</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7">
                                            <p:txEl>
                                              <p:pRg st="0" end="0"/>
                                            </p:txEl>
                                          </p:spTgt>
                                        </p:tgtEl>
                                        <p:attrNameLst>
                                          <p:attrName>style.visibility</p:attrName>
                                        </p:attrNameLst>
                                      </p:cBhvr>
                                      <p:to>
                                        <p:strVal val="visible"/>
                                      </p:to>
                                    </p:set>
                                    <p:animEffect transition="in" filter="fade">
                                      <p:cBhvr>
                                        <p:cTn id="7" dur="1000"/>
                                        <p:tgtEl>
                                          <p:spTgt spid="57">
                                            <p:txEl>
                                              <p:pRg st="0" end="0"/>
                                            </p:txEl>
                                          </p:spTgt>
                                        </p:tgtEl>
                                      </p:cBhvr>
                                    </p:animEffect>
                                    <p:anim calcmode="lin" valueType="num">
                                      <p:cBhvr>
                                        <p:cTn id="8"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a:spLocks noGrp="1"/>
          </p:cNvSpPr>
          <p:nvPr>
            <p:ph type="body" idx="1"/>
          </p:nvPr>
        </p:nvSpPr>
        <p:spPr>
          <a:xfrm>
            <a:off x="311700" y="739301"/>
            <a:ext cx="8520600" cy="1762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SzPts val="1800"/>
              <a:buNone/>
            </a:pPr>
            <a:r>
              <a:rPr lang="en-GB" sz="2700" dirty="0"/>
              <a:t>Thank you so much for your support with learning times tables. We are already impressed with the progress that the children are making and we wish all of the Y4 pupils all the best for their upcoming MTC in June 2026.</a:t>
            </a:r>
            <a:endParaRPr sz="2700" dirty="0"/>
          </a:p>
          <a:p>
            <a:pPr marL="0" lvl="0" indent="0" algn="ctr" rtl="0">
              <a:lnSpc>
                <a:spcPct val="115000"/>
              </a:lnSpc>
              <a:spcBef>
                <a:spcPts val="0"/>
              </a:spcBef>
              <a:spcAft>
                <a:spcPts val="0"/>
              </a:spcAft>
              <a:buSzPts val="1800"/>
              <a:buNone/>
            </a:pPr>
            <a:endParaRPr dirty="0"/>
          </a:p>
        </p:txBody>
      </p:sp>
      <p:sp>
        <p:nvSpPr>
          <p:cNvPr id="86" name="Google Shape;86;p13"/>
          <p:cNvSpPr txBox="1"/>
          <p:nvPr/>
        </p:nvSpPr>
        <p:spPr>
          <a:xfrm>
            <a:off x="774800" y="3313875"/>
            <a:ext cx="7486500" cy="1046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GB" sz="2800" b="1" i="0" u="none" strike="noStrike" cap="none" dirty="0">
                <a:solidFill>
                  <a:srgbClr val="000000"/>
                </a:solidFill>
                <a:latin typeface="Arial"/>
                <a:ea typeface="Arial"/>
                <a:cs typeface="Arial"/>
                <a:sym typeface="Arial"/>
              </a:rPr>
              <a:t>Thank for taking the time to attend this information evening.</a:t>
            </a:r>
            <a:endParaRPr sz="2800" b="1" i="0" u="none" strike="noStrike" cap="none" dirty="0">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dirty="0"/>
              <a:t>I</a:t>
            </a:r>
            <a:r>
              <a:rPr lang="en-GB" b="1" u="sng" dirty="0"/>
              <a:t>mportant information about the multiplication tables check (MTC):</a:t>
            </a:r>
            <a:endParaRPr b="1" u="sng" dirty="0"/>
          </a:p>
        </p:txBody>
      </p:sp>
      <p:sp>
        <p:nvSpPr>
          <p:cNvPr id="36" name="Google Shape;36;p6"/>
          <p:cNvSpPr txBox="1">
            <a:spLocks noGrp="1"/>
          </p:cNvSpPr>
          <p:nvPr>
            <p:ph type="body" idx="1"/>
          </p:nvPr>
        </p:nvSpPr>
        <p:spPr>
          <a:xfrm>
            <a:off x="311700" y="739302"/>
            <a:ext cx="8520600" cy="4033589"/>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Font typeface="Nunito"/>
              <a:buChar char="●"/>
            </a:pPr>
            <a:r>
              <a:rPr lang="en-GB" dirty="0"/>
              <a:t>The majority of children in Year 4 will participate in the multiplication tables check (MTC) in June 2026.</a:t>
            </a:r>
          </a:p>
          <a:p>
            <a:pPr marL="457200" lvl="0" indent="-342900" algn="l" rtl="0">
              <a:lnSpc>
                <a:spcPct val="115000"/>
              </a:lnSpc>
              <a:spcBef>
                <a:spcPts val="0"/>
              </a:spcBef>
              <a:spcAft>
                <a:spcPts val="0"/>
              </a:spcAft>
              <a:buSzPts val="1800"/>
              <a:buFont typeface="Nunito"/>
              <a:buChar char="●"/>
            </a:pPr>
            <a:endParaRPr lang="en-GB" dirty="0"/>
          </a:p>
          <a:p>
            <a:pPr marL="457200" lvl="0" indent="-342900" algn="l" rtl="0">
              <a:lnSpc>
                <a:spcPct val="115000"/>
              </a:lnSpc>
              <a:spcBef>
                <a:spcPts val="0"/>
              </a:spcBef>
              <a:spcAft>
                <a:spcPts val="0"/>
              </a:spcAft>
              <a:buSzPts val="1800"/>
              <a:buFont typeface="Nunito"/>
              <a:buChar char="●"/>
            </a:pPr>
            <a:r>
              <a:rPr lang="en-GB" dirty="0"/>
              <a:t>The MTC determines if Year 4 children can </a:t>
            </a:r>
            <a:r>
              <a:rPr lang="en-GB" dirty="0">
                <a:solidFill>
                  <a:srgbClr val="283593"/>
                </a:solidFill>
              </a:rPr>
              <a:t>fluently</a:t>
            </a:r>
            <a:r>
              <a:rPr lang="en-GB" dirty="0"/>
              <a:t> recall their times tables up to 12 x 12.</a:t>
            </a:r>
          </a:p>
          <a:p>
            <a:pPr marL="457200" lvl="0" indent="-342900" algn="l" rtl="0">
              <a:lnSpc>
                <a:spcPct val="115000"/>
              </a:lnSpc>
              <a:spcBef>
                <a:spcPts val="0"/>
              </a:spcBef>
              <a:spcAft>
                <a:spcPts val="0"/>
              </a:spcAft>
              <a:buSzPts val="1800"/>
              <a:buFont typeface="Nunito"/>
              <a:buChar char="●"/>
            </a:pPr>
            <a:endParaRPr lang="en-GB" dirty="0"/>
          </a:p>
          <a:p>
            <a:pPr marL="457200" lvl="0" indent="-342900" algn="l" rtl="0">
              <a:lnSpc>
                <a:spcPct val="115000"/>
              </a:lnSpc>
              <a:spcBef>
                <a:spcPts val="0"/>
              </a:spcBef>
              <a:spcAft>
                <a:spcPts val="0"/>
              </a:spcAft>
              <a:buSzPts val="1800"/>
              <a:buFont typeface="Nunito"/>
              <a:buChar char="●"/>
            </a:pPr>
            <a:r>
              <a:rPr lang="en-GB" dirty="0"/>
              <a:t>This is an essential skill for children moving on to the mathematics required for Year 5 and beyond.</a:t>
            </a:r>
            <a:endParaRPr dirty="0"/>
          </a:p>
          <a:p>
            <a:pPr marL="457200" lvl="0" indent="-228600" algn="l" rtl="0">
              <a:lnSpc>
                <a:spcPct val="115000"/>
              </a:lnSpc>
              <a:spcBef>
                <a:spcPts val="0"/>
              </a:spcBef>
              <a:spcAft>
                <a:spcPts val="0"/>
              </a:spcAft>
              <a:buSzPts val="1800"/>
              <a:buFont typeface="Nunito"/>
              <a:buNone/>
            </a:pPr>
            <a:endParaRPr dirty="0"/>
          </a:p>
          <a:p>
            <a:pPr marL="457200" lvl="0" indent="-342900" algn="l" rtl="0">
              <a:lnSpc>
                <a:spcPct val="115000"/>
              </a:lnSpc>
              <a:spcBef>
                <a:spcPts val="0"/>
              </a:spcBef>
              <a:spcAft>
                <a:spcPts val="0"/>
              </a:spcAft>
              <a:buSzPts val="1800"/>
              <a:buFont typeface="Nunito"/>
              <a:buChar char="●"/>
            </a:pPr>
            <a:r>
              <a:rPr lang="en-GB" dirty="0">
                <a:solidFill>
                  <a:srgbClr val="000000"/>
                </a:solidFill>
              </a:rPr>
              <a:t>The MTC will also help to identify which children require additional support to learn their times tables. </a:t>
            </a:r>
            <a:endParaRPr dirty="0"/>
          </a:p>
          <a:p>
            <a:pPr marL="457200" lvl="0" indent="-228600" algn="l" rtl="0">
              <a:lnSpc>
                <a:spcPct val="115000"/>
              </a:lnSpc>
              <a:spcBef>
                <a:spcPts val="0"/>
              </a:spcBef>
              <a:spcAft>
                <a:spcPts val="0"/>
              </a:spcAft>
              <a:buSzPts val="1800"/>
              <a:buFont typeface="Nunito"/>
              <a:buNone/>
            </a:pPr>
            <a:endParaRPr dirty="0">
              <a:solidFill>
                <a:srgbClr val="000000"/>
              </a:solidFill>
            </a:endParaRPr>
          </a:p>
          <a:p>
            <a:pPr marL="457200" lvl="0" indent="-342900" algn="l" rtl="0">
              <a:lnSpc>
                <a:spcPct val="115000"/>
              </a:lnSpc>
              <a:spcBef>
                <a:spcPts val="0"/>
              </a:spcBef>
              <a:spcAft>
                <a:spcPts val="0"/>
              </a:spcAft>
              <a:buSzPts val="1800"/>
              <a:buFont typeface="Nunito"/>
              <a:buChar char="●"/>
            </a:pPr>
            <a:r>
              <a:rPr lang="en-GB" dirty="0">
                <a:solidFill>
                  <a:srgbClr val="000000"/>
                </a:solidFill>
              </a:rPr>
              <a:t>There is no ‘pass’ rate or threshold which means that, unlike with the Phonics Screening Check, children will not be expected to re-sit the check. </a:t>
            </a:r>
            <a:endParaRPr dirty="0"/>
          </a:p>
          <a:p>
            <a:pPr marL="457200" lvl="0" indent="-228600" algn="l" rtl="0">
              <a:lnSpc>
                <a:spcPct val="115000"/>
              </a:lnSpc>
              <a:spcBef>
                <a:spcPts val="0"/>
              </a:spcBef>
              <a:spcAft>
                <a:spcPts val="0"/>
              </a:spcAft>
              <a:buSzPts val="1800"/>
              <a:buFont typeface="Nunito"/>
              <a:buNone/>
            </a:pPr>
            <a:endParaRPr dirty="0">
              <a:solidFill>
                <a:srgbClr val="000000"/>
              </a:solidFill>
            </a:endParaRPr>
          </a:p>
          <a:p>
            <a:pPr marL="0" lvl="0" indent="0" algn="l" rtl="0">
              <a:lnSpc>
                <a:spcPct val="115000"/>
              </a:lnSpc>
              <a:spcBef>
                <a:spcPts val="0"/>
              </a:spcBef>
              <a:spcAft>
                <a:spcPts val="0"/>
              </a:spcAft>
              <a:buSzPts val="1800"/>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fade">
                                      <p:cBhvr>
                                        <p:cTn id="7" dur="1000"/>
                                        <p:tgtEl>
                                          <p:spTgt spid="36">
                                            <p:txEl>
                                              <p:pRg st="0" end="0"/>
                                            </p:txEl>
                                          </p:spTgt>
                                        </p:tgtEl>
                                      </p:cBhvr>
                                    </p:animEffect>
                                    <p:anim calcmode="lin" valueType="num">
                                      <p:cBhvr>
                                        <p:cTn id="8"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6">
                                            <p:txEl>
                                              <p:pRg st="2" end="2"/>
                                            </p:txEl>
                                          </p:spTgt>
                                        </p:tgtEl>
                                        <p:attrNameLst>
                                          <p:attrName>style.visibility</p:attrName>
                                        </p:attrNameLst>
                                      </p:cBhvr>
                                      <p:to>
                                        <p:strVal val="visible"/>
                                      </p:to>
                                    </p:set>
                                    <p:animEffect transition="in" filter="fade">
                                      <p:cBhvr>
                                        <p:cTn id="14" dur="1000"/>
                                        <p:tgtEl>
                                          <p:spTgt spid="36">
                                            <p:txEl>
                                              <p:pRg st="2" end="2"/>
                                            </p:txEl>
                                          </p:spTgt>
                                        </p:tgtEl>
                                      </p:cBhvr>
                                    </p:animEffect>
                                    <p:anim calcmode="lin" valueType="num">
                                      <p:cBhvr>
                                        <p:cTn id="15" dur="1000" fill="hold"/>
                                        <p:tgtEl>
                                          <p:spTgt spid="3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6">
                                            <p:txEl>
                                              <p:pRg st="4" end="4"/>
                                            </p:txEl>
                                          </p:spTgt>
                                        </p:tgtEl>
                                        <p:attrNameLst>
                                          <p:attrName>style.visibility</p:attrName>
                                        </p:attrNameLst>
                                      </p:cBhvr>
                                      <p:to>
                                        <p:strVal val="visible"/>
                                      </p:to>
                                    </p:set>
                                    <p:animEffect transition="in" filter="fade">
                                      <p:cBhvr>
                                        <p:cTn id="21" dur="1000"/>
                                        <p:tgtEl>
                                          <p:spTgt spid="36">
                                            <p:txEl>
                                              <p:pRg st="4" end="4"/>
                                            </p:txEl>
                                          </p:spTgt>
                                        </p:tgtEl>
                                      </p:cBhvr>
                                    </p:animEffect>
                                    <p:anim calcmode="lin" valueType="num">
                                      <p:cBhvr>
                                        <p:cTn id="22" dur="1000" fill="hold"/>
                                        <p:tgtEl>
                                          <p:spTgt spid="36">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6">
                                            <p:txEl>
                                              <p:pRg st="6" end="6"/>
                                            </p:txEl>
                                          </p:spTgt>
                                        </p:tgtEl>
                                        <p:attrNameLst>
                                          <p:attrName>style.visibility</p:attrName>
                                        </p:attrNameLst>
                                      </p:cBhvr>
                                      <p:to>
                                        <p:strVal val="visible"/>
                                      </p:to>
                                    </p:set>
                                    <p:animEffect transition="in" filter="fade">
                                      <p:cBhvr>
                                        <p:cTn id="28" dur="1000"/>
                                        <p:tgtEl>
                                          <p:spTgt spid="36">
                                            <p:txEl>
                                              <p:pRg st="6" end="6"/>
                                            </p:txEl>
                                          </p:spTgt>
                                        </p:tgtEl>
                                      </p:cBhvr>
                                    </p:animEffect>
                                    <p:anim calcmode="lin" valueType="num">
                                      <p:cBhvr>
                                        <p:cTn id="29" dur="1000" fill="hold"/>
                                        <p:tgtEl>
                                          <p:spTgt spid="36">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6">
                                            <p:txEl>
                                              <p:pRg st="8" end="8"/>
                                            </p:txEl>
                                          </p:spTgt>
                                        </p:tgtEl>
                                        <p:attrNameLst>
                                          <p:attrName>style.visibility</p:attrName>
                                        </p:attrNameLst>
                                      </p:cBhvr>
                                      <p:to>
                                        <p:strVal val="visible"/>
                                      </p:to>
                                    </p:set>
                                    <p:animEffect transition="in" filter="fade">
                                      <p:cBhvr>
                                        <p:cTn id="35" dur="1000"/>
                                        <p:tgtEl>
                                          <p:spTgt spid="36">
                                            <p:txEl>
                                              <p:pRg st="8" end="8"/>
                                            </p:txEl>
                                          </p:spTgt>
                                        </p:tgtEl>
                                      </p:cBhvr>
                                    </p:animEffect>
                                    <p:anim calcmode="lin" valueType="num">
                                      <p:cBhvr>
                                        <p:cTn id="36" dur="1000" fill="hold"/>
                                        <p:tgtEl>
                                          <p:spTgt spid="36">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6">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b="1" u="sng"/>
              <a:t>When the check will take place:</a:t>
            </a:r>
            <a:endParaRPr b="1" u="sng"/>
          </a:p>
        </p:txBody>
      </p:sp>
      <p:sp>
        <p:nvSpPr>
          <p:cNvPr id="43" name="Google Shape;43;p7"/>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Font typeface="Nunito"/>
              <a:buChar char="●"/>
            </a:pPr>
            <a:r>
              <a:rPr lang="en-GB" dirty="0"/>
              <a:t>There will be a </a:t>
            </a:r>
            <a:r>
              <a:rPr lang="en-GB" dirty="0">
                <a:solidFill>
                  <a:srgbClr val="283593"/>
                </a:solidFill>
              </a:rPr>
              <a:t>2 week window </a:t>
            </a:r>
            <a:r>
              <a:rPr lang="en-GB" dirty="0"/>
              <a:t>at the start of June 2026, during which time the MTC will take place at school, during the normal school day.</a:t>
            </a:r>
            <a:endParaRPr dirty="0"/>
          </a:p>
          <a:p>
            <a:pPr marL="457200" lvl="0" indent="-228600" algn="l" rtl="0">
              <a:lnSpc>
                <a:spcPct val="115000"/>
              </a:lnSpc>
              <a:spcBef>
                <a:spcPts val="0"/>
              </a:spcBef>
              <a:spcAft>
                <a:spcPts val="0"/>
              </a:spcAft>
              <a:buSzPts val="1800"/>
              <a:buFont typeface="Nunito"/>
              <a:buNone/>
            </a:pPr>
            <a:endParaRPr dirty="0"/>
          </a:p>
          <a:p>
            <a:pPr marL="457200" lvl="0" indent="-342900" algn="l" rtl="0">
              <a:lnSpc>
                <a:spcPct val="115000"/>
              </a:lnSpc>
              <a:spcBef>
                <a:spcPts val="0"/>
              </a:spcBef>
              <a:spcAft>
                <a:spcPts val="0"/>
              </a:spcAft>
              <a:buSzPts val="1800"/>
              <a:buFont typeface="Nunito"/>
              <a:buChar char="●"/>
            </a:pPr>
            <a:r>
              <a:rPr lang="en-GB" dirty="0"/>
              <a:t>Before taking the actual MTC, children will also participate in a practice MTC at school. This is so that they are completely familiar with the MTC before they take their actual check.</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3">
                                            <p:txEl>
                                              <p:pRg st="0" end="0"/>
                                            </p:txEl>
                                          </p:spTgt>
                                        </p:tgtEl>
                                        <p:attrNameLst>
                                          <p:attrName>style.visibility</p:attrName>
                                        </p:attrNameLst>
                                      </p:cBhvr>
                                      <p:to>
                                        <p:strVal val="visible"/>
                                      </p:to>
                                    </p:set>
                                    <p:animEffect transition="in" filter="fade">
                                      <p:cBhvr>
                                        <p:cTn id="7" dur="1000"/>
                                        <p:tgtEl>
                                          <p:spTgt spid="43">
                                            <p:txEl>
                                              <p:pRg st="0" end="0"/>
                                            </p:txEl>
                                          </p:spTgt>
                                        </p:tgtEl>
                                      </p:cBhvr>
                                    </p:animEffect>
                                    <p:anim calcmode="lin" valueType="num">
                                      <p:cBhvr>
                                        <p:cTn id="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3">
                                            <p:txEl>
                                              <p:pRg st="2" end="2"/>
                                            </p:txEl>
                                          </p:spTgt>
                                        </p:tgtEl>
                                        <p:attrNameLst>
                                          <p:attrName>style.visibility</p:attrName>
                                        </p:attrNameLst>
                                      </p:cBhvr>
                                      <p:to>
                                        <p:strVal val="visible"/>
                                      </p:to>
                                    </p:set>
                                    <p:animEffect transition="in" filter="fade">
                                      <p:cBhvr>
                                        <p:cTn id="14" dur="1000"/>
                                        <p:tgtEl>
                                          <p:spTgt spid="43">
                                            <p:txEl>
                                              <p:pRg st="2" end="2"/>
                                            </p:txEl>
                                          </p:spTgt>
                                        </p:tgtEl>
                                      </p:cBhvr>
                                    </p:animEffect>
                                    <p:anim calcmode="lin" valueType="num">
                                      <p:cBhvr>
                                        <p:cTn id="15"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8"/>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b="1" u="sng"/>
              <a:t>How the check is carried out:</a:t>
            </a:r>
            <a:endParaRPr b="1" u="sng"/>
          </a:p>
        </p:txBody>
      </p:sp>
      <p:sp>
        <p:nvSpPr>
          <p:cNvPr id="50" name="Google Shape;50;p8"/>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Font typeface="Nunito"/>
              <a:buChar char="●"/>
            </a:pPr>
            <a:r>
              <a:rPr lang="en-GB" dirty="0"/>
              <a:t>The check is </a:t>
            </a:r>
            <a:r>
              <a:rPr lang="en-GB" dirty="0">
                <a:solidFill>
                  <a:srgbClr val="283593"/>
                </a:solidFill>
              </a:rPr>
              <a:t>fully digital </a:t>
            </a:r>
            <a:r>
              <a:rPr lang="en-GB" dirty="0">
                <a:solidFill>
                  <a:schemeClr val="tx1"/>
                </a:solidFill>
              </a:rPr>
              <a:t>and will be administered on an </a:t>
            </a:r>
            <a:r>
              <a:rPr lang="en-GB" dirty="0" err="1">
                <a:solidFill>
                  <a:schemeClr val="tx1"/>
                </a:solidFill>
              </a:rPr>
              <a:t>ipad</a:t>
            </a:r>
            <a:r>
              <a:rPr lang="en-GB" dirty="0">
                <a:solidFill>
                  <a:schemeClr val="tx1"/>
                </a:solidFill>
              </a:rPr>
              <a:t>.</a:t>
            </a:r>
            <a:endParaRPr dirty="0">
              <a:solidFill>
                <a:schemeClr val="tx1"/>
              </a:solidFill>
            </a:endParaRPr>
          </a:p>
          <a:p>
            <a:pPr marL="457200" lvl="0" indent="-228600" algn="l" rtl="0">
              <a:lnSpc>
                <a:spcPct val="115000"/>
              </a:lnSpc>
              <a:spcBef>
                <a:spcPts val="0"/>
              </a:spcBef>
              <a:spcAft>
                <a:spcPts val="0"/>
              </a:spcAft>
              <a:buSzPts val="1800"/>
              <a:buFont typeface="Nunito"/>
              <a:buNone/>
            </a:pPr>
            <a:endParaRPr dirty="0"/>
          </a:p>
          <a:p>
            <a:pPr marL="457200" lvl="0" indent="-342900" algn="l" rtl="0">
              <a:lnSpc>
                <a:spcPct val="115000"/>
              </a:lnSpc>
              <a:spcBef>
                <a:spcPts val="0"/>
              </a:spcBef>
              <a:spcAft>
                <a:spcPts val="0"/>
              </a:spcAft>
              <a:buSzPts val="1800"/>
              <a:buFont typeface="Nunito"/>
              <a:buChar char="●"/>
            </a:pPr>
            <a:r>
              <a:rPr lang="en-GB" dirty="0"/>
              <a:t>Children will enter their answers on an on-screen number pad.</a:t>
            </a:r>
            <a:endParaRPr dirty="0"/>
          </a:p>
          <a:p>
            <a:pPr marL="457200" lvl="0" indent="-228600" algn="l" rtl="0">
              <a:lnSpc>
                <a:spcPct val="115000"/>
              </a:lnSpc>
              <a:spcBef>
                <a:spcPts val="0"/>
              </a:spcBef>
              <a:spcAft>
                <a:spcPts val="0"/>
              </a:spcAft>
              <a:buSzPts val="1800"/>
              <a:buFont typeface="Nunito"/>
              <a:buNone/>
            </a:pPr>
            <a:endParaRPr dirty="0"/>
          </a:p>
          <a:p>
            <a:pPr marL="457200" lvl="0" indent="-342900" algn="l" rtl="0">
              <a:lnSpc>
                <a:spcPct val="115000"/>
              </a:lnSpc>
              <a:spcBef>
                <a:spcPts val="0"/>
              </a:spcBef>
              <a:spcAft>
                <a:spcPts val="0"/>
              </a:spcAft>
              <a:buSzPts val="1800"/>
              <a:buFont typeface="Nunito"/>
              <a:buChar char="●"/>
            </a:pPr>
            <a:r>
              <a:rPr lang="en-GB" dirty="0"/>
              <a:t>Usually, the whole check will take less than </a:t>
            </a:r>
            <a:r>
              <a:rPr lang="en-GB" dirty="0">
                <a:solidFill>
                  <a:srgbClr val="283593"/>
                </a:solidFill>
              </a:rPr>
              <a:t>5 minutes </a:t>
            </a:r>
            <a:r>
              <a:rPr lang="en-GB" dirty="0"/>
              <a:t>for each child. </a:t>
            </a:r>
            <a:endParaRPr dirty="0"/>
          </a:p>
          <a:p>
            <a:pPr marL="457200" lvl="0" indent="-228600" algn="l" rtl="0">
              <a:lnSpc>
                <a:spcPct val="115000"/>
              </a:lnSpc>
              <a:spcBef>
                <a:spcPts val="0"/>
              </a:spcBef>
              <a:spcAft>
                <a:spcPts val="0"/>
              </a:spcAft>
              <a:buSzPts val="1800"/>
              <a:buFont typeface="Nunito"/>
              <a:buNone/>
            </a:pPr>
            <a:endParaRPr dirty="0"/>
          </a:p>
          <a:p>
            <a:pPr marL="457200" lvl="0" indent="-342900" algn="l" rtl="0">
              <a:lnSpc>
                <a:spcPct val="115000"/>
              </a:lnSpc>
              <a:spcBef>
                <a:spcPts val="0"/>
              </a:spcBef>
              <a:spcAft>
                <a:spcPts val="0"/>
              </a:spcAft>
              <a:buSzPts val="1800"/>
              <a:buFont typeface="Nunito"/>
              <a:buChar char="●"/>
            </a:pPr>
            <a:r>
              <a:rPr lang="en-GB" dirty="0"/>
              <a:t>Every child will have </a:t>
            </a:r>
            <a:r>
              <a:rPr lang="en-GB" dirty="0">
                <a:solidFill>
                  <a:srgbClr val="283593"/>
                </a:solidFill>
              </a:rPr>
              <a:t>6 seconds </a:t>
            </a:r>
            <a:r>
              <a:rPr lang="en-GB" dirty="0"/>
              <a:t>to answer each question. This is from the time that the question appears on the screen.</a:t>
            </a:r>
          </a:p>
          <a:p>
            <a:pPr marL="457200" lvl="0" indent="-342900" algn="l" rtl="0">
              <a:lnSpc>
                <a:spcPct val="115000"/>
              </a:lnSpc>
              <a:spcBef>
                <a:spcPts val="0"/>
              </a:spcBef>
              <a:spcAft>
                <a:spcPts val="0"/>
              </a:spcAft>
              <a:buSzPts val="1800"/>
              <a:buFont typeface="Nunito"/>
              <a:buChar char="●"/>
            </a:pPr>
            <a:endParaRPr lang="en-GB" dirty="0"/>
          </a:p>
          <a:p>
            <a:pPr marL="457200" lvl="0" indent="-342900" algn="l" rtl="0">
              <a:lnSpc>
                <a:spcPct val="115000"/>
              </a:lnSpc>
              <a:spcBef>
                <a:spcPts val="0"/>
              </a:spcBef>
              <a:spcAft>
                <a:spcPts val="0"/>
              </a:spcAft>
              <a:buSzPts val="1800"/>
              <a:buFont typeface="Nunito"/>
              <a:buChar char="●"/>
            </a:pPr>
            <a:r>
              <a:rPr lang="en-GB" dirty="0"/>
              <a:t>The 6 seconds includes the time available for the child to enter their answer.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0">
                                            <p:txEl>
                                              <p:pRg st="0" end="0"/>
                                            </p:txEl>
                                          </p:spTgt>
                                        </p:tgtEl>
                                        <p:attrNameLst>
                                          <p:attrName>style.visibility</p:attrName>
                                        </p:attrNameLst>
                                      </p:cBhvr>
                                      <p:to>
                                        <p:strVal val="visible"/>
                                      </p:to>
                                    </p:set>
                                    <p:animEffect transition="in" filter="fade">
                                      <p:cBhvr>
                                        <p:cTn id="7" dur="1000"/>
                                        <p:tgtEl>
                                          <p:spTgt spid="50">
                                            <p:txEl>
                                              <p:pRg st="0" end="0"/>
                                            </p:txEl>
                                          </p:spTgt>
                                        </p:tgtEl>
                                      </p:cBhvr>
                                    </p:animEffect>
                                    <p:anim calcmode="lin" valueType="num">
                                      <p:cBhvr>
                                        <p:cTn id="8" dur="10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0">
                                            <p:txEl>
                                              <p:pRg st="2" end="2"/>
                                            </p:txEl>
                                          </p:spTgt>
                                        </p:tgtEl>
                                        <p:attrNameLst>
                                          <p:attrName>style.visibility</p:attrName>
                                        </p:attrNameLst>
                                      </p:cBhvr>
                                      <p:to>
                                        <p:strVal val="visible"/>
                                      </p:to>
                                    </p:set>
                                    <p:animEffect transition="in" filter="fade">
                                      <p:cBhvr>
                                        <p:cTn id="14" dur="1000"/>
                                        <p:tgtEl>
                                          <p:spTgt spid="50">
                                            <p:txEl>
                                              <p:pRg st="2" end="2"/>
                                            </p:txEl>
                                          </p:spTgt>
                                        </p:tgtEl>
                                      </p:cBhvr>
                                    </p:animEffect>
                                    <p:anim calcmode="lin" valueType="num">
                                      <p:cBhvr>
                                        <p:cTn id="15" dur="10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0">
                                            <p:txEl>
                                              <p:pRg st="4" end="4"/>
                                            </p:txEl>
                                          </p:spTgt>
                                        </p:tgtEl>
                                        <p:attrNameLst>
                                          <p:attrName>style.visibility</p:attrName>
                                        </p:attrNameLst>
                                      </p:cBhvr>
                                      <p:to>
                                        <p:strVal val="visible"/>
                                      </p:to>
                                    </p:set>
                                    <p:animEffect transition="in" filter="fade">
                                      <p:cBhvr>
                                        <p:cTn id="21" dur="1000"/>
                                        <p:tgtEl>
                                          <p:spTgt spid="50">
                                            <p:txEl>
                                              <p:pRg st="4" end="4"/>
                                            </p:txEl>
                                          </p:spTgt>
                                        </p:tgtEl>
                                      </p:cBhvr>
                                    </p:animEffect>
                                    <p:anim calcmode="lin" valueType="num">
                                      <p:cBhvr>
                                        <p:cTn id="22" dur="10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0">
                                            <p:txEl>
                                              <p:pRg st="6" end="6"/>
                                            </p:txEl>
                                          </p:spTgt>
                                        </p:tgtEl>
                                        <p:attrNameLst>
                                          <p:attrName>style.visibility</p:attrName>
                                        </p:attrNameLst>
                                      </p:cBhvr>
                                      <p:to>
                                        <p:strVal val="visible"/>
                                      </p:to>
                                    </p:set>
                                    <p:animEffect transition="in" filter="fade">
                                      <p:cBhvr>
                                        <p:cTn id="28" dur="1000"/>
                                        <p:tgtEl>
                                          <p:spTgt spid="50">
                                            <p:txEl>
                                              <p:pRg st="6" end="6"/>
                                            </p:txEl>
                                          </p:spTgt>
                                        </p:tgtEl>
                                      </p:cBhvr>
                                    </p:animEffect>
                                    <p:anim calcmode="lin" valueType="num">
                                      <p:cBhvr>
                                        <p:cTn id="29" dur="10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0">
                                            <p:txEl>
                                              <p:pRg st="8" end="8"/>
                                            </p:txEl>
                                          </p:spTgt>
                                        </p:tgtEl>
                                        <p:attrNameLst>
                                          <p:attrName>style.visibility</p:attrName>
                                        </p:attrNameLst>
                                      </p:cBhvr>
                                      <p:to>
                                        <p:strVal val="visible"/>
                                      </p:to>
                                    </p:set>
                                    <p:animEffect transition="in" filter="fade">
                                      <p:cBhvr>
                                        <p:cTn id="35" dur="1000"/>
                                        <p:tgtEl>
                                          <p:spTgt spid="50">
                                            <p:txEl>
                                              <p:pRg st="8" end="8"/>
                                            </p:txEl>
                                          </p:spTgt>
                                        </p:tgtEl>
                                      </p:cBhvr>
                                    </p:animEffect>
                                    <p:anim calcmode="lin" valueType="num">
                                      <p:cBhvr>
                                        <p:cTn id="36" dur="10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8"/>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b="1" u="sng"/>
              <a:t>How the check is carried out:</a:t>
            </a:r>
            <a:endParaRPr b="1" u="sng"/>
          </a:p>
        </p:txBody>
      </p:sp>
      <p:sp>
        <p:nvSpPr>
          <p:cNvPr id="50" name="Google Shape;50;p8"/>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Font typeface="Nunito"/>
              <a:buChar char="●"/>
            </a:pPr>
            <a:r>
              <a:rPr lang="en-GB" dirty="0"/>
              <a:t>6 seconds per answer means that children must be able to read the question, recall their answer and enter their response within 6 seconds. Whatever is written in the answer box at the end of 6 seconds is counted as their answer.</a:t>
            </a:r>
          </a:p>
          <a:p>
            <a:pPr marL="457200" lvl="0" indent="-342900" algn="l" rtl="0">
              <a:lnSpc>
                <a:spcPct val="115000"/>
              </a:lnSpc>
              <a:spcBef>
                <a:spcPts val="0"/>
              </a:spcBef>
              <a:spcAft>
                <a:spcPts val="0"/>
              </a:spcAft>
              <a:buSzPts val="1800"/>
              <a:buFont typeface="Nunito"/>
              <a:buChar char="●"/>
            </a:pPr>
            <a:endParaRPr dirty="0"/>
          </a:p>
          <a:p>
            <a:pPr marL="457200" lvl="0" indent="-342900" algn="l" rtl="0">
              <a:lnSpc>
                <a:spcPct val="115000"/>
              </a:lnSpc>
              <a:spcBef>
                <a:spcPts val="0"/>
              </a:spcBef>
              <a:spcAft>
                <a:spcPts val="0"/>
              </a:spcAft>
              <a:buSzPts val="1800"/>
              <a:buFont typeface="Nunito"/>
              <a:buChar char="●"/>
            </a:pPr>
            <a:r>
              <a:rPr lang="en-GB" dirty="0"/>
              <a:t>There will be </a:t>
            </a:r>
            <a:r>
              <a:rPr lang="en-GB" dirty="0">
                <a:solidFill>
                  <a:srgbClr val="283593"/>
                </a:solidFill>
              </a:rPr>
              <a:t>25 questions </a:t>
            </a:r>
            <a:r>
              <a:rPr lang="en-GB" dirty="0">
                <a:solidFill>
                  <a:schemeClr val="tx1"/>
                </a:solidFill>
              </a:rPr>
              <a:t>in the MTC, </a:t>
            </a:r>
            <a:r>
              <a:rPr lang="en-GB" dirty="0"/>
              <a:t>with a </a:t>
            </a:r>
            <a:r>
              <a:rPr lang="en-GB" dirty="0">
                <a:solidFill>
                  <a:srgbClr val="283593"/>
                </a:solidFill>
              </a:rPr>
              <a:t>3 second pause </a:t>
            </a:r>
            <a:r>
              <a:rPr lang="en-GB" dirty="0"/>
              <a:t>between questions. </a:t>
            </a:r>
            <a:endParaRPr dirty="0"/>
          </a:p>
          <a:p>
            <a:pPr marL="457200" lvl="0" indent="-228600" algn="l" rtl="0">
              <a:lnSpc>
                <a:spcPct val="115000"/>
              </a:lnSpc>
              <a:spcBef>
                <a:spcPts val="0"/>
              </a:spcBef>
              <a:spcAft>
                <a:spcPts val="0"/>
              </a:spcAft>
              <a:buSzPts val="1800"/>
              <a:buFont typeface="Nunito"/>
              <a:buNone/>
            </a:pPr>
            <a:endParaRPr dirty="0"/>
          </a:p>
          <a:p>
            <a:pPr marL="457200" lvl="0" indent="-342900" algn="l" rtl="0">
              <a:lnSpc>
                <a:spcPct val="115000"/>
              </a:lnSpc>
              <a:spcBef>
                <a:spcPts val="0"/>
              </a:spcBef>
              <a:spcAft>
                <a:spcPts val="0"/>
              </a:spcAft>
              <a:buSzPts val="1800"/>
              <a:buFont typeface="Nunito"/>
              <a:buChar char="●"/>
            </a:pPr>
            <a:r>
              <a:rPr lang="en-GB" dirty="0"/>
              <a:t>There will be </a:t>
            </a:r>
            <a:r>
              <a:rPr lang="en-GB" dirty="0">
                <a:solidFill>
                  <a:srgbClr val="283593"/>
                </a:solidFill>
              </a:rPr>
              <a:t>3 practice questions</a:t>
            </a:r>
            <a:r>
              <a:rPr lang="en-GB" dirty="0"/>
              <a:t> before the check begins. </a:t>
            </a:r>
            <a:endParaRPr dirty="0"/>
          </a:p>
        </p:txBody>
      </p:sp>
    </p:spTree>
    <p:extLst>
      <p:ext uri="{BB962C8B-B14F-4D97-AF65-F5344CB8AC3E}">
        <p14:creationId xmlns:p14="http://schemas.microsoft.com/office/powerpoint/2010/main" val="3399996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0">
                                            <p:txEl>
                                              <p:pRg st="0" end="0"/>
                                            </p:txEl>
                                          </p:spTgt>
                                        </p:tgtEl>
                                        <p:attrNameLst>
                                          <p:attrName>style.visibility</p:attrName>
                                        </p:attrNameLst>
                                      </p:cBhvr>
                                      <p:to>
                                        <p:strVal val="visible"/>
                                      </p:to>
                                    </p:set>
                                    <p:animEffect transition="in" filter="fade">
                                      <p:cBhvr>
                                        <p:cTn id="7" dur="1000"/>
                                        <p:tgtEl>
                                          <p:spTgt spid="50">
                                            <p:txEl>
                                              <p:pRg st="0" end="0"/>
                                            </p:txEl>
                                          </p:spTgt>
                                        </p:tgtEl>
                                      </p:cBhvr>
                                    </p:animEffect>
                                    <p:anim calcmode="lin" valueType="num">
                                      <p:cBhvr>
                                        <p:cTn id="8" dur="10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0">
                                            <p:txEl>
                                              <p:pRg st="2" end="2"/>
                                            </p:txEl>
                                          </p:spTgt>
                                        </p:tgtEl>
                                        <p:attrNameLst>
                                          <p:attrName>style.visibility</p:attrName>
                                        </p:attrNameLst>
                                      </p:cBhvr>
                                      <p:to>
                                        <p:strVal val="visible"/>
                                      </p:to>
                                    </p:set>
                                    <p:animEffect transition="in" filter="fade">
                                      <p:cBhvr>
                                        <p:cTn id="14" dur="1000"/>
                                        <p:tgtEl>
                                          <p:spTgt spid="50">
                                            <p:txEl>
                                              <p:pRg st="2" end="2"/>
                                            </p:txEl>
                                          </p:spTgt>
                                        </p:tgtEl>
                                      </p:cBhvr>
                                    </p:animEffect>
                                    <p:anim calcmode="lin" valueType="num">
                                      <p:cBhvr>
                                        <p:cTn id="15" dur="10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0">
                                            <p:txEl>
                                              <p:pRg st="4" end="4"/>
                                            </p:txEl>
                                          </p:spTgt>
                                        </p:tgtEl>
                                        <p:attrNameLst>
                                          <p:attrName>style.visibility</p:attrName>
                                        </p:attrNameLst>
                                      </p:cBhvr>
                                      <p:to>
                                        <p:strVal val="visible"/>
                                      </p:to>
                                    </p:set>
                                    <p:animEffect transition="in" filter="fade">
                                      <p:cBhvr>
                                        <p:cTn id="21" dur="1000"/>
                                        <p:tgtEl>
                                          <p:spTgt spid="50">
                                            <p:txEl>
                                              <p:pRg st="4" end="4"/>
                                            </p:txEl>
                                          </p:spTgt>
                                        </p:tgtEl>
                                      </p:cBhvr>
                                    </p:animEffect>
                                    <p:anim calcmode="lin" valueType="num">
                                      <p:cBhvr>
                                        <p:cTn id="22" dur="10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0"/>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b="1" u="sng"/>
              <a:t>The check questions:</a:t>
            </a:r>
            <a:endParaRPr b="1" u="sng"/>
          </a:p>
        </p:txBody>
      </p:sp>
      <p:sp>
        <p:nvSpPr>
          <p:cNvPr id="64" name="Google Shape;64;p10"/>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Font typeface="Nunito"/>
              <a:buChar char="●"/>
            </a:pPr>
            <a:r>
              <a:rPr lang="en-GB" dirty="0"/>
              <a:t>Each child will be </a:t>
            </a:r>
            <a:r>
              <a:rPr lang="en-GB" dirty="0">
                <a:solidFill>
                  <a:srgbClr val="283593"/>
                </a:solidFill>
              </a:rPr>
              <a:t>randomly assigned </a:t>
            </a:r>
            <a:r>
              <a:rPr lang="en-GB" dirty="0"/>
              <a:t>a set of 25 questions.</a:t>
            </a:r>
            <a:endParaRPr dirty="0"/>
          </a:p>
          <a:p>
            <a:pPr marL="457200" lvl="0" indent="-228600" algn="l" rtl="0">
              <a:lnSpc>
                <a:spcPct val="115000"/>
              </a:lnSpc>
              <a:spcBef>
                <a:spcPts val="0"/>
              </a:spcBef>
              <a:spcAft>
                <a:spcPts val="0"/>
              </a:spcAft>
              <a:buSzPts val="1800"/>
              <a:buFont typeface="Nunito"/>
              <a:buNone/>
            </a:pPr>
            <a:endParaRPr dirty="0"/>
          </a:p>
          <a:p>
            <a:pPr marL="457200" lvl="0" indent="-342900" algn="l" rtl="0">
              <a:lnSpc>
                <a:spcPct val="115000"/>
              </a:lnSpc>
              <a:spcBef>
                <a:spcPts val="0"/>
              </a:spcBef>
              <a:spcAft>
                <a:spcPts val="0"/>
              </a:spcAft>
              <a:buSzPts val="1800"/>
              <a:buFont typeface="Nunito"/>
              <a:buChar char="●"/>
            </a:pPr>
            <a:r>
              <a:rPr lang="en-GB" dirty="0"/>
              <a:t>There will only be </a:t>
            </a:r>
            <a:r>
              <a:rPr lang="en-GB" dirty="0">
                <a:solidFill>
                  <a:srgbClr val="283593"/>
                </a:solidFill>
              </a:rPr>
              <a:t>multiplication</a:t>
            </a:r>
            <a:r>
              <a:rPr lang="en-GB" dirty="0"/>
              <a:t> questions in the check, not division questions. </a:t>
            </a:r>
            <a:endParaRPr dirty="0"/>
          </a:p>
          <a:p>
            <a:pPr marL="457200" lvl="0" indent="-228600" algn="l" rtl="0">
              <a:lnSpc>
                <a:spcPct val="115000"/>
              </a:lnSpc>
              <a:spcBef>
                <a:spcPts val="0"/>
              </a:spcBef>
              <a:spcAft>
                <a:spcPts val="0"/>
              </a:spcAft>
              <a:buSzPts val="1800"/>
              <a:buFont typeface="Nunito"/>
              <a:buNone/>
            </a:pPr>
            <a:endParaRPr dirty="0"/>
          </a:p>
          <a:p>
            <a:pPr marL="457200" lvl="0" indent="-342900" algn="l" rtl="0">
              <a:lnSpc>
                <a:spcPct val="115000"/>
              </a:lnSpc>
              <a:spcBef>
                <a:spcPts val="0"/>
              </a:spcBef>
              <a:spcAft>
                <a:spcPts val="0"/>
              </a:spcAft>
              <a:buSzPts val="1800"/>
              <a:buFont typeface="Nunito"/>
              <a:buChar char="●"/>
            </a:pPr>
            <a:r>
              <a:rPr lang="en-GB" dirty="0"/>
              <a:t>The 6, 7, 8, 9 and 12 times tables are </a:t>
            </a:r>
            <a:r>
              <a:rPr lang="en-GB" dirty="0">
                <a:solidFill>
                  <a:srgbClr val="283593"/>
                </a:solidFill>
              </a:rPr>
              <a:t>more likely </a:t>
            </a:r>
            <a:r>
              <a:rPr lang="en-GB" dirty="0"/>
              <a:t>to be asked, as these are the hardest for most children to learn.</a:t>
            </a:r>
            <a:endParaRPr dirty="0"/>
          </a:p>
          <a:p>
            <a:pPr marL="457200" lvl="0" indent="-228600" algn="l" rtl="0">
              <a:lnSpc>
                <a:spcPct val="115000"/>
              </a:lnSpc>
              <a:spcBef>
                <a:spcPts val="0"/>
              </a:spcBef>
              <a:spcAft>
                <a:spcPts val="0"/>
              </a:spcAft>
              <a:buSzPts val="1800"/>
              <a:buFont typeface="Nunito"/>
              <a:buNone/>
            </a:pPr>
            <a:endParaRPr dirty="0"/>
          </a:p>
          <a:p>
            <a:pPr marL="457200" lvl="0" indent="-342900" algn="l" rtl="0">
              <a:lnSpc>
                <a:spcPct val="115000"/>
              </a:lnSpc>
              <a:spcBef>
                <a:spcPts val="0"/>
              </a:spcBef>
              <a:spcAft>
                <a:spcPts val="0"/>
              </a:spcAft>
              <a:buSzPts val="1800"/>
              <a:buFont typeface="Nunito"/>
              <a:buChar char="●"/>
            </a:pPr>
            <a:r>
              <a:rPr lang="en-GB" dirty="0"/>
              <a:t>Reversal of questions (e.g. 8 x 6 and 6 x 8) will not be asked in the same check. </a:t>
            </a:r>
            <a:endParaRPr dirty="0"/>
          </a:p>
          <a:p>
            <a:pPr marL="457200" lvl="0" indent="-228600" algn="l" rtl="0">
              <a:lnSpc>
                <a:spcPct val="115000"/>
              </a:lnSpc>
              <a:spcBef>
                <a:spcPts val="0"/>
              </a:spcBef>
              <a:spcAft>
                <a:spcPts val="0"/>
              </a:spcAft>
              <a:buSzPts val="1800"/>
              <a:buFont typeface="Nunito"/>
              <a:buNone/>
            </a:pPr>
            <a:endParaRPr dirty="0"/>
          </a:p>
          <a:p>
            <a:pPr marL="457200" lvl="0" indent="-342900" algn="l" rtl="0">
              <a:lnSpc>
                <a:spcPct val="115000"/>
              </a:lnSpc>
              <a:spcBef>
                <a:spcPts val="0"/>
              </a:spcBef>
              <a:spcAft>
                <a:spcPts val="0"/>
              </a:spcAft>
              <a:buSzPts val="1800"/>
              <a:buFont typeface="Nunito"/>
              <a:buChar char="●"/>
            </a:pPr>
            <a:r>
              <a:rPr lang="en-GB" dirty="0"/>
              <a:t>Children will not see their individual results when they complete the check.</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4">
                                            <p:txEl>
                                              <p:pRg st="0" end="0"/>
                                            </p:txEl>
                                          </p:spTgt>
                                        </p:tgtEl>
                                        <p:attrNameLst>
                                          <p:attrName>style.visibility</p:attrName>
                                        </p:attrNameLst>
                                      </p:cBhvr>
                                      <p:to>
                                        <p:strVal val="visible"/>
                                      </p:to>
                                    </p:set>
                                    <p:animEffect transition="in" filter="fade">
                                      <p:cBhvr>
                                        <p:cTn id="7" dur="1000"/>
                                        <p:tgtEl>
                                          <p:spTgt spid="64">
                                            <p:txEl>
                                              <p:pRg st="0" end="0"/>
                                            </p:txEl>
                                          </p:spTgt>
                                        </p:tgtEl>
                                      </p:cBhvr>
                                    </p:animEffect>
                                    <p:anim calcmode="lin" valueType="num">
                                      <p:cBhvr>
                                        <p:cTn id="8"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4">
                                            <p:txEl>
                                              <p:pRg st="2" end="2"/>
                                            </p:txEl>
                                          </p:spTgt>
                                        </p:tgtEl>
                                        <p:attrNameLst>
                                          <p:attrName>style.visibility</p:attrName>
                                        </p:attrNameLst>
                                      </p:cBhvr>
                                      <p:to>
                                        <p:strVal val="visible"/>
                                      </p:to>
                                    </p:set>
                                    <p:animEffect transition="in" filter="fade">
                                      <p:cBhvr>
                                        <p:cTn id="14" dur="1000"/>
                                        <p:tgtEl>
                                          <p:spTgt spid="64">
                                            <p:txEl>
                                              <p:pRg st="2" end="2"/>
                                            </p:txEl>
                                          </p:spTgt>
                                        </p:tgtEl>
                                      </p:cBhvr>
                                    </p:animEffect>
                                    <p:anim calcmode="lin" valueType="num">
                                      <p:cBhvr>
                                        <p:cTn id="15" dur="10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4">
                                            <p:txEl>
                                              <p:pRg st="4" end="4"/>
                                            </p:txEl>
                                          </p:spTgt>
                                        </p:tgtEl>
                                        <p:attrNameLst>
                                          <p:attrName>style.visibility</p:attrName>
                                        </p:attrNameLst>
                                      </p:cBhvr>
                                      <p:to>
                                        <p:strVal val="visible"/>
                                      </p:to>
                                    </p:set>
                                    <p:animEffect transition="in" filter="fade">
                                      <p:cBhvr>
                                        <p:cTn id="21" dur="1000"/>
                                        <p:tgtEl>
                                          <p:spTgt spid="64">
                                            <p:txEl>
                                              <p:pRg st="4" end="4"/>
                                            </p:txEl>
                                          </p:spTgt>
                                        </p:tgtEl>
                                      </p:cBhvr>
                                    </p:animEffect>
                                    <p:anim calcmode="lin" valueType="num">
                                      <p:cBhvr>
                                        <p:cTn id="22" dur="10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4">
                                            <p:txEl>
                                              <p:pRg st="6" end="6"/>
                                            </p:txEl>
                                          </p:spTgt>
                                        </p:tgtEl>
                                        <p:attrNameLst>
                                          <p:attrName>style.visibility</p:attrName>
                                        </p:attrNameLst>
                                      </p:cBhvr>
                                      <p:to>
                                        <p:strVal val="visible"/>
                                      </p:to>
                                    </p:set>
                                    <p:animEffect transition="in" filter="fade">
                                      <p:cBhvr>
                                        <p:cTn id="28" dur="1000"/>
                                        <p:tgtEl>
                                          <p:spTgt spid="64">
                                            <p:txEl>
                                              <p:pRg st="6" end="6"/>
                                            </p:txEl>
                                          </p:spTgt>
                                        </p:tgtEl>
                                      </p:cBhvr>
                                    </p:animEffect>
                                    <p:anim calcmode="lin" valueType="num">
                                      <p:cBhvr>
                                        <p:cTn id="29" dur="10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4">
                                            <p:txEl>
                                              <p:pRg st="8" end="8"/>
                                            </p:txEl>
                                          </p:spTgt>
                                        </p:tgtEl>
                                        <p:attrNameLst>
                                          <p:attrName>style.visibility</p:attrName>
                                        </p:attrNameLst>
                                      </p:cBhvr>
                                      <p:to>
                                        <p:strVal val="visible"/>
                                      </p:to>
                                    </p:set>
                                    <p:animEffect transition="in" filter="fade">
                                      <p:cBhvr>
                                        <p:cTn id="35" dur="1000"/>
                                        <p:tgtEl>
                                          <p:spTgt spid="64">
                                            <p:txEl>
                                              <p:pRg st="8" end="8"/>
                                            </p:txEl>
                                          </p:spTgt>
                                        </p:tgtEl>
                                      </p:cBhvr>
                                    </p:animEffect>
                                    <p:anim calcmode="lin" valueType="num">
                                      <p:cBhvr>
                                        <p:cTn id="36" dur="10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1"/>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b="1" u="sng"/>
              <a:t>How best to prepare your child for the check:</a:t>
            </a:r>
            <a:endParaRPr b="1" u="sng"/>
          </a:p>
        </p:txBody>
      </p:sp>
      <p:sp>
        <p:nvSpPr>
          <p:cNvPr id="71" name="Google Shape;71;p11"/>
          <p:cNvSpPr txBox="1">
            <a:spLocks noGrp="1"/>
          </p:cNvSpPr>
          <p:nvPr>
            <p:ph type="body" idx="1"/>
          </p:nvPr>
        </p:nvSpPr>
        <p:spPr>
          <a:xfrm>
            <a:off x="311700" y="739302"/>
            <a:ext cx="8520600" cy="4317515"/>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Font typeface="Nunito"/>
              <a:buChar char="●"/>
            </a:pPr>
            <a:r>
              <a:rPr lang="en-GB" dirty="0"/>
              <a:t>As you will already be aware, staff have been regularly helping the children to learn their times tables since the children were in Year 3. This has particularly been through the </a:t>
            </a:r>
            <a:r>
              <a:rPr lang="en-GB" dirty="0" err="1"/>
              <a:t>Woodloes</a:t>
            </a:r>
            <a:r>
              <a:rPr lang="en-GB" dirty="0"/>
              <a:t> Tables Championship which children have usually been completing three times a week at school.</a:t>
            </a:r>
          </a:p>
          <a:p>
            <a:pPr marL="457200" lvl="0" indent="-342900" algn="l" rtl="0">
              <a:lnSpc>
                <a:spcPct val="115000"/>
              </a:lnSpc>
              <a:spcBef>
                <a:spcPts val="0"/>
              </a:spcBef>
              <a:spcAft>
                <a:spcPts val="0"/>
              </a:spcAft>
              <a:buSzPts val="1800"/>
              <a:buFont typeface="Nunito"/>
              <a:buChar char="●"/>
            </a:pPr>
            <a:endParaRPr lang="en-GB" dirty="0"/>
          </a:p>
          <a:p>
            <a:pPr marL="457200" lvl="0" indent="-342900" algn="l" rtl="0">
              <a:lnSpc>
                <a:spcPct val="115000"/>
              </a:lnSpc>
              <a:spcBef>
                <a:spcPts val="0"/>
              </a:spcBef>
              <a:spcAft>
                <a:spcPts val="0"/>
              </a:spcAft>
              <a:buSzPts val="1800"/>
              <a:buFont typeface="Nunito"/>
              <a:buChar char="●"/>
            </a:pPr>
            <a:r>
              <a:rPr lang="en-GB" dirty="0"/>
              <a:t>The Year 4 staff are already impressed with the considerable progress that the children are making with both the accuracy and speed of their times tables recall.</a:t>
            </a:r>
          </a:p>
          <a:p>
            <a:pPr marL="457200" lvl="0" indent="-342900" algn="l" rtl="0">
              <a:lnSpc>
                <a:spcPct val="115000"/>
              </a:lnSpc>
              <a:spcBef>
                <a:spcPts val="0"/>
              </a:spcBef>
              <a:spcAft>
                <a:spcPts val="0"/>
              </a:spcAft>
              <a:buSzPts val="1800"/>
              <a:buFont typeface="Nunito"/>
              <a:buChar char="●"/>
            </a:pPr>
            <a:endParaRPr lang="en-GB" dirty="0"/>
          </a:p>
          <a:p>
            <a:pPr marL="457200" lvl="0" indent="-342900" algn="l" rtl="0">
              <a:lnSpc>
                <a:spcPct val="115000"/>
              </a:lnSpc>
              <a:spcBef>
                <a:spcPts val="0"/>
              </a:spcBef>
              <a:spcAft>
                <a:spcPts val="0"/>
              </a:spcAft>
              <a:buSzPts val="1800"/>
              <a:buFont typeface="Nunito"/>
              <a:buChar char="●"/>
            </a:pPr>
            <a:r>
              <a:rPr lang="en-GB" dirty="0"/>
              <a:t>In school, the children </a:t>
            </a:r>
            <a:r>
              <a:rPr lang="en-GB"/>
              <a:t>also use Times </a:t>
            </a:r>
            <a:r>
              <a:rPr lang="en-GB" dirty="0"/>
              <a:t>Table Rock Stars, once a fortnight.</a:t>
            </a:r>
          </a:p>
          <a:p>
            <a:pPr marL="457200" lvl="0" indent="-342900" algn="l" rtl="0">
              <a:lnSpc>
                <a:spcPct val="115000"/>
              </a:lnSpc>
              <a:spcBef>
                <a:spcPts val="0"/>
              </a:spcBef>
              <a:spcAft>
                <a:spcPts val="0"/>
              </a:spcAft>
              <a:buSzPts val="1800"/>
              <a:buFont typeface="Nunito"/>
              <a:buChar char="●"/>
            </a:pPr>
            <a:endParaRPr lang="en-GB" dirty="0"/>
          </a:p>
          <a:p>
            <a:pPr marL="457200" lvl="0" indent="-342900" algn="l" rtl="0">
              <a:lnSpc>
                <a:spcPct val="115000"/>
              </a:lnSpc>
              <a:spcBef>
                <a:spcPts val="0"/>
              </a:spcBef>
              <a:spcAft>
                <a:spcPts val="0"/>
              </a:spcAft>
              <a:buSzPts val="1800"/>
              <a:buFont typeface="Nunito"/>
              <a:buChar char="●"/>
            </a:pPr>
            <a:r>
              <a:rPr lang="en-GB" dirty="0"/>
              <a:t>Please continue to support your child to regularly practise their times tables, particularly by using Times Tables Rock Stars, 3 times a week, as part of their Year 4 homework.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
                                            <p:txEl>
                                              <p:pRg st="0" end="0"/>
                                            </p:txEl>
                                          </p:spTgt>
                                        </p:tgtEl>
                                        <p:attrNameLst>
                                          <p:attrName>style.visibility</p:attrName>
                                        </p:attrNameLst>
                                      </p:cBhvr>
                                      <p:to>
                                        <p:strVal val="visible"/>
                                      </p:to>
                                    </p:set>
                                    <p:animEffect transition="in" filter="fade">
                                      <p:cBhvr>
                                        <p:cTn id="7" dur="1000"/>
                                        <p:tgtEl>
                                          <p:spTgt spid="71">
                                            <p:txEl>
                                              <p:pRg st="0" end="0"/>
                                            </p:txEl>
                                          </p:spTgt>
                                        </p:tgtEl>
                                      </p:cBhvr>
                                    </p:animEffect>
                                    <p:anim calcmode="lin" valueType="num">
                                      <p:cBhvr>
                                        <p:cTn id="8"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
                                            <p:txEl>
                                              <p:pRg st="2" end="2"/>
                                            </p:txEl>
                                          </p:spTgt>
                                        </p:tgtEl>
                                        <p:attrNameLst>
                                          <p:attrName>style.visibility</p:attrName>
                                        </p:attrNameLst>
                                      </p:cBhvr>
                                      <p:to>
                                        <p:strVal val="visible"/>
                                      </p:to>
                                    </p:set>
                                    <p:animEffect transition="in" filter="fade">
                                      <p:cBhvr>
                                        <p:cTn id="14" dur="1000"/>
                                        <p:tgtEl>
                                          <p:spTgt spid="71">
                                            <p:txEl>
                                              <p:pRg st="2" end="2"/>
                                            </p:txEl>
                                          </p:spTgt>
                                        </p:tgtEl>
                                      </p:cBhvr>
                                    </p:animEffect>
                                    <p:anim calcmode="lin" valueType="num">
                                      <p:cBhvr>
                                        <p:cTn id="15" dur="1000" fill="hold"/>
                                        <p:tgtEl>
                                          <p:spTgt spid="7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
                                            <p:txEl>
                                              <p:pRg st="4" end="4"/>
                                            </p:txEl>
                                          </p:spTgt>
                                        </p:tgtEl>
                                        <p:attrNameLst>
                                          <p:attrName>style.visibility</p:attrName>
                                        </p:attrNameLst>
                                      </p:cBhvr>
                                      <p:to>
                                        <p:strVal val="visible"/>
                                      </p:to>
                                    </p:set>
                                    <p:animEffect transition="in" filter="fade">
                                      <p:cBhvr>
                                        <p:cTn id="21" dur="1000"/>
                                        <p:tgtEl>
                                          <p:spTgt spid="71">
                                            <p:txEl>
                                              <p:pRg st="4" end="4"/>
                                            </p:txEl>
                                          </p:spTgt>
                                        </p:tgtEl>
                                      </p:cBhvr>
                                    </p:animEffect>
                                    <p:anim calcmode="lin" valueType="num">
                                      <p:cBhvr>
                                        <p:cTn id="22" dur="1000" fill="hold"/>
                                        <p:tgtEl>
                                          <p:spTgt spid="71">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7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1">
                                            <p:txEl>
                                              <p:pRg st="6" end="6"/>
                                            </p:txEl>
                                          </p:spTgt>
                                        </p:tgtEl>
                                        <p:attrNameLst>
                                          <p:attrName>style.visibility</p:attrName>
                                        </p:attrNameLst>
                                      </p:cBhvr>
                                      <p:to>
                                        <p:strVal val="visible"/>
                                      </p:to>
                                    </p:set>
                                    <p:animEffect transition="in" filter="fade">
                                      <p:cBhvr>
                                        <p:cTn id="28" dur="1000"/>
                                        <p:tgtEl>
                                          <p:spTgt spid="71">
                                            <p:txEl>
                                              <p:pRg st="6" end="6"/>
                                            </p:txEl>
                                          </p:spTgt>
                                        </p:tgtEl>
                                      </p:cBhvr>
                                    </p:animEffect>
                                    <p:anim calcmode="lin" valueType="num">
                                      <p:cBhvr>
                                        <p:cTn id="29" dur="1000" fill="hold"/>
                                        <p:tgtEl>
                                          <p:spTgt spid="71">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7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1"/>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b="1" u="sng" dirty="0"/>
              <a:t>Other ways to practise times tables could include:</a:t>
            </a:r>
            <a:endParaRPr b="1" u="sng" dirty="0"/>
          </a:p>
        </p:txBody>
      </p:sp>
      <p:sp>
        <p:nvSpPr>
          <p:cNvPr id="71" name="Google Shape;71;p11"/>
          <p:cNvSpPr txBox="1">
            <a:spLocks noGrp="1"/>
          </p:cNvSpPr>
          <p:nvPr>
            <p:ph type="body" idx="1"/>
          </p:nvPr>
        </p:nvSpPr>
        <p:spPr>
          <a:xfrm>
            <a:off x="311700" y="739302"/>
            <a:ext cx="8520600" cy="4317515"/>
          </a:xfrm>
          <a:prstGeom prst="rect">
            <a:avLst/>
          </a:prstGeom>
          <a:noFill/>
          <a:ln>
            <a:noFill/>
          </a:ln>
        </p:spPr>
        <p:txBody>
          <a:bodyPr spcFirstLastPara="1" wrap="square" lIns="91425" tIns="91425" rIns="91425" bIns="91425" anchor="t" anchorCtr="0">
            <a:noAutofit/>
          </a:bodyPr>
          <a:lstStyle/>
          <a:p>
            <a:pPr marL="457200" lvl="0" indent="-228600" algn="l" rtl="0">
              <a:lnSpc>
                <a:spcPct val="115000"/>
              </a:lnSpc>
              <a:spcBef>
                <a:spcPts val="0"/>
              </a:spcBef>
              <a:spcAft>
                <a:spcPts val="0"/>
              </a:spcAft>
              <a:buSzPts val="1800"/>
              <a:buFont typeface="Nunito"/>
              <a:buNone/>
            </a:pPr>
            <a:endParaRPr dirty="0"/>
          </a:p>
          <a:p>
            <a:pPr lvl="0" indent="-355600">
              <a:lnSpc>
                <a:spcPct val="100000"/>
              </a:lnSpc>
              <a:buClr>
                <a:schemeClr val="dk1"/>
              </a:buClr>
              <a:buSzPts val="2000"/>
              <a:buFont typeface="Arial"/>
              <a:buChar char="●"/>
            </a:pPr>
            <a:r>
              <a:rPr lang="en-GB" dirty="0"/>
              <a:t>Climbing stairs or walking along counting in multiples.</a:t>
            </a:r>
          </a:p>
          <a:p>
            <a:pPr lvl="0" indent="-355600">
              <a:lnSpc>
                <a:spcPct val="100000"/>
              </a:lnSpc>
              <a:buClr>
                <a:schemeClr val="dk1"/>
              </a:buClr>
              <a:buSzPts val="2000"/>
              <a:buFont typeface="Arial"/>
              <a:buChar char="●"/>
            </a:pPr>
            <a:endParaRPr lang="en-GB" dirty="0"/>
          </a:p>
          <a:p>
            <a:pPr lvl="0" indent="-355600">
              <a:lnSpc>
                <a:spcPct val="100000"/>
              </a:lnSpc>
              <a:buClr>
                <a:schemeClr val="dk1"/>
              </a:buClr>
              <a:buSzPts val="2000"/>
              <a:buFont typeface="Arial"/>
              <a:buChar char="●"/>
            </a:pPr>
            <a:r>
              <a:rPr lang="en-GB" dirty="0"/>
              <a:t>Asking your child a few times tables questions, perhaps focusing on the times table that they are currently learning or a particular fact that they are finding more difficult.</a:t>
            </a:r>
          </a:p>
          <a:p>
            <a:pPr lvl="0" indent="-355600">
              <a:lnSpc>
                <a:spcPct val="100000"/>
              </a:lnSpc>
              <a:buClr>
                <a:schemeClr val="dk1"/>
              </a:buClr>
              <a:buSzPts val="2000"/>
              <a:buFont typeface="Arial"/>
              <a:buChar char="●"/>
            </a:pPr>
            <a:endParaRPr lang="en-GB" dirty="0"/>
          </a:p>
          <a:p>
            <a:pPr lvl="0" indent="-355600">
              <a:lnSpc>
                <a:spcPct val="100000"/>
              </a:lnSpc>
              <a:buClr>
                <a:schemeClr val="dk1"/>
              </a:buClr>
              <a:buSzPts val="2000"/>
              <a:buFont typeface="Arial"/>
              <a:buChar char="●"/>
            </a:pPr>
            <a:r>
              <a:rPr lang="en-GB" dirty="0"/>
              <a:t>Listening to times tables songs and perhaps singing along.</a:t>
            </a:r>
          </a:p>
          <a:p>
            <a:pPr lvl="0" indent="-355600">
              <a:lnSpc>
                <a:spcPct val="100000"/>
              </a:lnSpc>
              <a:buClr>
                <a:schemeClr val="dk1"/>
              </a:buClr>
              <a:buSzPts val="2000"/>
              <a:buFont typeface="Arial"/>
              <a:buChar char="●"/>
            </a:pPr>
            <a:endParaRPr lang="en-GB" dirty="0"/>
          </a:p>
          <a:p>
            <a:pPr lvl="0" indent="-355600">
              <a:lnSpc>
                <a:spcPct val="100000"/>
              </a:lnSpc>
              <a:buClr>
                <a:schemeClr val="dk1"/>
              </a:buClr>
              <a:buSzPts val="2000"/>
              <a:buFont typeface="Arial"/>
              <a:buChar char="●"/>
            </a:pPr>
            <a:r>
              <a:rPr lang="en-GB" dirty="0"/>
              <a:t>Taking it in turns to say times tables in funny voices.</a:t>
            </a:r>
          </a:p>
          <a:p>
            <a:pPr lvl="0" indent="-355600">
              <a:lnSpc>
                <a:spcPct val="100000"/>
              </a:lnSpc>
              <a:buClr>
                <a:schemeClr val="dk1"/>
              </a:buClr>
              <a:buSzPts val="2000"/>
              <a:buFont typeface="Arial"/>
              <a:buChar char="●"/>
            </a:pPr>
            <a:endParaRPr lang="en-GB" dirty="0"/>
          </a:p>
          <a:p>
            <a:pPr lvl="0" indent="-355600">
              <a:lnSpc>
                <a:spcPct val="100000"/>
              </a:lnSpc>
              <a:buClr>
                <a:schemeClr val="dk1"/>
              </a:buClr>
              <a:buSzPts val="2000"/>
              <a:buFont typeface="Arial"/>
              <a:buChar char="●"/>
            </a:pPr>
            <a:r>
              <a:rPr lang="en-GB" dirty="0"/>
              <a:t>Using the internet to access other websites, detailed on the next slide.</a:t>
            </a:r>
          </a:p>
        </p:txBody>
      </p:sp>
    </p:spTree>
    <p:extLst>
      <p:ext uri="{BB962C8B-B14F-4D97-AF65-F5344CB8AC3E}">
        <p14:creationId xmlns:p14="http://schemas.microsoft.com/office/powerpoint/2010/main" val="1366879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
                                            <p:txEl>
                                              <p:pRg st="1" end="1"/>
                                            </p:txEl>
                                          </p:spTgt>
                                        </p:tgtEl>
                                        <p:attrNameLst>
                                          <p:attrName>style.visibility</p:attrName>
                                        </p:attrNameLst>
                                      </p:cBhvr>
                                      <p:to>
                                        <p:strVal val="visible"/>
                                      </p:to>
                                    </p:set>
                                    <p:animEffect transition="in" filter="fade">
                                      <p:cBhvr>
                                        <p:cTn id="7" dur="1000"/>
                                        <p:tgtEl>
                                          <p:spTgt spid="71">
                                            <p:txEl>
                                              <p:pRg st="1" end="1"/>
                                            </p:txEl>
                                          </p:spTgt>
                                        </p:tgtEl>
                                      </p:cBhvr>
                                    </p:animEffect>
                                    <p:anim calcmode="lin" valueType="num">
                                      <p:cBhvr>
                                        <p:cTn id="8" dur="1000" fill="hold"/>
                                        <p:tgtEl>
                                          <p:spTgt spid="71">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
                                            <p:txEl>
                                              <p:pRg st="3" end="3"/>
                                            </p:txEl>
                                          </p:spTgt>
                                        </p:tgtEl>
                                        <p:attrNameLst>
                                          <p:attrName>style.visibility</p:attrName>
                                        </p:attrNameLst>
                                      </p:cBhvr>
                                      <p:to>
                                        <p:strVal val="visible"/>
                                      </p:to>
                                    </p:set>
                                    <p:animEffect transition="in" filter="fade">
                                      <p:cBhvr>
                                        <p:cTn id="14" dur="1000"/>
                                        <p:tgtEl>
                                          <p:spTgt spid="71">
                                            <p:txEl>
                                              <p:pRg st="3" end="3"/>
                                            </p:txEl>
                                          </p:spTgt>
                                        </p:tgtEl>
                                      </p:cBhvr>
                                    </p:animEffect>
                                    <p:anim calcmode="lin" valueType="num">
                                      <p:cBhvr>
                                        <p:cTn id="15" dur="1000" fill="hold"/>
                                        <p:tgtEl>
                                          <p:spTgt spid="71">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7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
                                            <p:txEl>
                                              <p:pRg st="5" end="5"/>
                                            </p:txEl>
                                          </p:spTgt>
                                        </p:tgtEl>
                                        <p:attrNameLst>
                                          <p:attrName>style.visibility</p:attrName>
                                        </p:attrNameLst>
                                      </p:cBhvr>
                                      <p:to>
                                        <p:strVal val="visible"/>
                                      </p:to>
                                    </p:set>
                                    <p:animEffect transition="in" filter="fade">
                                      <p:cBhvr>
                                        <p:cTn id="21" dur="1000"/>
                                        <p:tgtEl>
                                          <p:spTgt spid="71">
                                            <p:txEl>
                                              <p:pRg st="5" end="5"/>
                                            </p:txEl>
                                          </p:spTgt>
                                        </p:tgtEl>
                                      </p:cBhvr>
                                    </p:animEffect>
                                    <p:anim calcmode="lin" valueType="num">
                                      <p:cBhvr>
                                        <p:cTn id="22" dur="1000" fill="hold"/>
                                        <p:tgtEl>
                                          <p:spTgt spid="71">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7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1">
                                            <p:txEl>
                                              <p:pRg st="7" end="7"/>
                                            </p:txEl>
                                          </p:spTgt>
                                        </p:tgtEl>
                                        <p:attrNameLst>
                                          <p:attrName>style.visibility</p:attrName>
                                        </p:attrNameLst>
                                      </p:cBhvr>
                                      <p:to>
                                        <p:strVal val="visible"/>
                                      </p:to>
                                    </p:set>
                                    <p:animEffect transition="in" filter="fade">
                                      <p:cBhvr>
                                        <p:cTn id="28" dur="1000"/>
                                        <p:tgtEl>
                                          <p:spTgt spid="71">
                                            <p:txEl>
                                              <p:pRg st="7" end="7"/>
                                            </p:txEl>
                                          </p:spTgt>
                                        </p:tgtEl>
                                      </p:cBhvr>
                                    </p:animEffect>
                                    <p:anim calcmode="lin" valueType="num">
                                      <p:cBhvr>
                                        <p:cTn id="29" dur="1000" fill="hold"/>
                                        <p:tgtEl>
                                          <p:spTgt spid="71">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71">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1">
                                            <p:txEl>
                                              <p:pRg st="9" end="9"/>
                                            </p:txEl>
                                          </p:spTgt>
                                        </p:tgtEl>
                                        <p:attrNameLst>
                                          <p:attrName>style.visibility</p:attrName>
                                        </p:attrNameLst>
                                      </p:cBhvr>
                                      <p:to>
                                        <p:strVal val="visible"/>
                                      </p:to>
                                    </p:set>
                                    <p:animEffect transition="in" filter="fade">
                                      <p:cBhvr>
                                        <p:cTn id="35" dur="1000"/>
                                        <p:tgtEl>
                                          <p:spTgt spid="71">
                                            <p:txEl>
                                              <p:pRg st="9" end="9"/>
                                            </p:txEl>
                                          </p:spTgt>
                                        </p:tgtEl>
                                      </p:cBhvr>
                                    </p:animEffect>
                                    <p:anim calcmode="lin" valueType="num">
                                      <p:cBhvr>
                                        <p:cTn id="36" dur="1000" fill="hold"/>
                                        <p:tgtEl>
                                          <p:spTgt spid="71">
                                            <p:txEl>
                                              <p:pRg st="9" end="9"/>
                                            </p:txEl>
                                          </p:spTgt>
                                        </p:tgtEl>
                                        <p:attrNameLst>
                                          <p:attrName>ppt_x</p:attrName>
                                        </p:attrNameLst>
                                      </p:cBhvr>
                                      <p:tavLst>
                                        <p:tav tm="0">
                                          <p:val>
                                            <p:strVal val="#ppt_x"/>
                                          </p:val>
                                        </p:tav>
                                        <p:tav tm="100000">
                                          <p:val>
                                            <p:strVal val="#ppt_x"/>
                                          </p:val>
                                        </p:tav>
                                      </p:tavLst>
                                    </p:anim>
                                    <p:anim calcmode="lin" valueType="num">
                                      <p:cBhvr>
                                        <p:cTn id="37" dur="1000" fill="hold"/>
                                        <p:tgtEl>
                                          <p:spTgt spid="71">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2"/>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b="1" u="sng" dirty="0"/>
              <a:t>Websites to try at home:</a:t>
            </a:r>
            <a:endParaRPr b="1" u="sng" dirty="0"/>
          </a:p>
        </p:txBody>
      </p:sp>
      <p:sp>
        <p:nvSpPr>
          <p:cNvPr id="78" name="Google Shape;78;p12"/>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844550" lvl="1" indent="-285750">
              <a:lnSpc>
                <a:spcPct val="100000"/>
              </a:lnSpc>
              <a:buClr>
                <a:schemeClr val="dk1"/>
              </a:buClr>
              <a:buSzPts val="2000"/>
              <a:buFont typeface="Arial" panose="020B0604020202020204" pitchFamily="34" charset="0"/>
              <a:buChar char="•"/>
            </a:pPr>
            <a:r>
              <a:rPr lang="en-GB" sz="1600" dirty="0">
                <a:latin typeface="Arial" panose="020B0604020202020204" pitchFamily="34" charset="0"/>
                <a:cs typeface="Arial" panose="020B0604020202020204" pitchFamily="34" charset="0"/>
              </a:rPr>
              <a:t>Times Tables Rock Stars: </a:t>
            </a:r>
            <a:r>
              <a:rPr lang="en-GB" sz="1600" dirty="0">
                <a:highlight>
                  <a:srgbClr val="FFFFFF"/>
                </a:highlight>
                <a:latin typeface="Arial" panose="020B0604020202020204" pitchFamily="34" charset="0"/>
                <a:ea typeface="Calibri"/>
                <a:cs typeface="Arial" panose="020B0604020202020204" pitchFamily="34" charset="0"/>
                <a:sym typeface="Calibri"/>
                <a:hlinkClick r:id="rId3"/>
              </a:rPr>
              <a:t>https://play.ttrockstars.com/</a:t>
            </a:r>
            <a:endParaRPr lang="en-GB" sz="1600" dirty="0">
              <a:highlight>
                <a:srgbClr val="FFFFFF"/>
              </a:highlight>
              <a:latin typeface="Arial" panose="020B0604020202020204" pitchFamily="34" charset="0"/>
              <a:ea typeface="Calibri"/>
              <a:cs typeface="Arial" panose="020B0604020202020204" pitchFamily="34" charset="0"/>
              <a:sym typeface="Calibri"/>
            </a:endParaRPr>
          </a:p>
          <a:p>
            <a:pPr marL="844550" lvl="1" indent="-285750">
              <a:lnSpc>
                <a:spcPct val="100000"/>
              </a:lnSpc>
              <a:buClr>
                <a:schemeClr val="dk1"/>
              </a:buClr>
              <a:buSzPts val="2000"/>
              <a:buFont typeface="Arial" panose="020B0604020202020204" pitchFamily="34" charset="0"/>
              <a:buChar char="•"/>
            </a:pPr>
            <a:r>
              <a:rPr lang="en-GB" sz="1600" dirty="0">
                <a:highlight>
                  <a:srgbClr val="FFFFFF"/>
                </a:highlight>
                <a:latin typeface="Arial" panose="020B0604020202020204" pitchFamily="34" charset="0"/>
                <a:ea typeface="Calibri"/>
                <a:cs typeface="Arial" panose="020B0604020202020204" pitchFamily="34" charset="0"/>
                <a:sym typeface="Calibri"/>
              </a:rPr>
              <a:t>Hit the Button: </a:t>
            </a:r>
            <a:r>
              <a:rPr lang="en-GB" sz="1600" u="sng" dirty="0">
                <a:highlight>
                  <a:srgbClr val="FFFFFF"/>
                </a:highlight>
                <a:latin typeface="Arial" panose="020B0604020202020204" pitchFamily="34" charset="0"/>
                <a:ea typeface="Calibri"/>
                <a:cs typeface="Arial" panose="020B0604020202020204" pitchFamily="34" charset="0"/>
                <a:sym typeface="Calibri"/>
                <a:hlinkClick r:id="rId4"/>
              </a:rPr>
              <a:t>https://www.topmarks.co.uk/maths-games/hit-the-button</a:t>
            </a:r>
            <a:endParaRPr lang="en-GB" sz="1600" u="sng" dirty="0">
              <a:highlight>
                <a:srgbClr val="FFFFFF"/>
              </a:highlight>
              <a:latin typeface="Arial" panose="020B0604020202020204" pitchFamily="34" charset="0"/>
              <a:ea typeface="Calibri"/>
              <a:cs typeface="Arial" panose="020B0604020202020204" pitchFamily="34" charset="0"/>
              <a:sym typeface="Calibri"/>
            </a:endParaRPr>
          </a:p>
          <a:p>
            <a:pPr marL="844550" lvl="1" indent="-285750">
              <a:lnSpc>
                <a:spcPct val="100000"/>
              </a:lnSpc>
              <a:buClr>
                <a:schemeClr val="dk1"/>
              </a:buClr>
              <a:buSzPts val="2000"/>
              <a:buFont typeface="Arial" panose="020B0604020202020204" pitchFamily="34" charset="0"/>
              <a:buChar char="•"/>
            </a:pPr>
            <a:r>
              <a:rPr lang="en-GB" sz="1600" dirty="0">
                <a:highlight>
                  <a:srgbClr val="FFFFFF"/>
                </a:highlight>
                <a:latin typeface="Arial" panose="020B0604020202020204" pitchFamily="34" charset="0"/>
                <a:ea typeface="Calibri"/>
                <a:cs typeface="Arial" panose="020B0604020202020204" pitchFamily="34" charset="0"/>
                <a:sym typeface="Calibri"/>
              </a:rPr>
              <a:t>Daily 10: </a:t>
            </a:r>
            <a:r>
              <a:rPr lang="en-GB" sz="1600" dirty="0">
                <a:highlight>
                  <a:srgbClr val="FFFFFF"/>
                </a:highlight>
                <a:latin typeface="Arial" panose="020B0604020202020204" pitchFamily="34" charset="0"/>
                <a:ea typeface="Calibri"/>
                <a:cs typeface="Arial" panose="020B0604020202020204" pitchFamily="34" charset="0"/>
                <a:sym typeface="Calibri"/>
                <a:hlinkClick r:id="rId5"/>
              </a:rPr>
              <a:t>https://www.topmarks.co.uk/maths-games/daily10</a:t>
            </a:r>
            <a:endParaRPr lang="en-GB" sz="1600" dirty="0">
              <a:highlight>
                <a:srgbClr val="FFFFFF"/>
              </a:highlight>
              <a:latin typeface="Arial" panose="020B0604020202020204" pitchFamily="34" charset="0"/>
              <a:ea typeface="Calibri"/>
              <a:cs typeface="Arial" panose="020B0604020202020204" pitchFamily="34" charset="0"/>
              <a:sym typeface="Calibri"/>
            </a:endParaRPr>
          </a:p>
          <a:p>
            <a:pPr marL="844550" lvl="1" indent="-285750">
              <a:lnSpc>
                <a:spcPct val="100000"/>
              </a:lnSpc>
              <a:buClr>
                <a:schemeClr val="dk1"/>
              </a:buClr>
              <a:buSzPts val="2000"/>
              <a:buFont typeface="Arial" panose="020B0604020202020204" pitchFamily="34" charset="0"/>
              <a:buChar char="•"/>
            </a:pPr>
            <a:r>
              <a:rPr lang="en-GB" sz="1600" dirty="0" err="1">
                <a:highlight>
                  <a:srgbClr val="FFFFFF"/>
                </a:highlight>
                <a:latin typeface="Arial" panose="020B0604020202020204" pitchFamily="34" charset="0"/>
                <a:ea typeface="Calibri"/>
                <a:cs typeface="Arial" panose="020B0604020202020204" pitchFamily="34" charset="0"/>
                <a:sym typeface="Calibri"/>
              </a:rPr>
              <a:t>urbrainy</a:t>
            </a:r>
            <a:r>
              <a:rPr lang="en-GB" sz="1600" dirty="0">
                <a:highlight>
                  <a:srgbClr val="FFFFFF"/>
                </a:highlight>
                <a:latin typeface="Arial" panose="020B0604020202020204" pitchFamily="34" charset="0"/>
                <a:ea typeface="Calibri"/>
                <a:cs typeface="Arial" panose="020B0604020202020204" pitchFamily="34" charset="0"/>
                <a:sym typeface="Calibri"/>
              </a:rPr>
              <a:t> </a:t>
            </a:r>
            <a:r>
              <a:rPr lang="en-GB" sz="1600" dirty="0" err="1">
                <a:highlight>
                  <a:srgbClr val="FFFFFF"/>
                </a:highlight>
                <a:latin typeface="Arial" panose="020B0604020202020204" pitchFamily="34" charset="0"/>
                <a:ea typeface="Calibri"/>
                <a:cs typeface="Arial" panose="020B0604020202020204" pitchFamily="34" charset="0"/>
                <a:sym typeface="Calibri"/>
              </a:rPr>
              <a:t>mtc</a:t>
            </a:r>
            <a:r>
              <a:rPr lang="en-GB" sz="1600" dirty="0">
                <a:highlight>
                  <a:srgbClr val="FFFFFF"/>
                </a:highlight>
                <a:latin typeface="Arial" panose="020B0604020202020204" pitchFamily="34" charset="0"/>
                <a:ea typeface="Calibri"/>
                <a:cs typeface="Arial" panose="020B0604020202020204" pitchFamily="34" charset="0"/>
                <a:sym typeface="Calibri"/>
              </a:rPr>
              <a:t>: </a:t>
            </a:r>
            <a:r>
              <a:rPr lang="en-GB" sz="1600" dirty="0">
                <a:highlight>
                  <a:srgbClr val="FFFFFF"/>
                </a:highlight>
                <a:latin typeface="Arial" panose="020B0604020202020204" pitchFamily="34" charset="0"/>
                <a:ea typeface="Calibri"/>
                <a:cs typeface="Arial" panose="020B0604020202020204" pitchFamily="34" charset="0"/>
                <a:sym typeface="Calibri"/>
                <a:hlinkClick r:id="rId6"/>
              </a:rPr>
              <a:t>https://urbrainy.com/mtc</a:t>
            </a:r>
            <a:endParaRPr lang="en-GB" sz="1600" dirty="0">
              <a:highlight>
                <a:srgbClr val="FFFFFF"/>
              </a:highlight>
              <a:latin typeface="Arial" panose="020B0604020202020204" pitchFamily="34" charset="0"/>
              <a:ea typeface="Calibri"/>
              <a:cs typeface="Arial" panose="020B0604020202020204" pitchFamily="34" charset="0"/>
              <a:sym typeface="Calibri"/>
            </a:endParaRPr>
          </a:p>
          <a:p>
            <a:pPr marL="844550" lvl="1" indent="-285750">
              <a:lnSpc>
                <a:spcPct val="100000"/>
              </a:lnSpc>
              <a:buClr>
                <a:schemeClr val="dk1"/>
              </a:buClr>
              <a:buSzPts val="2000"/>
              <a:buFont typeface="Arial" panose="020B0604020202020204" pitchFamily="34" charset="0"/>
              <a:buChar char="•"/>
            </a:pPr>
            <a:endParaRPr lang="en-GB" sz="1600" dirty="0">
              <a:highlight>
                <a:srgbClr val="FFFFFF"/>
              </a:highlight>
              <a:latin typeface="Arial" panose="020B0604020202020204" pitchFamily="34" charset="0"/>
              <a:ea typeface="Calibri"/>
              <a:cs typeface="Arial" panose="020B0604020202020204" pitchFamily="34" charset="0"/>
              <a:sym typeface="Calibri"/>
            </a:endParaRPr>
          </a:p>
          <a:p>
            <a:pPr marL="844550" lvl="1" indent="-285750">
              <a:lnSpc>
                <a:spcPct val="100000"/>
              </a:lnSpc>
              <a:buClr>
                <a:schemeClr val="dk1"/>
              </a:buClr>
              <a:buSzPts val="2000"/>
              <a:buFont typeface="Arial" panose="020B0604020202020204" pitchFamily="34" charset="0"/>
              <a:buChar char="•"/>
            </a:pPr>
            <a:r>
              <a:rPr lang="en-GB" sz="1600" dirty="0">
                <a:solidFill>
                  <a:schemeClr val="tx1"/>
                </a:solidFill>
                <a:highlight>
                  <a:srgbClr val="FFFFFF"/>
                </a:highlight>
                <a:latin typeface="Arial" panose="020B0604020202020204" pitchFamily="34" charset="0"/>
                <a:ea typeface="Calibri"/>
                <a:cs typeface="Arial" panose="020B0604020202020204" pitchFamily="34" charset="0"/>
                <a:sym typeface="Calibri"/>
              </a:rPr>
              <a:t>The </a:t>
            </a:r>
            <a:r>
              <a:rPr lang="en-GB" sz="1600" dirty="0" err="1">
                <a:solidFill>
                  <a:schemeClr val="tx1"/>
                </a:solidFill>
                <a:highlight>
                  <a:srgbClr val="FFFFFF"/>
                </a:highlight>
                <a:latin typeface="Arial" panose="020B0604020202020204" pitchFamily="34" charset="0"/>
                <a:ea typeface="Calibri"/>
                <a:cs typeface="Arial" panose="020B0604020202020204" pitchFamily="34" charset="0"/>
                <a:sym typeface="Calibri"/>
              </a:rPr>
              <a:t>urbrainy</a:t>
            </a:r>
            <a:r>
              <a:rPr lang="en-GB" sz="1600" dirty="0">
                <a:solidFill>
                  <a:schemeClr val="tx1"/>
                </a:solidFill>
                <a:highlight>
                  <a:srgbClr val="FFFFFF"/>
                </a:highlight>
                <a:latin typeface="Arial" panose="020B0604020202020204" pitchFamily="34" charset="0"/>
                <a:ea typeface="Calibri"/>
                <a:cs typeface="Arial" panose="020B0604020202020204" pitchFamily="34" charset="0"/>
                <a:sym typeface="Calibri"/>
              </a:rPr>
              <a:t> </a:t>
            </a:r>
            <a:r>
              <a:rPr lang="en-GB" sz="1600" dirty="0" err="1">
                <a:solidFill>
                  <a:schemeClr val="tx1"/>
                </a:solidFill>
                <a:highlight>
                  <a:srgbClr val="FFFFFF"/>
                </a:highlight>
                <a:latin typeface="Arial" panose="020B0604020202020204" pitchFamily="34" charset="0"/>
                <a:ea typeface="Calibri"/>
                <a:cs typeface="Arial" panose="020B0604020202020204" pitchFamily="34" charset="0"/>
                <a:sym typeface="Calibri"/>
              </a:rPr>
              <a:t>mtc</a:t>
            </a:r>
            <a:r>
              <a:rPr lang="en-GB" sz="1600" dirty="0">
                <a:solidFill>
                  <a:schemeClr val="tx1"/>
                </a:solidFill>
                <a:highlight>
                  <a:srgbClr val="FFFFFF"/>
                </a:highlight>
                <a:latin typeface="Arial" panose="020B0604020202020204" pitchFamily="34" charset="0"/>
                <a:ea typeface="Calibri"/>
                <a:cs typeface="Arial" panose="020B0604020202020204" pitchFamily="34" charset="0"/>
                <a:sym typeface="Calibri"/>
              </a:rPr>
              <a:t> is very similar to the actual MTC check so we will be practising this regularly in school over the next few months.</a:t>
            </a:r>
          </a:p>
          <a:p>
            <a:pPr marL="457200" lvl="0" indent="0" algn="l" rtl="0">
              <a:lnSpc>
                <a:spcPct val="100000"/>
              </a:lnSpc>
              <a:spcBef>
                <a:spcPts val="0"/>
              </a:spcBef>
              <a:spcAft>
                <a:spcPts val="0"/>
              </a:spcAft>
              <a:buSzPts val="1800"/>
              <a:buNone/>
            </a:pPr>
            <a:endParaRPr sz="1300" dirty="0">
              <a:highlight>
                <a:srgbClr val="FFFFFF"/>
              </a:highlight>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8">
                                            <p:txEl>
                                              <p:pRg st="0" end="0"/>
                                            </p:txEl>
                                          </p:spTgt>
                                        </p:tgtEl>
                                        <p:attrNameLst>
                                          <p:attrName>style.visibility</p:attrName>
                                        </p:attrNameLst>
                                      </p:cBhvr>
                                      <p:to>
                                        <p:strVal val="visible"/>
                                      </p:to>
                                    </p:set>
                                    <p:animEffect transition="in" filter="fade">
                                      <p:cBhvr>
                                        <p:cTn id="7" dur="1000"/>
                                        <p:tgtEl>
                                          <p:spTgt spid="78">
                                            <p:txEl>
                                              <p:pRg st="0" end="0"/>
                                            </p:txEl>
                                          </p:spTgt>
                                        </p:tgtEl>
                                      </p:cBhvr>
                                    </p:animEffect>
                                    <p:anim calcmode="lin" valueType="num">
                                      <p:cBhvr>
                                        <p:cTn id="8" dur="1000" fill="hold"/>
                                        <p:tgtEl>
                                          <p:spTgt spid="7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8">
                                            <p:txEl>
                                              <p:pRg st="1" end="1"/>
                                            </p:txEl>
                                          </p:spTgt>
                                        </p:tgtEl>
                                        <p:attrNameLst>
                                          <p:attrName>style.visibility</p:attrName>
                                        </p:attrNameLst>
                                      </p:cBhvr>
                                      <p:to>
                                        <p:strVal val="visible"/>
                                      </p:to>
                                    </p:set>
                                    <p:animEffect transition="in" filter="fade">
                                      <p:cBhvr>
                                        <p:cTn id="14" dur="1000"/>
                                        <p:tgtEl>
                                          <p:spTgt spid="78">
                                            <p:txEl>
                                              <p:pRg st="1" end="1"/>
                                            </p:txEl>
                                          </p:spTgt>
                                        </p:tgtEl>
                                      </p:cBhvr>
                                    </p:animEffect>
                                    <p:anim calcmode="lin" valueType="num">
                                      <p:cBhvr>
                                        <p:cTn id="15" dur="1000" fill="hold"/>
                                        <p:tgtEl>
                                          <p:spTgt spid="7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8">
                                            <p:txEl>
                                              <p:pRg st="2" end="2"/>
                                            </p:txEl>
                                          </p:spTgt>
                                        </p:tgtEl>
                                        <p:attrNameLst>
                                          <p:attrName>style.visibility</p:attrName>
                                        </p:attrNameLst>
                                      </p:cBhvr>
                                      <p:to>
                                        <p:strVal val="visible"/>
                                      </p:to>
                                    </p:set>
                                    <p:animEffect transition="in" filter="fade">
                                      <p:cBhvr>
                                        <p:cTn id="21" dur="1000"/>
                                        <p:tgtEl>
                                          <p:spTgt spid="78">
                                            <p:txEl>
                                              <p:pRg st="2" end="2"/>
                                            </p:txEl>
                                          </p:spTgt>
                                        </p:tgtEl>
                                      </p:cBhvr>
                                    </p:animEffect>
                                    <p:anim calcmode="lin" valueType="num">
                                      <p:cBhvr>
                                        <p:cTn id="22" dur="1000" fill="hold"/>
                                        <p:tgtEl>
                                          <p:spTgt spid="7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8">
                                            <p:txEl>
                                              <p:pRg st="3" end="3"/>
                                            </p:txEl>
                                          </p:spTgt>
                                        </p:tgtEl>
                                        <p:attrNameLst>
                                          <p:attrName>style.visibility</p:attrName>
                                        </p:attrNameLst>
                                      </p:cBhvr>
                                      <p:to>
                                        <p:strVal val="visible"/>
                                      </p:to>
                                    </p:set>
                                    <p:animEffect transition="in" filter="fade">
                                      <p:cBhvr>
                                        <p:cTn id="28" dur="1000"/>
                                        <p:tgtEl>
                                          <p:spTgt spid="78">
                                            <p:txEl>
                                              <p:pRg st="3" end="3"/>
                                            </p:txEl>
                                          </p:spTgt>
                                        </p:tgtEl>
                                      </p:cBhvr>
                                    </p:animEffect>
                                    <p:anim calcmode="lin" valueType="num">
                                      <p:cBhvr>
                                        <p:cTn id="29" dur="1000" fill="hold"/>
                                        <p:tgtEl>
                                          <p:spTgt spid="78">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8">
                                            <p:txEl>
                                              <p:pRg st="5" end="5"/>
                                            </p:txEl>
                                          </p:spTgt>
                                        </p:tgtEl>
                                        <p:attrNameLst>
                                          <p:attrName>style.visibility</p:attrName>
                                        </p:attrNameLst>
                                      </p:cBhvr>
                                      <p:to>
                                        <p:strVal val="visible"/>
                                      </p:to>
                                    </p:set>
                                    <p:animEffect transition="in" filter="fade">
                                      <p:cBhvr>
                                        <p:cTn id="35" dur="1000"/>
                                        <p:tgtEl>
                                          <p:spTgt spid="78">
                                            <p:txEl>
                                              <p:pRg st="5" end="5"/>
                                            </p:txEl>
                                          </p:spTgt>
                                        </p:tgtEl>
                                      </p:cBhvr>
                                    </p:animEffect>
                                    <p:anim calcmode="lin" valueType="num">
                                      <p:cBhvr>
                                        <p:cTn id="36" dur="1000" fill="hold"/>
                                        <p:tgtEl>
                                          <p:spTgt spid="78">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78">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195</TotalTime>
  <Words>862</Words>
  <Application>Microsoft Office PowerPoint</Application>
  <PresentationFormat>On-screen Show (16:9)</PresentationFormat>
  <Paragraphs>71</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Nunito</vt:lpstr>
      <vt:lpstr>Office Theme</vt:lpstr>
      <vt:lpstr>PowerPoint Presentation</vt:lpstr>
      <vt:lpstr>Important information about the multiplication tables check (MTC):</vt:lpstr>
      <vt:lpstr>When the check will take place:</vt:lpstr>
      <vt:lpstr>How the check is carried out:</vt:lpstr>
      <vt:lpstr>How the check is carried out:</vt:lpstr>
      <vt:lpstr>The check questions:</vt:lpstr>
      <vt:lpstr>How best to prepare your child for the check:</vt:lpstr>
      <vt:lpstr>Other ways to practise times tables could include:</vt:lpstr>
      <vt:lpstr>Websites to try at home:</vt:lpstr>
      <vt:lpstr>Specific arrangements for the check: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 Reuben</dc:creator>
  <cp:lastModifiedBy>S Byrne WLS</cp:lastModifiedBy>
  <cp:revision>9</cp:revision>
  <dcterms:modified xsi:type="dcterms:W3CDTF">2026-01-21T07:58:43Z</dcterms:modified>
</cp:coreProperties>
</file>